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4"/>
  </p:notesMasterIdLst>
  <p:sldIdLst>
    <p:sldId id="300" r:id="rId2"/>
    <p:sldId id="301" r:id="rId3"/>
    <p:sldId id="302" r:id="rId4"/>
    <p:sldId id="307" r:id="rId5"/>
    <p:sldId id="303" r:id="rId6"/>
    <p:sldId id="304" r:id="rId7"/>
    <p:sldId id="309" r:id="rId8"/>
    <p:sldId id="306" r:id="rId9"/>
    <p:sldId id="305" r:id="rId10"/>
    <p:sldId id="296" r:id="rId11"/>
    <p:sldId id="297" r:id="rId12"/>
    <p:sldId id="310"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a:srgbClr val="5CC9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973" autoAdjust="0"/>
  </p:normalViewPr>
  <p:slideViewPr>
    <p:cSldViewPr snapToGrid="0">
      <p:cViewPr varScale="1">
        <p:scale>
          <a:sx n="81" d="100"/>
          <a:sy n="81" d="100"/>
        </p:scale>
        <p:origin x="92" y="8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18A93-C72F-493E-94BA-838055A45B37}" type="datetimeFigureOut">
              <a:rPr kumimoji="1" lang="ja-JP" altLang="en-US" smtClean="0"/>
              <a:t>2022/9/29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086DE-7431-4DEE-B72A-A530692C79F0}" type="slidenum">
              <a:rPr kumimoji="1" lang="ja-JP" altLang="en-US" smtClean="0"/>
              <a:t>‹#›</a:t>
            </a:fld>
            <a:endParaRPr kumimoji="1" lang="ja-JP" altLang="en-US"/>
          </a:p>
        </p:txBody>
      </p:sp>
    </p:spTree>
    <p:extLst>
      <p:ext uri="{BB962C8B-B14F-4D97-AF65-F5344CB8AC3E}">
        <p14:creationId xmlns:p14="http://schemas.microsoft.com/office/powerpoint/2010/main" val="1005068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72332" y="4686548"/>
            <a:ext cx="5391124" cy="4440706"/>
          </a:xfrm>
          <a:prstGeom prst="rect">
            <a:avLst/>
          </a:prstGeom>
        </p:spPr>
        <p:txBody>
          <a:bodyPr spcFirstLastPara="1" wrap="square" lIns="91206" tIns="45604" rIns="91206" bIns="45604" anchor="t" anchorCtr="0">
            <a:noAutofit/>
          </a:bodyPr>
          <a:lstStyle/>
          <a:p>
            <a:pPr>
              <a:spcBef>
                <a:spcPts val="345"/>
              </a:spcBef>
            </a:pPr>
            <a:endParaRPr dirty="0"/>
          </a:p>
        </p:txBody>
      </p:sp>
      <p:sp>
        <p:nvSpPr>
          <p:cNvPr id="152" name="Google Shape;152;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35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72332" y="4686548"/>
            <a:ext cx="5391124" cy="4440706"/>
          </a:xfrm>
          <a:prstGeom prst="rect">
            <a:avLst/>
          </a:prstGeom>
        </p:spPr>
        <p:txBody>
          <a:bodyPr spcFirstLastPara="1" wrap="square" lIns="91206" tIns="45604" rIns="91206" bIns="45604" anchor="t" anchorCtr="0">
            <a:noAutofit/>
          </a:bodyPr>
          <a:lstStyle/>
          <a:p>
            <a:pPr>
              <a:spcBef>
                <a:spcPts val="345"/>
              </a:spcBef>
            </a:pPr>
            <a:endParaRPr dirty="0"/>
          </a:p>
        </p:txBody>
      </p:sp>
      <p:sp>
        <p:nvSpPr>
          <p:cNvPr id="152" name="Google Shape;152;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2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321938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40142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11113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424509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394545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227094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81560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36674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31910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136669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742BC0-8A09-4F50-B1D1-FA619D817A98}" type="datetimeFigureOut">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344253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42BC0-8A09-4F50-B1D1-FA619D817A98}" type="datetimeFigureOut">
              <a:rPr kumimoji="1" lang="ja-JP" altLang="en-US" smtClean="0"/>
              <a:t>2022/9/29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A0D1D-ED96-41A4-973B-560DE7136F6C}" type="slidenum">
              <a:rPr kumimoji="1" lang="ja-JP" altLang="en-US" smtClean="0"/>
              <a:t>‹#›</a:t>
            </a:fld>
            <a:endParaRPr kumimoji="1" lang="ja-JP" altLang="en-US"/>
          </a:p>
        </p:txBody>
      </p:sp>
    </p:spTree>
    <p:extLst>
      <p:ext uri="{BB962C8B-B14F-4D97-AF65-F5344CB8AC3E}">
        <p14:creationId xmlns:p14="http://schemas.microsoft.com/office/powerpoint/2010/main" val="2776718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ra.go.jp/data/000388502.pdf" TargetMode="External"/><Relationship Id="rId2" Type="http://schemas.openxmlformats.org/officeDocument/2006/relationships/hyperlink" Target="https://www.nsr.go.jp/data/000382270.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emf"/><Relationship Id="rId5" Type="http://schemas.openxmlformats.org/officeDocument/2006/relationships/image" Target="../media/image36.emf"/><Relationship Id="rId10" Type="http://schemas.openxmlformats.org/officeDocument/2006/relationships/image" Target="../media/image41.emf"/><Relationship Id="rId4" Type="http://schemas.openxmlformats.org/officeDocument/2006/relationships/image" Target="../media/image35.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image" Target="../media/image43.png"/><Relationship Id="rId16" Type="http://schemas.openxmlformats.org/officeDocument/2006/relationships/image" Target="../media/image57.jpe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5" Type="http://schemas.openxmlformats.org/officeDocument/2006/relationships/image" Target="../media/image56.jpeg"/><Relationship Id="rId10" Type="http://schemas.openxmlformats.org/officeDocument/2006/relationships/image" Target="../media/image51.jpeg"/><Relationship Id="rId19" Type="http://schemas.openxmlformats.org/officeDocument/2006/relationships/image" Target="../media/image60.jpeg"/><Relationship Id="rId4" Type="http://schemas.openxmlformats.org/officeDocument/2006/relationships/image" Target="../media/image45.png"/><Relationship Id="rId9" Type="http://schemas.openxmlformats.org/officeDocument/2006/relationships/image" Target="../media/image50.jpeg"/><Relationship Id="rId14" Type="http://schemas.openxmlformats.org/officeDocument/2006/relationships/image" Target="../media/image55.jpeg"/></Relationships>
</file>

<file path=ppt/slides/_rels/slide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jpeg"/><Relationship Id="rId17" Type="http://schemas.openxmlformats.org/officeDocument/2006/relationships/image" Target="../media/image77.jpeg"/><Relationship Id="rId2" Type="http://schemas.openxmlformats.org/officeDocument/2006/relationships/image" Target="../media/image61.emf"/><Relationship Id="rId16" Type="http://schemas.openxmlformats.org/officeDocument/2006/relationships/image" Target="../media/image76.jpeg"/><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jpeg"/><Relationship Id="rId24" Type="http://schemas.openxmlformats.org/officeDocument/2006/relationships/image" Target="../media/image84.png"/><Relationship Id="rId5" Type="http://schemas.openxmlformats.org/officeDocument/2006/relationships/image" Target="../media/image64.png"/><Relationship Id="rId15" Type="http://schemas.openxmlformats.org/officeDocument/2006/relationships/image" Target="../media/image75.png"/><Relationship Id="rId23" Type="http://schemas.openxmlformats.org/officeDocument/2006/relationships/image" Target="../media/image83.jpeg"/><Relationship Id="rId10" Type="http://schemas.openxmlformats.org/officeDocument/2006/relationships/image" Target="../media/image70.jpeg"/><Relationship Id="rId19" Type="http://schemas.openxmlformats.org/officeDocument/2006/relationships/image" Target="../media/image79.jpeg"/><Relationship Id="rId4" Type="http://schemas.openxmlformats.org/officeDocument/2006/relationships/image" Target="../media/image65.png"/><Relationship Id="rId9" Type="http://schemas.openxmlformats.org/officeDocument/2006/relationships/image" Target="../media/image69.png"/><Relationship Id="rId14" Type="http://schemas.openxmlformats.org/officeDocument/2006/relationships/image" Target="../media/image74.jpeg"/><Relationship Id="rId22"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86.emf"/><Relationship Id="rId7" Type="http://schemas.microsoft.com/office/2007/relationships/hdphoto" Target="../media/hdphoto2.wdp"/><Relationship Id="rId2" Type="http://schemas.openxmlformats.org/officeDocument/2006/relationships/image" Target="../media/image85.emf"/><Relationship Id="rId1" Type="http://schemas.openxmlformats.org/officeDocument/2006/relationships/slideLayout" Target="../slideLayouts/slideLayout7.xml"/><Relationship Id="rId6" Type="http://schemas.openxmlformats.org/officeDocument/2006/relationships/image" Target="../media/image88.png"/><Relationship Id="rId5" Type="http://schemas.microsoft.com/office/2007/relationships/hdphoto" Target="../media/hdphoto1.wdp"/><Relationship Id="rId4" Type="http://schemas.openxmlformats.org/officeDocument/2006/relationships/image" Target="../media/image8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4180"/>
            <a:ext cx="12192000" cy="5729639"/>
          </a:xfrm>
          <a:prstGeom prst="rect">
            <a:avLst/>
          </a:prstGeom>
        </p:spPr>
      </p:pic>
      <p:sp>
        <p:nvSpPr>
          <p:cNvPr id="3" name="テキスト ボックス 2">
            <a:extLst>
              <a:ext uri="{FF2B5EF4-FFF2-40B4-BE49-F238E27FC236}">
                <a16:creationId xmlns:a16="http://schemas.microsoft.com/office/drawing/2014/main" id="{8FAA1A78-1F68-834E-1235-E7254D3F9DB2}"/>
              </a:ext>
            </a:extLst>
          </p:cNvPr>
          <p:cNvSpPr txBox="1"/>
          <p:nvPr/>
        </p:nvSpPr>
        <p:spPr>
          <a:xfrm>
            <a:off x="1864384" y="0"/>
            <a:ext cx="8652179" cy="723275"/>
          </a:xfrm>
          <a:prstGeom prst="rect">
            <a:avLst/>
          </a:prstGeom>
          <a:noFill/>
        </p:spPr>
        <p:txBody>
          <a:bodyPr wrap="square" rtlCol="0">
            <a:spAutoFit/>
          </a:bodyPr>
          <a:lstStyle/>
          <a:p>
            <a:pPr algn="just">
              <a:spcAft>
                <a:spcPts val="600"/>
              </a:spcAft>
              <a:buSzPts val="2400"/>
            </a:pPr>
            <a:r>
              <a:rPr lang="ja-JP" altLang="en-US" dirty="0">
                <a:solidFill>
                  <a:srgbClr val="0070C0"/>
                </a:solidFill>
                <a:latin typeface="Meiryo UI" panose="020B0604030504040204" pitchFamily="50" charset="-128"/>
                <a:ea typeface="Meiryo UI" panose="020B0604030504040204" pitchFamily="50" charset="-128"/>
              </a:rPr>
              <a:t>　・</a:t>
            </a:r>
            <a:r>
              <a:rPr lang="en-US" altLang="ja-JP" dirty="0">
                <a:solidFill>
                  <a:srgbClr val="0070C0"/>
                </a:solidFill>
                <a:latin typeface="Meiryo UI" panose="020B0604030504040204" pitchFamily="50" charset="-128"/>
                <a:ea typeface="Meiryo UI" panose="020B0604030504040204" pitchFamily="50" charset="-128"/>
              </a:rPr>
              <a:t>2</a:t>
            </a:r>
            <a:r>
              <a:rPr lang="ja-JP" altLang="ja-JP" dirty="0">
                <a:solidFill>
                  <a:srgbClr val="0070C0"/>
                </a:solidFill>
                <a:latin typeface="Meiryo UI" panose="020B0604030504040204" pitchFamily="50" charset="-128"/>
                <a:ea typeface="Meiryo UI" panose="020B0604030504040204" pitchFamily="50" charset="-128"/>
              </a:rPr>
              <a:t>号機</a:t>
            </a:r>
            <a:r>
              <a:rPr lang="en-US" altLang="ja-JP" dirty="0">
                <a:solidFill>
                  <a:srgbClr val="0070C0"/>
                </a:solidFill>
                <a:latin typeface="Meiryo UI" panose="020B0604030504040204" pitchFamily="50" charset="-128"/>
                <a:ea typeface="Meiryo UI" panose="020B0604030504040204" pitchFamily="50" charset="-128"/>
              </a:rPr>
              <a:t>X-6</a:t>
            </a:r>
            <a:r>
              <a:rPr lang="ja-JP" altLang="ja-JP" dirty="0">
                <a:solidFill>
                  <a:srgbClr val="0070C0"/>
                </a:solidFill>
                <a:latin typeface="Meiryo UI" panose="020B0604030504040204" pitchFamily="50" charset="-128"/>
                <a:ea typeface="Meiryo UI" panose="020B0604030504040204" pitchFamily="50" charset="-128"/>
              </a:rPr>
              <a:t>ペネ調査装置付着物</a:t>
            </a:r>
            <a:r>
              <a:rPr lang="ja-JP" altLang="en-US" dirty="0">
                <a:solidFill>
                  <a:srgbClr val="0070C0"/>
                </a:solidFill>
                <a:latin typeface="Meiryo UI" panose="020B0604030504040204" pitchFamily="50" charset="-128"/>
                <a:ea typeface="Meiryo UI" panose="020B0604030504040204" pitchFamily="50" charset="-128"/>
              </a:rPr>
              <a:t>（</a:t>
            </a:r>
            <a:r>
              <a:rPr lang="en-US" altLang="ja-JP" dirty="0">
                <a:solidFill>
                  <a:srgbClr val="0070C0"/>
                </a:solidFill>
                <a:latin typeface="Meiryo UI" panose="020B0604030504040204" pitchFamily="50" charset="-128"/>
                <a:ea typeface="Meiryo UI" panose="020B0604030504040204" pitchFamily="50" charset="-128"/>
              </a:rPr>
              <a:t>2PEN2103)</a:t>
            </a:r>
          </a:p>
          <a:p>
            <a:pPr algn="just">
              <a:spcAft>
                <a:spcPts val="600"/>
              </a:spcAft>
              <a:buSzPts val="2400"/>
            </a:pPr>
            <a:r>
              <a:rPr lang="ja-JP" altLang="en-US" dirty="0">
                <a:solidFill>
                  <a:srgbClr val="0070C0"/>
                </a:solidFill>
                <a:latin typeface="Meiryo UI" panose="020B0604030504040204" pitchFamily="50" charset="-128"/>
                <a:ea typeface="Meiryo UI" panose="020B0604030504040204" pitchFamily="50" charset="-128"/>
              </a:rPr>
              <a:t>　</a:t>
            </a:r>
            <a:r>
              <a:rPr lang="en-US" altLang="ja-JP" dirty="0">
                <a:solidFill>
                  <a:srgbClr val="0070C0"/>
                </a:solidFill>
                <a:latin typeface="Meiryo UI" panose="020B0604030504040204" pitchFamily="50" charset="-128"/>
                <a:ea typeface="Meiryo UI" panose="020B0604030504040204" pitchFamily="50" charset="-128"/>
              </a:rPr>
              <a:t>EDX</a:t>
            </a:r>
            <a:r>
              <a:rPr lang="ja-JP" altLang="en-US" dirty="0">
                <a:solidFill>
                  <a:srgbClr val="0070C0"/>
                </a:solidFill>
                <a:latin typeface="Meiryo UI" panose="020B0604030504040204" pitchFamily="50" charset="-128"/>
                <a:ea typeface="Meiryo UI" panose="020B0604030504040204" pitchFamily="50" charset="-128"/>
              </a:rPr>
              <a:t>分析結果</a:t>
            </a:r>
            <a:endParaRPr lang="en-US" altLang="ja-JP" dirty="0">
              <a:solidFill>
                <a:srgbClr val="0070C0"/>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40909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正方形/長方形 1"/>
          <p:cNvSpPr/>
          <p:nvPr/>
        </p:nvSpPr>
        <p:spPr>
          <a:xfrm>
            <a:off x="4598452" y="728721"/>
            <a:ext cx="3017173" cy="338554"/>
          </a:xfrm>
          <a:prstGeom prst="rect">
            <a:avLst/>
          </a:prstGeom>
        </p:spPr>
        <p:txBody>
          <a:bodyPr wrap="none">
            <a:spAutoFit/>
          </a:bodyPr>
          <a:lstStyle/>
          <a:p>
            <a:pPr algn="ctr"/>
            <a:r>
              <a:rPr lang="en-US" altLang="ja-JP" sz="1600" b="1" kern="100" dirty="0">
                <a:latin typeface="Meiryo UI" panose="020B0604030504040204" pitchFamily="50" charset="-128"/>
                <a:ea typeface="Meiryo UI" panose="020B0604030504040204" pitchFamily="50" charset="-128"/>
              </a:rPr>
              <a:t>X-6</a:t>
            </a:r>
            <a:r>
              <a:rPr lang="ja-JP" altLang="ja-JP" sz="1600" b="1" kern="100" dirty="0">
                <a:latin typeface="Meiryo UI" panose="020B0604030504040204" pitchFamily="50" charset="-128"/>
                <a:ea typeface="Meiryo UI" panose="020B0604030504040204" pitchFamily="50" charset="-128"/>
              </a:rPr>
              <a:t>ペネ調査装置付着物 </a:t>
            </a:r>
            <a:r>
              <a:rPr lang="en-US" altLang="ja-JP" sz="1600" b="1" kern="100" dirty="0">
                <a:latin typeface="Meiryo UI" panose="020B0604030504040204" pitchFamily="50" charset="-128"/>
                <a:ea typeface="Meiryo UI" panose="020B0604030504040204" pitchFamily="50" charset="-128"/>
              </a:rPr>
              <a:t>(1/2)</a:t>
            </a:r>
            <a:endParaRPr lang="ja-JP" altLang="ja-JP" sz="1600" b="1" kern="1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5B94A3B-4BFE-4A2A-A635-F5A1B0E3357D}"/>
              </a:ext>
            </a:extLst>
          </p:cNvPr>
          <p:cNvSpPr txBox="1"/>
          <p:nvPr/>
        </p:nvSpPr>
        <p:spPr>
          <a:xfrm>
            <a:off x="2566036" y="272594"/>
            <a:ext cx="8063933" cy="784830"/>
          </a:xfrm>
          <a:prstGeom prst="rect">
            <a:avLst/>
          </a:prstGeom>
          <a:noFill/>
        </p:spPr>
        <p:txBody>
          <a:bodyPr wrap="square" rtlCol="0">
            <a:spAutoFit/>
          </a:bodyPr>
          <a:lstStyle/>
          <a:p>
            <a:pPr algn="just">
              <a:spcAft>
                <a:spcPts val="600"/>
              </a:spcAft>
              <a:buSzPts val="2400"/>
            </a:pPr>
            <a:r>
              <a:rPr lang="ja-JP" altLang="ja-JP" sz="2000" dirty="0">
                <a:solidFill>
                  <a:srgbClr val="0070C0"/>
                </a:solidFill>
                <a:latin typeface="Meiryo UI" panose="020B0604030504040204" pitchFamily="50" charset="-128"/>
                <a:ea typeface="Meiryo UI" panose="020B0604030504040204" pitchFamily="50" charset="-128"/>
              </a:rPr>
              <a:t>サンプル中</a:t>
            </a:r>
            <a:r>
              <a:rPr lang="ja-JP" altLang="en-US" sz="2000" dirty="0">
                <a:solidFill>
                  <a:srgbClr val="0070C0"/>
                </a:solidFill>
                <a:latin typeface="Meiryo UI" panose="020B0604030504040204" pitchFamily="50" charset="-128"/>
                <a:ea typeface="Meiryo UI" panose="020B0604030504040204" pitchFamily="50" charset="-128"/>
              </a:rPr>
              <a:t>の</a:t>
            </a:r>
            <a:r>
              <a:rPr lang="ja-JP" altLang="ja-JP" sz="2000" dirty="0">
                <a:solidFill>
                  <a:srgbClr val="0070C0"/>
                </a:solidFill>
                <a:latin typeface="Meiryo UI" panose="020B0604030504040204" pitchFamily="50" charset="-128"/>
                <a:ea typeface="Meiryo UI" panose="020B0604030504040204" pitchFamily="50" charset="-128"/>
              </a:rPr>
              <a:t>含有元素の由来・起源の</a:t>
            </a:r>
            <a:r>
              <a:rPr lang="ja-JP" altLang="en-US" sz="2000" dirty="0">
                <a:solidFill>
                  <a:srgbClr val="0070C0"/>
                </a:solidFill>
                <a:latin typeface="Meiryo UI" panose="020B0604030504040204" pitchFamily="50" charset="-128"/>
                <a:ea typeface="Meiryo UI" panose="020B0604030504040204" pitchFamily="50" charset="-128"/>
              </a:rPr>
              <a:t>評価</a:t>
            </a:r>
            <a:r>
              <a:rPr lang="ja-JP" altLang="ja-JP"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結果</a:t>
            </a:r>
            <a:r>
              <a:rPr lang="ja-JP" altLang="en-US"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 </a:t>
            </a:r>
            <a:r>
              <a:rPr lang="en-US" altLang="ja-JP" sz="2000" dirty="0">
                <a:solidFill>
                  <a:srgbClr val="0070C0"/>
                </a:solidFill>
                <a:effectLst>
                  <a:glow>
                    <a:srgbClr val="000000"/>
                  </a:glow>
                  <a:reflection stA="0" endPos="0" fadeDir="0" sx="0" sy="0"/>
                </a:effectLst>
                <a:latin typeface="HGｺﾞｼｯｸE" panose="020B0909000000000000" pitchFamily="49" charset="-128"/>
                <a:ea typeface="HGｺﾞｼｯｸE" panose="020B0909000000000000" pitchFamily="49" charset="-128"/>
              </a:rPr>
              <a:t>(1/6)</a:t>
            </a:r>
            <a:endParaRPr lang="en-US" altLang="ja-JP"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endParaRPr>
          </a:p>
          <a:p>
            <a:pPr algn="just">
              <a:spcAft>
                <a:spcPts val="600"/>
              </a:spcAft>
              <a:buSzPts val="2400"/>
            </a:pPr>
            <a:endParaRPr lang="en-US" altLang="ja-JP" sz="2000" dirty="0">
              <a:solidFill>
                <a:srgbClr val="0070C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149848390"/>
              </p:ext>
            </p:extLst>
          </p:nvPr>
        </p:nvGraphicFramePr>
        <p:xfrm>
          <a:off x="1658924" y="1660037"/>
          <a:ext cx="8291831" cy="4600440"/>
        </p:xfrm>
        <a:graphic>
          <a:graphicData uri="http://schemas.openxmlformats.org/drawingml/2006/table">
            <a:tbl>
              <a:tblPr firstRow="1"/>
              <a:tblGrid>
                <a:gridCol w="648920">
                  <a:extLst>
                    <a:ext uri="{9D8B030D-6E8A-4147-A177-3AD203B41FA5}">
                      <a16:colId xmlns:a16="http://schemas.microsoft.com/office/drawing/2014/main" val="4118260532"/>
                    </a:ext>
                  </a:extLst>
                </a:gridCol>
                <a:gridCol w="2547637">
                  <a:extLst>
                    <a:ext uri="{9D8B030D-6E8A-4147-A177-3AD203B41FA5}">
                      <a16:colId xmlns:a16="http://schemas.microsoft.com/office/drawing/2014/main" val="3255916098"/>
                    </a:ext>
                  </a:extLst>
                </a:gridCol>
                <a:gridCol w="2547637">
                  <a:extLst>
                    <a:ext uri="{9D8B030D-6E8A-4147-A177-3AD203B41FA5}">
                      <a16:colId xmlns:a16="http://schemas.microsoft.com/office/drawing/2014/main" val="3141434460"/>
                    </a:ext>
                  </a:extLst>
                </a:gridCol>
                <a:gridCol w="2547637">
                  <a:extLst>
                    <a:ext uri="{9D8B030D-6E8A-4147-A177-3AD203B41FA5}">
                      <a16:colId xmlns:a16="http://schemas.microsoft.com/office/drawing/2014/main" val="1087911801"/>
                    </a:ext>
                  </a:extLst>
                </a:gridCol>
              </a:tblGrid>
              <a:tr h="124947">
                <a:tc>
                  <a:txBody>
                    <a:bodyPr/>
                    <a:lstStyle/>
                    <a:p>
                      <a:pPr indent="114300" algn="ctr">
                        <a:spcAft>
                          <a:spcPts val="0"/>
                        </a:spcAft>
                      </a:pPr>
                      <a:r>
                        <a:rPr lang="ja-JP" sz="900" b="1" kern="10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元素</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14300" algn="ctr">
                        <a:spcAft>
                          <a:spcPts val="0"/>
                        </a:spcAft>
                      </a:pPr>
                      <a:r>
                        <a:rPr lang="ja-JP" sz="900" b="1" kern="100" dirty="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当該元素を含む材料の候補</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14300" algn="ctr">
                        <a:spcAft>
                          <a:spcPts val="0"/>
                        </a:spcAft>
                      </a:pPr>
                      <a:r>
                        <a:rPr lang="ja-JP" sz="900" b="1" kern="100" dirty="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分析結果の特徴</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14300" algn="ctr">
                        <a:spcAft>
                          <a:spcPts val="0"/>
                        </a:spcAft>
                      </a:pPr>
                      <a:r>
                        <a:rPr lang="ja-JP" sz="900" b="1" kern="100" dirty="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由来・起源の評価結果</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940889762"/>
                  </a:ext>
                </a:extLst>
              </a:tr>
              <a:tr h="158498">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Mg</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海水</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[1]</a:t>
                      </a:r>
                      <a:r>
                        <a:rPr lang="ja-JP"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コンクリート</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ケーブル絶縁体</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粒子状および</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Al</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Ca</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Mg</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で共存</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海水，計装材料（ケーブル絶縁体など）</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163795542"/>
                  </a:ext>
                </a:extLst>
              </a:tr>
              <a:tr h="158498">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Al</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海水</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，コンクリート</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，保温材</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粒子状および</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Al</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Ca</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Mg</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で共存</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海水，保温材など</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606829544"/>
                  </a:ext>
                </a:extLst>
              </a:tr>
              <a:tr h="158498">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Ca</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海水</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[1]</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，コンクリート</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，ケーブルシース</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粒子状および</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Al</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Ca</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Mg</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で共存</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海水，計装材料（ケーブルシースなど）</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コンクリート</a:t>
                      </a:r>
                      <a:endParaRPr 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1026410"/>
                  </a:ext>
                </a:extLst>
              </a:tr>
              <a:tr h="158498">
                <a:tc>
                  <a:txBody>
                    <a:bodyPr/>
                    <a:lstStyle/>
                    <a:p>
                      <a:pPr indent="114300" algn="ctr">
                        <a:spcAft>
                          <a:spcPts val="0"/>
                        </a:spcAft>
                      </a:pPr>
                      <a:r>
                        <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Si</a:t>
                      </a:r>
                      <a:endParaRPr 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コンクリート</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[2]</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，フランジシール</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，保温材</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，ケーブル絶縁体</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，ケーブルシース</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a:t>
                      </a:r>
                    </a:p>
                    <a:p>
                      <a:pPr indent="114300" algn="just">
                        <a:spcAft>
                          <a:spcPts val="0"/>
                        </a:spcAft>
                      </a:pPr>
                      <a:r>
                        <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SUS</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†[2]</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，炭素鋼</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†[2]</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etc.</a:t>
                      </a: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altLang="ja-JP"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EDX</a:t>
                      </a:r>
                      <a:r>
                        <a:rPr lang="ja-JP" altLang="ja-JP"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粒子状及び</a:t>
                      </a:r>
                      <a:r>
                        <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Al, Mg, Fe</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で共存</a:t>
                      </a:r>
                      <a:endParaRPr 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コンクリート</a:t>
                      </a:r>
                      <a:endPar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88859963"/>
                  </a:ext>
                </a:extLst>
              </a:tr>
              <a:tr h="158498">
                <a:tc>
                  <a:txBody>
                    <a:bodyPr/>
                    <a:lstStyle/>
                    <a:p>
                      <a:pPr indent="114300" algn="ctr">
                        <a:spcAft>
                          <a:spcPts val="0"/>
                        </a:spcAft>
                      </a:pPr>
                      <a:r>
                        <a:rPr lang="en-US" sz="900" kern="100" dirty="0" err="1">
                          <a:effectLst/>
                          <a:latin typeface="Arial" panose="020B0604020202020204" pitchFamily="34" charset="0"/>
                          <a:ea typeface="ＭＳ Ｐゴシック" panose="020B0600070205080204" pitchFamily="50" charset="-128"/>
                          <a:cs typeface="Times New Roman" panose="02020603050405020304" pitchFamily="18" charset="0"/>
                        </a:rPr>
                        <a:t>Ti</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塗料</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，インコネル</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，コンクリート</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dirty="0" err="1">
                          <a:effectLst/>
                          <a:latin typeface="Arial" panose="020B0604020202020204" pitchFamily="34" charset="0"/>
                          <a:ea typeface="ＭＳ Ｐゴシック" panose="020B0600070205080204" pitchFamily="50" charset="-128"/>
                          <a:cs typeface="Times New Roman" panose="02020603050405020304" pitchFamily="18" charset="0"/>
                        </a:rPr>
                        <a:t>Ti</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塗料</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005952123"/>
                  </a:ext>
                </a:extLst>
              </a:tr>
              <a:tr h="249894">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Cr</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SUS</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インコネル</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ICP-MS</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52, 53</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Cr</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検出（天然同位体比に近い）</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Cr</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構造材（</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SUS</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，インコネルなど）</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252413835"/>
                  </a:ext>
                </a:extLst>
              </a:tr>
              <a:tr h="249894">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Fe</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炭素鋼</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SUS</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，インコネル</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，コンクリート</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ICP-MS</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56, 57</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Fe</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検出（天然同位体比に近い）</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Fe-Zn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Fe-Ni</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構造材（炭素鋼，</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SUS</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，インコネルなど）</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48736263"/>
                  </a:ext>
                </a:extLst>
              </a:tr>
              <a:tr h="156184">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Co</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放射化生成物，炭素鋼</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SUS</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γ</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線測定】　</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60</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Co</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検出</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放射化生成物を含む。</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83712077"/>
                  </a:ext>
                </a:extLst>
              </a:tr>
              <a:tr h="249894">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Ni</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SUS</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，インコネル</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，ケーブル（</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Cu-Ni</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ICP-MS</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60, 61, 62</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Ni</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検出（天然同位体比に近い）</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Fe-Ni</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粒子，</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Cu-Ni-Zn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構造材（</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SUS</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，インコネルなど），計装材料（ケーブルなど）</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598249381"/>
                  </a:ext>
                </a:extLst>
              </a:tr>
              <a:tr h="249894">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Cu</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ケーブル（銅，</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Cu-Ni</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Cu-Zn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（検出機器の構成材料）</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ja-JP" sz="9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900" kern="100" dirty="0">
                          <a:effectLst/>
                          <a:latin typeface="Times New Roman" panose="02020603050405020304" pitchFamily="18" charset="0"/>
                          <a:ea typeface="Arial" panose="020B0604020202020204" pitchFamily="34" charset="0"/>
                          <a:cs typeface="Times New Roman" panose="02020603050405020304" pitchFamily="18" charset="0"/>
                        </a:rPr>
                        <a:t>SUS</a:t>
                      </a:r>
                      <a:r>
                        <a:rPr lang="en-US" sz="900" kern="100" baseline="30000" dirty="0">
                          <a:effectLst/>
                          <a:latin typeface="Times New Roman" panose="02020603050405020304" pitchFamily="18" charset="0"/>
                          <a:ea typeface="Arial" panose="020B0604020202020204" pitchFamily="34" charset="0"/>
                          <a:cs typeface="Times New Roman" panose="02020603050405020304" pitchFamily="18" charset="0"/>
                        </a:rPr>
                        <a:t>†[2]</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Cu-Ni-Zn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を同位置に検出</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計装材料（ケーブル，検出機器など）</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1154886"/>
                  </a:ext>
                </a:extLst>
              </a:tr>
              <a:tr h="249894">
                <a:tc>
                  <a:txBody>
                    <a:bodyPr/>
                    <a:lstStyle/>
                    <a:p>
                      <a:pPr indent="114300" algn="ctr">
                        <a:spcAft>
                          <a:spcPts val="0"/>
                        </a:spcAft>
                      </a:pP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Zn</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塗料</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，ケーブル絶縁体</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Cu-Zn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（検出機器の構成材料）</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Cu-Ni-Zn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粒子および</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Al</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Ca</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Mg</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Zn</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で共存</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塗料，計装材料（ケーブル絶縁体，検出機器など）</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211996441"/>
                  </a:ext>
                </a:extLst>
              </a:tr>
              <a:tr h="249894">
                <a:tc>
                  <a:txBody>
                    <a:bodyPr/>
                    <a:lstStyle/>
                    <a:p>
                      <a:pPr indent="114300" algn="ctr">
                        <a:spcAft>
                          <a:spcPts val="0"/>
                        </a:spcAft>
                      </a:pPr>
                      <a:r>
                        <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S</a:t>
                      </a:r>
                      <a:endParaRPr 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炭素鋼</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 [2]</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SUS</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 [2]</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ja-JP" altLang="ja-JP"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塗料</a:t>
                      </a:r>
                      <a:r>
                        <a:rPr lang="en-US" altLang="ja-JP" sz="900" kern="100" baseline="300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[3]</a:t>
                      </a:r>
                      <a:r>
                        <a:rPr lang="ja-JP" altLang="en-US" sz="900" kern="100" baseline="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ケーブル絶縁体</a:t>
                      </a:r>
                      <a:r>
                        <a:rPr lang="en-US" alt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[3]</a:t>
                      </a:r>
                      <a:endParaRPr lang="ja-JP" sz="900" kern="100" baseline="300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altLang="ja-JP"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EDX</a:t>
                      </a:r>
                      <a:r>
                        <a:rPr lang="ja-JP" altLang="ja-JP"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Ni-S, Pb-S</a:t>
                      </a: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粒子</a:t>
                      </a:r>
                      <a:endParaRPr 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altLang="en-US"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計装材料（ケーブル，検出機器など）</a:t>
                      </a: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217886196"/>
                  </a:ext>
                </a:extLst>
              </a:tr>
              <a:tr h="156184">
                <a:tc>
                  <a:txBody>
                    <a:bodyPr/>
                    <a:lstStyle/>
                    <a:p>
                      <a:pPr indent="114300" algn="ctr">
                        <a:spcAft>
                          <a:spcPts val="0"/>
                        </a:spcAft>
                      </a:pP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Zr</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ジルカロイ（被覆管，チャンネルボックス），</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U-Zr</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ジルカロイ（被覆管，チャンネルボックス）</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306435903"/>
                  </a:ext>
                </a:extLst>
              </a:tr>
              <a:tr h="249894">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Mo</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核分裂生成物（</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95~98, 100</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Mo</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，グリス</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SUS316</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，炭素鋼</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ICP-MS</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95, 97, 98</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Mo</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検出（天然同位体比に近い）</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グリス，構造材（</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SUS316</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，炭素鋼</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など）</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398760411"/>
                  </a:ext>
                </a:extLst>
              </a:tr>
            </a:tbl>
          </a:graphicData>
        </a:graphic>
      </p:graphicFrame>
      <p:sp>
        <p:nvSpPr>
          <p:cNvPr id="3" name="テキスト ボックス 2">
            <a:extLst>
              <a:ext uri="{FF2B5EF4-FFF2-40B4-BE49-F238E27FC236}">
                <a16:creationId xmlns:a16="http://schemas.microsoft.com/office/drawing/2014/main" id="{2EE1EBEA-3ECD-2FDB-078F-A06EB3DC66BB}"/>
              </a:ext>
            </a:extLst>
          </p:cNvPr>
          <p:cNvSpPr txBox="1"/>
          <p:nvPr/>
        </p:nvSpPr>
        <p:spPr>
          <a:xfrm>
            <a:off x="1551280" y="1215625"/>
            <a:ext cx="664496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EDX</a:t>
            </a:r>
            <a:r>
              <a:rPr lang="ja-JP" altLang="en-US" sz="1400" dirty="0">
                <a:latin typeface="Meiryo UI" panose="020B0604030504040204" pitchFamily="50" charset="-128"/>
                <a:ea typeface="Meiryo UI" panose="020B0604030504040204" pitchFamily="50" charset="-128"/>
              </a:rPr>
              <a:t>分析結果は特徴的な粒子及び、</a:t>
            </a:r>
            <a:r>
              <a:rPr kumimoji="1" lang="en-US" altLang="ja-JP" sz="1400" dirty="0">
                <a:latin typeface="Meiryo UI" panose="020B0604030504040204" pitchFamily="50" charset="-128"/>
                <a:ea typeface="Meiryo UI" panose="020B0604030504040204" pitchFamily="50" charset="-128"/>
              </a:rPr>
              <a:t>WDX</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ICP</a:t>
            </a:r>
            <a:r>
              <a:rPr lang="ja-JP" altLang="en-US" sz="1400" dirty="0">
                <a:latin typeface="Meiryo UI" panose="020B0604030504040204" pitchFamily="50" charset="-128"/>
                <a:ea typeface="Meiryo UI" panose="020B0604030504040204" pitchFamily="50" charset="-128"/>
              </a:rPr>
              <a:t>以外で検出された元素について記入。</a:t>
            </a:r>
            <a:endParaRPr kumimoji="1" lang="ja-JP" altLang="en-US" sz="14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145628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9" name="正方形/長方形 8"/>
          <p:cNvSpPr/>
          <p:nvPr/>
        </p:nvSpPr>
        <p:spPr>
          <a:xfrm>
            <a:off x="4828830" y="994491"/>
            <a:ext cx="3020059" cy="338554"/>
          </a:xfrm>
          <a:prstGeom prst="rect">
            <a:avLst/>
          </a:prstGeom>
        </p:spPr>
        <p:txBody>
          <a:bodyPr wrap="none">
            <a:spAutoFit/>
          </a:bodyPr>
          <a:lstStyle/>
          <a:p>
            <a:pPr algn="ctr"/>
            <a:r>
              <a:rPr lang="en-US" altLang="ja-JP" sz="1600" b="1" kern="100" dirty="0">
                <a:latin typeface="Meiryo UI" panose="020B0604030504040204" pitchFamily="50" charset="-128"/>
                <a:ea typeface="Meiryo UI" panose="020B0604030504040204" pitchFamily="50" charset="-128"/>
              </a:rPr>
              <a:t>X-6</a:t>
            </a:r>
            <a:r>
              <a:rPr lang="ja-JP" altLang="ja-JP" sz="1600" b="1" kern="100" dirty="0">
                <a:latin typeface="Meiryo UI" panose="020B0604030504040204" pitchFamily="50" charset="-128"/>
                <a:ea typeface="Meiryo UI" panose="020B0604030504040204" pitchFamily="50" charset="-128"/>
              </a:rPr>
              <a:t>ペネ調査装置付着物 </a:t>
            </a:r>
            <a:r>
              <a:rPr lang="en-US" altLang="ja-JP" sz="1600" b="1" kern="100" dirty="0">
                <a:latin typeface="Meiryo UI" panose="020B0604030504040204" pitchFamily="50" charset="-128"/>
                <a:ea typeface="Meiryo UI" panose="020B0604030504040204" pitchFamily="50" charset="-128"/>
              </a:rPr>
              <a:t>(2/2)</a:t>
            </a:r>
            <a:endParaRPr lang="ja-JP" altLang="ja-JP" sz="1600" b="1" kern="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565E2FB-ACAA-4CB1-9650-BD82B09FC752}"/>
              </a:ext>
            </a:extLst>
          </p:cNvPr>
          <p:cNvSpPr txBox="1"/>
          <p:nvPr/>
        </p:nvSpPr>
        <p:spPr>
          <a:xfrm>
            <a:off x="3282169" y="563176"/>
            <a:ext cx="8063933" cy="400110"/>
          </a:xfrm>
          <a:prstGeom prst="rect">
            <a:avLst/>
          </a:prstGeom>
          <a:noFill/>
        </p:spPr>
        <p:txBody>
          <a:bodyPr wrap="square" rtlCol="0">
            <a:spAutoFit/>
          </a:bodyPr>
          <a:lstStyle/>
          <a:p>
            <a:pPr algn="just">
              <a:spcAft>
                <a:spcPts val="600"/>
              </a:spcAft>
              <a:buSzPts val="2400"/>
            </a:pPr>
            <a:r>
              <a:rPr lang="ja-JP" altLang="ja-JP" sz="2000" dirty="0">
                <a:solidFill>
                  <a:srgbClr val="0070C0"/>
                </a:solidFill>
                <a:latin typeface="Meiryo UI" panose="020B0604030504040204" pitchFamily="50" charset="-128"/>
                <a:ea typeface="Meiryo UI" panose="020B0604030504040204" pitchFamily="50" charset="-128"/>
              </a:rPr>
              <a:t>サンプル中</a:t>
            </a:r>
            <a:r>
              <a:rPr lang="ja-JP" altLang="en-US" sz="2000" dirty="0">
                <a:solidFill>
                  <a:srgbClr val="0070C0"/>
                </a:solidFill>
                <a:latin typeface="Meiryo UI" panose="020B0604030504040204" pitchFamily="50" charset="-128"/>
                <a:ea typeface="Meiryo UI" panose="020B0604030504040204" pitchFamily="50" charset="-128"/>
              </a:rPr>
              <a:t>の</a:t>
            </a:r>
            <a:r>
              <a:rPr lang="ja-JP" altLang="ja-JP" sz="2000" dirty="0">
                <a:solidFill>
                  <a:srgbClr val="0070C0"/>
                </a:solidFill>
                <a:latin typeface="Meiryo UI" panose="020B0604030504040204" pitchFamily="50" charset="-128"/>
                <a:ea typeface="Meiryo UI" panose="020B0604030504040204" pitchFamily="50" charset="-128"/>
              </a:rPr>
              <a:t>含有元素の由来・起源の</a:t>
            </a:r>
            <a:r>
              <a:rPr lang="ja-JP" altLang="en-US" sz="2000" dirty="0">
                <a:solidFill>
                  <a:srgbClr val="0070C0"/>
                </a:solidFill>
                <a:latin typeface="Meiryo UI" panose="020B0604030504040204" pitchFamily="50" charset="-128"/>
                <a:ea typeface="Meiryo UI" panose="020B0604030504040204" pitchFamily="50" charset="-128"/>
              </a:rPr>
              <a:t>評価</a:t>
            </a:r>
            <a:r>
              <a:rPr lang="ja-JP" altLang="ja-JP"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結果</a:t>
            </a:r>
            <a:r>
              <a:rPr lang="ja-JP" altLang="en-US"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 </a:t>
            </a:r>
            <a:r>
              <a:rPr lang="en-US" altLang="ja-JP" sz="2000" dirty="0">
                <a:solidFill>
                  <a:srgbClr val="0070C0"/>
                </a:solidFill>
                <a:effectLst>
                  <a:glow>
                    <a:srgbClr val="000000"/>
                  </a:glow>
                  <a:reflection stA="0" endPos="0" fadeDir="0" sx="0" sy="0"/>
                </a:effectLst>
                <a:latin typeface="HGｺﾞｼｯｸE" panose="020B0909000000000000" pitchFamily="49" charset="-128"/>
                <a:ea typeface="HGｺﾞｼｯｸE" panose="020B0909000000000000" pitchFamily="49" charset="-128"/>
              </a:rPr>
              <a:t>(2/6)</a:t>
            </a:r>
            <a:endParaRPr lang="en-US" altLang="ja-JP"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838745530"/>
              </p:ext>
            </p:extLst>
          </p:nvPr>
        </p:nvGraphicFramePr>
        <p:xfrm>
          <a:off x="1632751" y="1759083"/>
          <a:ext cx="8373111" cy="3118350"/>
        </p:xfrm>
        <a:graphic>
          <a:graphicData uri="http://schemas.openxmlformats.org/drawingml/2006/table">
            <a:tbl>
              <a:tblPr firstRow="1"/>
              <a:tblGrid>
                <a:gridCol w="655281">
                  <a:extLst>
                    <a:ext uri="{9D8B030D-6E8A-4147-A177-3AD203B41FA5}">
                      <a16:colId xmlns:a16="http://schemas.microsoft.com/office/drawing/2014/main" val="3456656508"/>
                    </a:ext>
                  </a:extLst>
                </a:gridCol>
                <a:gridCol w="2572610">
                  <a:extLst>
                    <a:ext uri="{9D8B030D-6E8A-4147-A177-3AD203B41FA5}">
                      <a16:colId xmlns:a16="http://schemas.microsoft.com/office/drawing/2014/main" val="2664762258"/>
                    </a:ext>
                  </a:extLst>
                </a:gridCol>
                <a:gridCol w="2572610">
                  <a:extLst>
                    <a:ext uri="{9D8B030D-6E8A-4147-A177-3AD203B41FA5}">
                      <a16:colId xmlns:a16="http://schemas.microsoft.com/office/drawing/2014/main" val="1598584472"/>
                    </a:ext>
                  </a:extLst>
                </a:gridCol>
                <a:gridCol w="2572610">
                  <a:extLst>
                    <a:ext uri="{9D8B030D-6E8A-4147-A177-3AD203B41FA5}">
                      <a16:colId xmlns:a16="http://schemas.microsoft.com/office/drawing/2014/main" val="18834508"/>
                    </a:ext>
                  </a:extLst>
                </a:gridCol>
              </a:tblGrid>
              <a:tr h="205917">
                <a:tc>
                  <a:txBody>
                    <a:bodyPr/>
                    <a:lstStyle/>
                    <a:p>
                      <a:pPr algn="ctr">
                        <a:spcAft>
                          <a:spcPts val="0"/>
                        </a:spcAft>
                      </a:pPr>
                      <a:r>
                        <a:rPr lang="ja-JP" sz="900" b="1" kern="100" dirty="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元素</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472C4"/>
                    </a:solidFill>
                  </a:tcPr>
                </a:tc>
                <a:tc>
                  <a:txBody>
                    <a:bodyPr/>
                    <a:lstStyle/>
                    <a:p>
                      <a:pPr algn="ctr">
                        <a:spcAft>
                          <a:spcPts val="0"/>
                        </a:spcAft>
                      </a:pPr>
                      <a:r>
                        <a:rPr lang="ja-JP" sz="900" b="1" kern="100" dirty="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当該元素を含む材料の候補</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a:noFill/>
                    </a:lnL>
                    <a:lnR>
                      <a:noFill/>
                    </a:lnR>
                    <a:lnT w="12700" cap="flat" cmpd="sng" algn="ctr">
                      <a:solidFill>
                        <a:srgbClr val="4472C4"/>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472C4"/>
                    </a:solidFill>
                  </a:tcPr>
                </a:tc>
                <a:tc>
                  <a:txBody>
                    <a:bodyPr/>
                    <a:lstStyle/>
                    <a:p>
                      <a:pPr algn="ctr">
                        <a:spcAft>
                          <a:spcPts val="0"/>
                        </a:spcAft>
                      </a:pPr>
                      <a:r>
                        <a:rPr lang="ja-JP" sz="900" b="1" kern="100" dirty="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分析結果の特徴</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a:noFill/>
                    </a:lnL>
                    <a:lnR>
                      <a:noFill/>
                    </a:lnR>
                    <a:lnT w="12700" cap="flat" cmpd="sng" algn="ctr">
                      <a:solidFill>
                        <a:srgbClr val="4472C4"/>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472C4"/>
                    </a:solidFill>
                  </a:tcPr>
                </a:tc>
                <a:tc>
                  <a:txBody>
                    <a:bodyPr/>
                    <a:lstStyle/>
                    <a:p>
                      <a:pPr algn="ctr">
                        <a:spcAft>
                          <a:spcPts val="0"/>
                        </a:spcAft>
                      </a:pPr>
                      <a:r>
                        <a:rPr lang="ja-JP" sz="900" b="1" kern="100">
                          <a:solidFill>
                            <a:srgbClr val="FFFFFF"/>
                          </a:solidFill>
                          <a:effectLst/>
                          <a:latin typeface="Arial" panose="020B0604020202020204" pitchFamily="34" charset="0"/>
                          <a:ea typeface="ＭＳ Ｐゴシック" panose="020B0600070205080204" pitchFamily="50" charset="-128"/>
                          <a:cs typeface="Arial" panose="020B0604020202020204" pitchFamily="34" charset="0"/>
                        </a:rPr>
                        <a:t>由来・起源の評価結果</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472C4"/>
                    </a:solidFill>
                  </a:tcPr>
                </a:tc>
                <a:extLst>
                  <a:ext uri="{0D108BD9-81ED-4DB2-BD59-A6C34878D82A}">
                    <a16:rowId xmlns:a16="http://schemas.microsoft.com/office/drawing/2014/main" val="1547052701"/>
                  </a:ext>
                </a:extLst>
              </a:tr>
              <a:tr h="205917">
                <a:tc>
                  <a:txBody>
                    <a:bodyPr/>
                    <a:lstStyle/>
                    <a:p>
                      <a:pPr indent="114300" algn="ctr">
                        <a:spcAft>
                          <a:spcPts val="0"/>
                        </a:spcAft>
                      </a:pP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Rh</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核分裂生成物（</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106</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Rh</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γ</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線測定】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106</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Rh</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核分裂生成物を含む。</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71138789"/>
                  </a:ext>
                </a:extLst>
              </a:tr>
              <a:tr h="205917">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Pb</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遮蔽材，ケーブルシース</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ja-JP" sz="9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900" kern="100" dirty="0">
                          <a:effectLst/>
                          <a:latin typeface="Times New Roman" panose="02020603050405020304" pitchFamily="18" charset="0"/>
                          <a:ea typeface="Arial" panose="020B0604020202020204" pitchFamily="34" charset="0"/>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Pb</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遮蔽材，計装材料（ケーブルシースなど）</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9767622"/>
                  </a:ext>
                </a:extLst>
              </a:tr>
              <a:tr h="205917">
                <a:tc>
                  <a:txBody>
                    <a:bodyPr/>
                    <a:lstStyle/>
                    <a:p>
                      <a:pPr indent="114300"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Sb</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核分裂生成物（</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121, 123, 125</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Sb</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，ケーブル絶縁体</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[3]</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遮蔽材＊</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γ</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線測定】　</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125</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Sb</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検出</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Sb</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粒子</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indent="114300" algn="just">
                        <a:spcAft>
                          <a:spcPts val="0"/>
                        </a:spcAft>
                      </a:pPr>
                      <a:r>
                        <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Times New Roman" panose="02020603050405020304" pitchFamily="18" charset="0"/>
                        </a:rPr>
                        <a:t>EDX</a:t>
                      </a:r>
                      <a:r>
                        <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Pb-Sb</a:t>
                      </a:r>
                      <a:r>
                        <a:rPr lang="ja-JP" altLang="en-US"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14300"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核分裂生成物を含む。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indent="114300" algn="just">
                        <a:spcAft>
                          <a:spcPts val="0"/>
                        </a:spcAft>
                      </a:pPr>
                      <a:r>
                        <a:rPr lang="ja-JP" altLang="en-US" sz="900" kern="10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遮蔽材＊</a:t>
                      </a:r>
                      <a:endParaRPr lang="ja-JP" sz="9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70827343"/>
                  </a:ext>
                </a:extLst>
              </a:tr>
              <a:tr h="340950">
                <a:tc>
                  <a:txBody>
                    <a:bodyPr/>
                    <a:lstStyle/>
                    <a:p>
                      <a:pPr algn="ctr">
                        <a:spcAft>
                          <a:spcPts val="0"/>
                        </a:spcAft>
                      </a:pP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Cs</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核分裂生成物（</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133, 134, 135, 137</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Cs</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海水</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[1]</a:t>
                      </a:r>
                      <a:r>
                        <a:rPr lang="ja-JP"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γ</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線測定】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134, 137</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Cs</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核分裂生成物を含む。</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79392400"/>
                  </a:ext>
                </a:extLst>
              </a:tr>
              <a:tr h="205917">
                <a:tc>
                  <a:txBody>
                    <a:bodyPr/>
                    <a:lstStyle/>
                    <a:p>
                      <a:pPr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Ce</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核分裂生成物（</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140, 142, 144</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Ce</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γ</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線測定】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144</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Ce</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核分裂生成物を含む。</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715914525"/>
                  </a:ext>
                </a:extLst>
              </a:tr>
              <a:tr h="340950">
                <a:tc>
                  <a:txBody>
                    <a:bodyPr/>
                    <a:lstStyle/>
                    <a:p>
                      <a:pPr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Nd</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核分裂生成物（</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142~146, 148, 150</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Nd</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dirty="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dirty="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ICP-MS</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143, 145, 146</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Nd</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検出（天然同位体比に近い）</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判定不可</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499844889"/>
                  </a:ext>
                </a:extLst>
              </a:tr>
              <a:tr h="205917">
                <a:tc>
                  <a:txBody>
                    <a:bodyPr/>
                    <a:lstStyle/>
                    <a:p>
                      <a:pPr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Eu</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核分裂生成物（</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153~155</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γ</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線測定】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154</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Eu,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155</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核分裂生成物を含む。</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00788999"/>
                  </a:ext>
                </a:extLst>
              </a:tr>
              <a:tr h="475983">
                <a:tc>
                  <a:txBody>
                    <a:bodyPr/>
                    <a:lstStyle/>
                    <a:p>
                      <a:pPr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燃料（</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234~236, 238</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），海水</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[1]</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ICP-MS</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234~236, 238</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235</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238</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同位体比は燃焼組成の炉心平均値</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[4]</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に近い）</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U-Pu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粒子，</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U-Zr</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粒子</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燃料</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82449838"/>
                  </a:ext>
                </a:extLst>
              </a:tr>
              <a:tr h="205917">
                <a:tc>
                  <a:txBody>
                    <a:bodyPr/>
                    <a:lstStyle/>
                    <a:p>
                      <a:pPr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Pu</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燃料（</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238~242</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Pu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WDX</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　</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U-Pu</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粒子　</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燃料</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89797504"/>
                  </a:ext>
                </a:extLst>
              </a:tr>
              <a:tr h="205917">
                <a:tc>
                  <a:txBody>
                    <a:bodyPr/>
                    <a:lstStyle/>
                    <a:p>
                      <a:pPr algn="ctr">
                        <a:spcAft>
                          <a:spcPts val="0"/>
                        </a:spcAft>
                      </a:pP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Am</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燃料（</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241, 243</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Am</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etc.</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γ</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線測定】　</a:t>
                      </a:r>
                      <a:r>
                        <a:rPr lang="en-US" sz="900" kern="100" baseline="30000">
                          <a:effectLst/>
                          <a:latin typeface="Arial" panose="020B0604020202020204" pitchFamily="34" charset="0"/>
                          <a:ea typeface="ＭＳ Ｐゴシック" panose="020B0600070205080204" pitchFamily="50" charset="-128"/>
                          <a:cs typeface="Times New Roman" panose="02020603050405020304" pitchFamily="18" charset="0"/>
                        </a:rPr>
                        <a:t>241, 243</a:t>
                      </a:r>
                      <a:r>
                        <a:rPr lang="en-US" sz="900" kern="100">
                          <a:effectLst/>
                          <a:latin typeface="Arial" panose="020B0604020202020204" pitchFamily="34" charset="0"/>
                          <a:ea typeface="ＭＳ Ｐゴシック" panose="020B0600070205080204" pitchFamily="50" charset="-128"/>
                          <a:cs typeface="Times New Roman" panose="02020603050405020304" pitchFamily="18" charset="0"/>
                        </a:rPr>
                        <a:t>Am</a:t>
                      </a:r>
                      <a:r>
                        <a:rPr lang="ja-JP" sz="900" kern="100">
                          <a:effectLst/>
                          <a:latin typeface="Arial" panose="020B0604020202020204" pitchFamily="34" charset="0"/>
                          <a:ea typeface="ＭＳ Ｐゴシック" panose="020B0600070205080204" pitchFamily="50" charset="-128"/>
                          <a:cs typeface="Arial" panose="020B0604020202020204" pitchFamily="34" charset="0"/>
                        </a:rPr>
                        <a:t>検出</a:t>
                      </a:r>
                      <a:endParaRPr lang="ja-JP" sz="9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900" kern="100" dirty="0">
                          <a:effectLst/>
                          <a:latin typeface="Arial" panose="020B0604020202020204" pitchFamily="34" charset="0"/>
                          <a:ea typeface="ＭＳ Ｐゴシック" panose="020B0600070205080204" pitchFamily="50" charset="-128"/>
                          <a:cs typeface="Arial" panose="020B0604020202020204" pitchFamily="34" charset="0"/>
                        </a:rPr>
                        <a:t>燃料</a:t>
                      </a:r>
                      <a:endParaRPr lang="ja-JP" sz="9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2473" marR="62473"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840761236"/>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632472313"/>
              </p:ext>
            </p:extLst>
          </p:nvPr>
        </p:nvGraphicFramePr>
        <p:xfrm>
          <a:off x="1761490" y="5526772"/>
          <a:ext cx="8669020" cy="1331228"/>
        </p:xfrm>
        <a:graphic>
          <a:graphicData uri="http://schemas.openxmlformats.org/drawingml/2006/table">
            <a:tbl>
              <a:tblPr firstRow="1" firstCol="1" bandRow="1"/>
              <a:tblGrid>
                <a:gridCol w="450215">
                  <a:extLst>
                    <a:ext uri="{9D8B030D-6E8A-4147-A177-3AD203B41FA5}">
                      <a16:colId xmlns:a16="http://schemas.microsoft.com/office/drawing/2014/main" val="454398279"/>
                    </a:ext>
                  </a:extLst>
                </a:gridCol>
                <a:gridCol w="8218805">
                  <a:extLst>
                    <a:ext uri="{9D8B030D-6E8A-4147-A177-3AD203B41FA5}">
                      <a16:colId xmlns:a16="http://schemas.microsoft.com/office/drawing/2014/main" val="2907233381"/>
                    </a:ext>
                  </a:extLst>
                </a:gridCol>
              </a:tblGrid>
              <a:tr h="342143">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[1]</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海水組成：文献（日本海水学会，</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1994</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2-1</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および表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2-2</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文献（野崎，</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1997</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文献（国立天文台，</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2011</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p.963</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964.</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大気粉塵（</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B</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）：文献（新エネルギー・産業技術総合開発機構，</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2008</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5.2</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節</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48076276"/>
                  </a:ext>
                </a:extLst>
              </a:tr>
              <a:tr h="513214">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[2]</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構造材，コンクリート組成：文献（原子力安全技術センター</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HP</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Table 4</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14</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プラント仕様（</a:t>
                      </a:r>
                      <a:r>
                        <a:rPr lang="en-US"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fdada</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 HP</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），文献（小野寺，</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1981</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各種ミルシート，金属材料特性データベース（</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KEY to METALS©</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参照した材料中の含有率が</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1wt%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10,000 ppm</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）未満のものは</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 † </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を付した。</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59767630"/>
                  </a:ext>
                </a:extLst>
              </a:tr>
              <a:tr h="171071">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[3]</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計装系（ダクト含む）の構成元素：文献（東京電力，</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2013</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；東京電力</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HD</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2021a</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2021c</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2021d</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2021e, </a:t>
                      </a:r>
                      <a:r>
                        <a:rPr lang="en-US" sz="1000" kern="100" dirty="0">
                          <a:solidFill>
                            <a:srgbClr val="FF0000"/>
                          </a:solidFill>
                          <a:effectLst/>
                          <a:latin typeface="Times New Roman" panose="02020603050405020304" pitchFamily="18" charset="0"/>
                          <a:ea typeface="ＭＳ Ｐゴシック" panose="020B0600070205080204" pitchFamily="50" charset="-128"/>
                          <a:cs typeface="ＭＳ 明朝" panose="02020609040205080304" pitchFamily="17" charset="-128"/>
                        </a:rPr>
                        <a:t>2022</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）に掲載の概略仕様および</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SEM/EDX</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測定結果</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p>
                    <a:p>
                      <a:pPr algn="just">
                        <a:lnSpc>
                          <a:spcPts val="1200"/>
                        </a:lnSpc>
                        <a:spcAft>
                          <a:spcPts val="0"/>
                        </a:spcAft>
                      </a:pPr>
                      <a:r>
                        <a:rPr lang="en-US" altLang="ja-JP" sz="10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2022/4/28</a:t>
                      </a:r>
                      <a:r>
                        <a:rPr lang="ja-JP" altLang="en-US" sz="10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rPr>
                        <a:t>開催の検討会資料を追加</a:t>
                      </a:r>
                      <a:endParaRPr lang="en-US" altLang="ja-JP" sz="10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11230347"/>
                  </a:ext>
                </a:extLst>
              </a:tr>
              <a:tr h="171071">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[4]</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核分裂生成物（</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FP</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），放射化生成物の種類：</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ORIGEN</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による炉心平均燃焼組成（西原ほか，</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2012</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）や廃棄物試料の分析結果（</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IRID, 2019b</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88257993"/>
                  </a:ext>
                </a:extLst>
              </a:tr>
            </a:tbl>
          </a:graphicData>
        </a:graphic>
      </p:graphicFrame>
      <p:sp>
        <p:nvSpPr>
          <p:cNvPr id="11" name="テキスト ボックス 10"/>
          <p:cNvSpPr txBox="1"/>
          <p:nvPr/>
        </p:nvSpPr>
        <p:spPr>
          <a:xfrm>
            <a:off x="2156845" y="5249773"/>
            <a:ext cx="800219" cy="276999"/>
          </a:xfrm>
          <a:prstGeom prst="rect">
            <a:avLst/>
          </a:prstGeom>
          <a:noFill/>
        </p:spPr>
        <p:txBody>
          <a:bodyPr wrap="none" rtlCol="0">
            <a:spAutoFit/>
          </a:bodyPr>
          <a:lstStyle/>
          <a:p>
            <a:r>
              <a:rPr kumimoji="1" lang="ja-JP" altLang="en-US" sz="1200" dirty="0"/>
              <a:t>参照情報</a:t>
            </a:r>
          </a:p>
        </p:txBody>
      </p:sp>
      <p:sp>
        <p:nvSpPr>
          <p:cNvPr id="3" name="テキスト ボックス 2">
            <a:extLst>
              <a:ext uri="{FF2B5EF4-FFF2-40B4-BE49-F238E27FC236}">
                <a16:creationId xmlns:a16="http://schemas.microsoft.com/office/drawing/2014/main" id="{FBB18528-6768-78E6-55BA-B404E7A413D4}"/>
              </a:ext>
            </a:extLst>
          </p:cNvPr>
          <p:cNvSpPr txBox="1"/>
          <p:nvPr/>
        </p:nvSpPr>
        <p:spPr>
          <a:xfrm>
            <a:off x="1777220" y="1302842"/>
            <a:ext cx="664496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EDX</a:t>
            </a:r>
            <a:r>
              <a:rPr lang="ja-JP" altLang="en-US" sz="1400" dirty="0">
                <a:latin typeface="Meiryo UI" panose="020B0604030504040204" pitchFamily="50" charset="-128"/>
                <a:ea typeface="Meiryo UI" panose="020B0604030504040204" pitchFamily="50" charset="-128"/>
              </a:rPr>
              <a:t>分析結果は特徴的な粒子及び、</a:t>
            </a:r>
            <a:r>
              <a:rPr kumimoji="1" lang="en-US" altLang="ja-JP" sz="1400" dirty="0">
                <a:latin typeface="Meiryo UI" panose="020B0604030504040204" pitchFamily="50" charset="-128"/>
                <a:ea typeface="Meiryo UI" panose="020B0604030504040204" pitchFamily="50" charset="-128"/>
              </a:rPr>
              <a:t>WDX</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ICP</a:t>
            </a:r>
            <a:r>
              <a:rPr lang="ja-JP" altLang="en-US" sz="1400" dirty="0">
                <a:latin typeface="Meiryo UI" panose="020B0604030504040204" pitchFamily="50" charset="-128"/>
                <a:ea typeface="Meiryo UI" panose="020B0604030504040204" pitchFamily="50" charset="-128"/>
              </a:rPr>
              <a:t>以外で検出された元素について記入。</a:t>
            </a:r>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3C99331-83D3-9AC0-2D44-E4DD1CBF61C6}"/>
              </a:ext>
            </a:extLst>
          </p:cNvPr>
          <p:cNvSpPr txBox="1"/>
          <p:nvPr/>
        </p:nvSpPr>
        <p:spPr>
          <a:xfrm>
            <a:off x="1761490" y="4926607"/>
            <a:ext cx="5881738" cy="307777"/>
          </a:xfrm>
          <a:prstGeom prst="rect">
            <a:avLst/>
          </a:prstGeom>
          <a:noFill/>
        </p:spPr>
        <p:txBody>
          <a:bodyPr wrap="none" rtlCol="0">
            <a:spAutoFit/>
          </a:bodyPr>
          <a:lstStyle/>
          <a:p>
            <a:r>
              <a:rPr kumimoji="1" lang="ja-JP" altLang="en-US" sz="1400" dirty="0">
                <a:solidFill>
                  <a:srgbClr val="FF0000"/>
                </a:solidFill>
              </a:rPr>
              <a:t>＊</a:t>
            </a:r>
            <a:r>
              <a:rPr kumimoji="1" lang="en-US" altLang="ja-JP" sz="1400" dirty="0">
                <a:solidFill>
                  <a:srgbClr val="FF0000"/>
                </a:solidFill>
              </a:rPr>
              <a:t> Sb</a:t>
            </a:r>
            <a:r>
              <a:rPr kumimoji="1" lang="ja-JP" altLang="en-US" sz="1400" dirty="0">
                <a:solidFill>
                  <a:srgbClr val="FF0000"/>
                </a:solidFill>
              </a:rPr>
              <a:t>添加した</a:t>
            </a:r>
            <a:r>
              <a:rPr kumimoji="1" lang="en-US" altLang="ja-JP" sz="1400" dirty="0">
                <a:solidFill>
                  <a:srgbClr val="FF0000"/>
                </a:solidFill>
              </a:rPr>
              <a:t>Pb</a:t>
            </a:r>
            <a:r>
              <a:rPr kumimoji="1" lang="ja-JP" altLang="en-US" sz="1400" dirty="0">
                <a:solidFill>
                  <a:srgbClr val="FF0000"/>
                </a:solidFill>
              </a:rPr>
              <a:t>合金が存在。遮蔽材の材質によっては共存する可能性</a:t>
            </a:r>
          </a:p>
        </p:txBody>
      </p:sp>
      <p:sp>
        <p:nvSpPr>
          <p:cNvPr id="12" name="テキスト ボックス 11"/>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85641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31021" y="1675818"/>
            <a:ext cx="9096375" cy="5093702"/>
          </a:xfrm>
          <a:prstGeom prst="rect">
            <a:avLst/>
          </a:prstGeom>
        </p:spPr>
        <p:txBody>
          <a:bodyPr wrap="square">
            <a:spAutoFit/>
          </a:bodyPr>
          <a:lstStyle/>
          <a:p>
            <a:pPr marL="180975" indent="-180975">
              <a:spcAft>
                <a:spcPts val="600"/>
              </a:spcAft>
            </a:pPr>
            <a:r>
              <a:rPr lang="en-US" altLang="ja-JP" sz="1000" dirty="0" err="1">
                <a:latin typeface="Meiryo UI" panose="020B0604030504040204" pitchFamily="50" charset="-128"/>
                <a:ea typeface="Meiryo UI" panose="020B0604030504040204" pitchFamily="50" charset="-128"/>
              </a:rPr>
              <a:t>fdada</a:t>
            </a:r>
            <a:r>
              <a:rPr lang="en-US" altLang="ja-JP" sz="1000" dirty="0">
                <a:latin typeface="Meiryo UI" panose="020B0604030504040204" pitchFamily="50" charset="-128"/>
                <a:ea typeface="Meiryo UI" panose="020B0604030504040204" pitchFamily="50" charset="-128"/>
              </a:rPr>
              <a:t> HP</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 https://fdada.info/docs/pdf/PS-Unit2-01.pdf</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原子力安全技術センター</a:t>
            </a:r>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https://www.nustec.or.jp/anzenjissho/introduction/ga1_4.html#t2</a:t>
            </a:r>
          </a:p>
          <a:p>
            <a:pPr marL="180975" indent="-180975">
              <a:spcAft>
                <a:spcPts val="600"/>
              </a:spcAft>
            </a:pPr>
            <a:r>
              <a:rPr lang="pt-BR" altLang="ja-JP" sz="1000" dirty="0">
                <a:latin typeface="Meiryo UI" panose="020B0604030504040204" pitchFamily="50" charset="-128"/>
                <a:ea typeface="Meiryo UI" panose="020B0604030504040204" pitchFamily="50" charset="-128"/>
              </a:rPr>
              <a:t>IRID (2019b)</a:t>
            </a:r>
            <a:r>
              <a:rPr lang="ja-JP" altLang="pt-BR" sz="1000" dirty="0">
                <a:latin typeface="Meiryo UI" panose="020B0604030504040204" pitchFamily="50" charset="-128"/>
                <a:ea typeface="Meiryo UI" panose="020B0604030504040204" pitchFamily="50" charset="-128"/>
              </a:rPr>
              <a:t>：“廃棄物試料の分析結果（</a:t>
            </a:r>
            <a:r>
              <a:rPr lang="pt-BR" altLang="ja-JP" sz="1000" dirty="0">
                <a:latin typeface="Meiryo UI" panose="020B0604030504040204" pitchFamily="50" charset="-128"/>
                <a:ea typeface="Meiryo UI" panose="020B0604030504040204" pitchFamily="50" charset="-128"/>
              </a:rPr>
              <a:t>1</a:t>
            </a:r>
            <a:r>
              <a:rPr lang="ja-JP" altLang="pt-BR" sz="1000" dirty="0">
                <a:latin typeface="Meiryo UI" panose="020B0604030504040204" pitchFamily="50" charset="-128"/>
                <a:ea typeface="Meiryo UI" panose="020B0604030504040204" pitchFamily="50" charset="-128"/>
              </a:rPr>
              <a:t>～</a:t>
            </a:r>
            <a:r>
              <a:rPr lang="pt-BR" altLang="ja-JP" sz="1000" dirty="0">
                <a:latin typeface="Meiryo UI" panose="020B0604030504040204" pitchFamily="50" charset="-128"/>
                <a:ea typeface="Meiryo UI" panose="020B0604030504040204" pitchFamily="50" charset="-128"/>
              </a:rPr>
              <a:t>3</a:t>
            </a:r>
            <a:r>
              <a:rPr lang="ja-JP" altLang="pt-BR" sz="1000" dirty="0">
                <a:latin typeface="Meiryo UI" panose="020B0604030504040204" pitchFamily="50" charset="-128"/>
                <a:ea typeface="Meiryo UI" panose="020B0604030504040204" pitchFamily="50" charset="-128"/>
              </a:rPr>
              <a:t>号機原子炉建屋内瓦礫）”，廃炉・汚染水対策チーム会合／事務局会議（第</a:t>
            </a:r>
            <a:r>
              <a:rPr lang="pt-BR" altLang="ja-JP" sz="1000" dirty="0">
                <a:latin typeface="Meiryo UI" panose="020B0604030504040204" pitchFamily="50" charset="-128"/>
                <a:ea typeface="Meiryo UI" panose="020B0604030504040204" pitchFamily="50" charset="-128"/>
              </a:rPr>
              <a:t>65</a:t>
            </a:r>
            <a:r>
              <a:rPr lang="ja-JP" altLang="pt-BR" sz="1000" dirty="0">
                <a:latin typeface="Meiryo UI" panose="020B0604030504040204" pitchFamily="50" charset="-128"/>
                <a:ea typeface="Meiryo UI" panose="020B0604030504040204" pitchFamily="50" charset="-128"/>
              </a:rPr>
              <a:t>回）資料３－４－３，平成</a:t>
            </a:r>
            <a:r>
              <a:rPr lang="pt-BR" altLang="ja-JP" sz="1000" dirty="0">
                <a:latin typeface="Meiryo UI" panose="020B0604030504040204" pitchFamily="50" charset="-128"/>
                <a:ea typeface="Meiryo UI" panose="020B0604030504040204" pitchFamily="50" charset="-128"/>
              </a:rPr>
              <a:t>31</a:t>
            </a:r>
            <a:r>
              <a:rPr lang="ja-JP" altLang="pt-BR" sz="1000" dirty="0">
                <a:latin typeface="Meiryo UI" panose="020B0604030504040204" pitchFamily="50" charset="-128"/>
                <a:ea typeface="Meiryo UI" panose="020B0604030504040204" pitchFamily="50" charset="-128"/>
              </a:rPr>
              <a:t>年</a:t>
            </a:r>
            <a:r>
              <a:rPr lang="pt-BR" altLang="ja-JP" sz="1000" dirty="0">
                <a:latin typeface="Meiryo UI" panose="020B0604030504040204" pitchFamily="50" charset="-128"/>
                <a:ea typeface="Meiryo UI" panose="020B0604030504040204" pitchFamily="50" charset="-128"/>
              </a:rPr>
              <a:t>4</a:t>
            </a:r>
            <a:r>
              <a:rPr lang="ja-JP" altLang="pt-BR" sz="1000" dirty="0">
                <a:latin typeface="Meiryo UI" panose="020B0604030504040204" pitchFamily="50" charset="-128"/>
                <a:ea typeface="Meiryo UI" panose="020B0604030504040204" pitchFamily="50" charset="-128"/>
              </a:rPr>
              <a:t>月</a:t>
            </a:r>
            <a:r>
              <a:rPr lang="pt-BR" altLang="ja-JP" sz="1000" dirty="0">
                <a:latin typeface="Meiryo UI" panose="020B0604030504040204" pitchFamily="50" charset="-128"/>
                <a:ea typeface="Meiryo UI" panose="020B0604030504040204" pitchFamily="50" charset="-128"/>
              </a:rPr>
              <a:t>25</a:t>
            </a:r>
            <a:r>
              <a:rPr lang="ja-JP" altLang="pt-BR" sz="1000" dirty="0">
                <a:latin typeface="Meiryo UI" panose="020B0604030504040204" pitchFamily="50" charset="-128"/>
                <a:ea typeface="Meiryo UI" panose="020B0604030504040204" pitchFamily="50" charset="-128"/>
              </a:rPr>
              <a:t>日</a:t>
            </a:r>
            <a:r>
              <a:rPr lang="pt-BR" altLang="ja-JP" sz="1000" dirty="0">
                <a:latin typeface="Meiryo UI" panose="020B0604030504040204" pitchFamily="50" charset="-128"/>
                <a:ea typeface="Meiryo UI" panose="020B0604030504040204" pitchFamily="50" charset="-128"/>
              </a:rPr>
              <a:t>. https://www.meti.go.jp/earthquake/nuclear/decommissioning/committee/osensuitaisakuteam/2019/04/index.html</a:t>
            </a:r>
            <a:endParaRPr lang="ja-JP" altLang="pt-BR"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国立天文台 編 </a:t>
            </a:r>
            <a:r>
              <a:rPr lang="en-US" altLang="ja-JP" sz="1000" dirty="0">
                <a:latin typeface="Meiryo UI" panose="020B0604030504040204" pitchFamily="50" charset="-128"/>
                <a:ea typeface="Meiryo UI" panose="020B0604030504040204" pitchFamily="50" charset="-128"/>
              </a:rPr>
              <a:t>(2011)</a:t>
            </a:r>
            <a:r>
              <a:rPr lang="ja-JP" altLang="en-US" sz="1000" dirty="0">
                <a:latin typeface="Meiryo UI" panose="020B0604030504040204" pitchFamily="50" charset="-128"/>
                <a:ea typeface="Meiryo UI" panose="020B0604030504040204" pitchFamily="50" charset="-128"/>
              </a:rPr>
              <a:t>：“理科年表　平成</a:t>
            </a:r>
            <a:r>
              <a:rPr lang="en-US" altLang="ja-JP" sz="1000" dirty="0">
                <a:latin typeface="Meiryo UI" panose="020B0604030504040204" pitchFamily="50" charset="-128"/>
                <a:ea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rPr>
              <a:t>年（机上版）”，丸善出版．</a:t>
            </a:r>
          </a:p>
          <a:p>
            <a:pPr marL="180975" indent="-180975">
              <a:spcAft>
                <a:spcPts val="600"/>
              </a:spcAft>
            </a:pPr>
            <a:r>
              <a:rPr lang="ja-JP" altLang="en-US" sz="1000" dirty="0">
                <a:latin typeface="Meiryo UI" panose="020B0604030504040204" pitchFamily="50" charset="-128"/>
                <a:ea typeface="Meiryo UI" panose="020B0604030504040204" pitchFamily="50" charset="-128"/>
              </a:rPr>
              <a:t>日本海水学会，日本ソルト・サイエンス研究財団 編 </a:t>
            </a:r>
            <a:r>
              <a:rPr lang="en-US" altLang="ja-JP" sz="1000" dirty="0">
                <a:latin typeface="Meiryo UI" panose="020B0604030504040204" pitchFamily="50" charset="-128"/>
                <a:ea typeface="Meiryo UI" panose="020B0604030504040204" pitchFamily="50" charset="-128"/>
              </a:rPr>
              <a:t>(1994)</a:t>
            </a:r>
            <a:r>
              <a:rPr lang="ja-JP" altLang="en-US" sz="1000" dirty="0">
                <a:latin typeface="Meiryo UI" panose="020B0604030504040204" pitchFamily="50" charset="-128"/>
                <a:ea typeface="Meiryo UI" panose="020B0604030504040204" pitchFamily="50" charset="-128"/>
              </a:rPr>
              <a:t>：“海水の科学と工業”，東海大学出版会，</a:t>
            </a:r>
            <a:r>
              <a:rPr lang="en-US" altLang="ja-JP" sz="1000" dirty="0">
                <a:latin typeface="Meiryo UI" panose="020B0604030504040204" pitchFamily="50" charset="-128"/>
                <a:ea typeface="Meiryo UI" panose="020B0604030504040204" pitchFamily="50" charset="-128"/>
              </a:rPr>
              <a:t>pp.27-44.</a:t>
            </a:r>
          </a:p>
          <a:p>
            <a:pPr marL="180975" indent="-180975">
              <a:spcAft>
                <a:spcPts val="600"/>
              </a:spcAft>
            </a:pPr>
            <a:r>
              <a:rPr lang="ja-JP" altLang="en-US" sz="1000" dirty="0">
                <a:latin typeface="Meiryo UI" panose="020B0604030504040204" pitchFamily="50" charset="-128"/>
                <a:ea typeface="Meiryo UI" panose="020B0604030504040204" pitchFamily="50" charset="-128"/>
              </a:rPr>
              <a:t>西原 健司，岩元 大樹，須山 賢也 </a:t>
            </a:r>
            <a:r>
              <a:rPr lang="en-US" altLang="ja-JP" sz="1000" dirty="0">
                <a:latin typeface="Meiryo UI" panose="020B0604030504040204" pitchFamily="50" charset="-128"/>
                <a:ea typeface="Meiryo UI" panose="020B0604030504040204" pitchFamily="50" charset="-128"/>
              </a:rPr>
              <a:t>(2012)</a:t>
            </a:r>
            <a:r>
              <a:rPr lang="ja-JP" altLang="en-US" sz="1000" dirty="0">
                <a:latin typeface="Meiryo UI" panose="020B0604030504040204" pitchFamily="50" charset="-128"/>
                <a:ea typeface="Meiryo UI" panose="020B0604030504040204" pitchFamily="50" charset="-128"/>
              </a:rPr>
              <a:t>：“福島第一原子力発電所の燃料組成評価”，</a:t>
            </a:r>
            <a:r>
              <a:rPr lang="en-US" altLang="ja-JP" sz="1000" dirty="0">
                <a:latin typeface="Meiryo UI" panose="020B0604030504040204" pitchFamily="50" charset="-128"/>
                <a:ea typeface="Meiryo UI" panose="020B0604030504040204" pitchFamily="50" charset="-128"/>
              </a:rPr>
              <a:t>JAEA-Data/Code 2012-018.</a:t>
            </a:r>
          </a:p>
          <a:p>
            <a:pPr marL="180975" indent="-180975">
              <a:spcAft>
                <a:spcPts val="600"/>
              </a:spcAft>
            </a:pPr>
            <a:r>
              <a:rPr lang="ja-JP" altLang="en-US" sz="1000" dirty="0">
                <a:latin typeface="Meiryo UI" panose="020B0604030504040204" pitchFamily="50" charset="-128"/>
                <a:ea typeface="Meiryo UI" panose="020B0604030504040204" pitchFamily="50" charset="-128"/>
              </a:rPr>
              <a:t>野崎 義行 </a:t>
            </a:r>
            <a:r>
              <a:rPr lang="en-US" altLang="ja-JP" sz="1000" dirty="0">
                <a:latin typeface="Meiryo UI" panose="020B0604030504040204" pitchFamily="50" charset="-128"/>
                <a:ea typeface="Meiryo UI" panose="020B0604030504040204" pitchFamily="50" charset="-128"/>
              </a:rPr>
              <a:t>(1997)</a:t>
            </a:r>
            <a:r>
              <a:rPr lang="ja-JP" altLang="en-US" sz="1000" dirty="0">
                <a:latin typeface="Meiryo UI" panose="020B0604030504040204" pitchFamily="50" charset="-128"/>
                <a:ea typeface="Meiryo UI" panose="020B0604030504040204" pitchFamily="50" charset="-128"/>
              </a:rPr>
              <a:t>：“５．最新の海水の元素組成表（</a:t>
            </a:r>
            <a:r>
              <a:rPr lang="en-US" altLang="ja-JP" sz="1000" dirty="0">
                <a:latin typeface="Meiryo UI" panose="020B0604030504040204" pitchFamily="50" charset="-128"/>
                <a:ea typeface="Meiryo UI" panose="020B0604030504040204" pitchFamily="50" charset="-128"/>
              </a:rPr>
              <a:t>1996</a:t>
            </a:r>
            <a:r>
              <a:rPr lang="ja-JP" altLang="en-US" sz="1000" dirty="0">
                <a:latin typeface="Meiryo UI" panose="020B0604030504040204" pitchFamily="50" charset="-128"/>
                <a:ea typeface="Meiryo UI" panose="020B0604030504040204" pitchFamily="50" charset="-128"/>
              </a:rPr>
              <a:t>年版）とその解説”，日本海水学会誌，第</a:t>
            </a:r>
            <a:r>
              <a:rPr lang="en-US" altLang="ja-JP" sz="1000" dirty="0">
                <a:latin typeface="Meiryo UI" panose="020B0604030504040204" pitchFamily="50" charset="-128"/>
                <a:ea typeface="Meiryo UI" panose="020B0604030504040204" pitchFamily="50" charset="-128"/>
              </a:rPr>
              <a:t>51</a:t>
            </a:r>
            <a:r>
              <a:rPr lang="ja-JP" altLang="en-US" sz="1000" dirty="0">
                <a:latin typeface="Meiryo UI" panose="020B0604030504040204" pitchFamily="50" charset="-128"/>
                <a:ea typeface="Meiryo UI" panose="020B0604030504040204" pitchFamily="50" charset="-128"/>
              </a:rPr>
              <a:t>巻，第</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号，</a:t>
            </a:r>
            <a:r>
              <a:rPr lang="en-US" altLang="ja-JP" sz="1000" dirty="0">
                <a:latin typeface="Meiryo UI" panose="020B0604030504040204" pitchFamily="50" charset="-128"/>
                <a:ea typeface="Meiryo UI" panose="020B0604030504040204" pitchFamily="50" charset="-128"/>
              </a:rPr>
              <a:t>pp.302-308</a:t>
            </a:r>
            <a:r>
              <a:rPr lang="ja-JP" altLang="en-US" sz="1000" dirty="0" err="1">
                <a:latin typeface="Meiryo UI" panose="020B0604030504040204" pitchFamily="50" charset="-128"/>
                <a:ea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小野寺 真作 </a:t>
            </a:r>
            <a:r>
              <a:rPr lang="en-US" altLang="ja-JP" sz="1000" dirty="0">
                <a:latin typeface="Meiryo UI" panose="020B0604030504040204" pitchFamily="50" charset="-128"/>
                <a:ea typeface="Meiryo UI" panose="020B0604030504040204" pitchFamily="50" charset="-128"/>
              </a:rPr>
              <a:t>(1981)</a:t>
            </a:r>
            <a:r>
              <a:rPr lang="ja-JP" altLang="en-US" sz="1000" dirty="0">
                <a:latin typeface="Meiryo UI" panose="020B0604030504040204" pitchFamily="50" charset="-128"/>
                <a:ea typeface="Meiryo UI" panose="020B0604030504040204" pitchFamily="50" charset="-128"/>
              </a:rPr>
              <a:t>：“原子力圧力容器用鋼材”，鉄と鋼，第</a:t>
            </a:r>
            <a:r>
              <a:rPr lang="en-US" altLang="ja-JP" sz="1000" dirty="0">
                <a:latin typeface="Meiryo UI" panose="020B0604030504040204" pitchFamily="50" charset="-128"/>
                <a:ea typeface="Meiryo UI" panose="020B0604030504040204" pitchFamily="50" charset="-128"/>
              </a:rPr>
              <a:t>67</a:t>
            </a:r>
            <a:r>
              <a:rPr lang="ja-JP" altLang="en-US" sz="1000" dirty="0">
                <a:latin typeface="Meiryo UI" panose="020B0604030504040204" pitchFamily="50" charset="-128"/>
                <a:ea typeface="Meiryo UI" panose="020B0604030504040204" pitchFamily="50" charset="-128"/>
              </a:rPr>
              <a:t>巻，第</a:t>
            </a:r>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号，</a:t>
            </a:r>
            <a:r>
              <a:rPr lang="en-US" altLang="ja-JP" sz="1000" dirty="0">
                <a:latin typeface="Meiryo UI" panose="020B0604030504040204" pitchFamily="50" charset="-128"/>
                <a:ea typeface="Meiryo UI" panose="020B0604030504040204" pitchFamily="50" charset="-128"/>
              </a:rPr>
              <a:t>pp.880-890.</a:t>
            </a:r>
          </a:p>
          <a:p>
            <a:pPr marL="180975" indent="-180975">
              <a:spcAft>
                <a:spcPts val="600"/>
              </a:spcAft>
            </a:pPr>
            <a:r>
              <a:rPr lang="ja-JP" altLang="en-US" sz="1000" dirty="0">
                <a:latin typeface="Meiryo UI" panose="020B0604030504040204" pitchFamily="50" charset="-128"/>
                <a:ea typeface="Meiryo UI" panose="020B0604030504040204" pitchFamily="50" charset="-128"/>
              </a:rPr>
              <a:t>新エネルギー・産業技術総合開発機構（</a:t>
            </a:r>
            <a:r>
              <a:rPr lang="en-US" altLang="ja-JP" sz="1000" dirty="0">
                <a:latin typeface="Meiryo UI" panose="020B0604030504040204" pitchFamily="50" charset="-128"/>
                <a:ea typeface="Meiryo UI" panose="020B0604030504040204" pitchFamily="50" charset="-128"/>
              </a:rPr>
              <a:t>2008</a:t>
            </a:r>
            <a:r>
              <a:rPr lang="ja-JP" altLang="en-US" sz="1000" dirty="0">
                <a:latin typeface="Meiryo UI" panose="020B0604030504040204" pitchFamily="50" charset="-128"/>
                <a:ea typeface="Meiryo UI" panose="020B0604030504040204" pitchFamily="50" charset="-128"/>
              </a:rPr>
              <a:t>）：“ほう素及びその化合物”，有害性評価書 </a:t>
            </a:r>
            <a:r>
              <a:rPr lang="en-US" altLang="ja-JP" sz="1000" dirty="0" err="1">
                <a:latin typeface="Meiryo UI" panose="020B0604030504040204" pitchFamily="50" charset="-128"/>
                <a:ea typeface="Meiryo UI" panose="020B0604030504040204" pitchFamily="50" charset="-128"/>
              </a:rPr>
              <a:t>Ver</a:t>
            </a:r>
            <a:r>
              <a:rPr lang="en-US" altLang="ja-JP" sz="1000" dirty="0">
                <a:latin typeface="Meiryo UI" panose="020B0604030504040204" pitchFamily="50" charset="-128"/>
                <a:ea typeface="Meiryo UI" panose="020B0604030504040204" pitchFamily="50" charset="-128"/>
              </a:rPr>
              <a:t> 1.0,  No. 127. </a:t>
            </a:r>
            <a:r>
              <a:rPr lang="ja-JP" altLang="en-US" sz="1000" dirty="0">
                <a:latin typeface="Meiryo UI" panose="020B0604030504040204" pitchFamily="50" charset="-128"/>
                <a:ea typeface="Meiryo UI" panose="020B0604030504040204" pitchFamily="50" charset="-128"/>
              </a:rPr>
              <a:t>化学物質排出把握管理促進法政令号番号 </a:t>
            </a:r>
            <a:r>
              <a:rPr lang="en-US" altLang="ja-JP" sz="1000" dirty="0">
                <a:latin typeface="Meiryo UI" panose="020B0604030504040204" pitchFamily="50" charset="-128"/>
                <a:ea typeface="Meiryo UI" panose="020B0604030504040204" pitchFamily="50" charset="-128"/>
              </a:rPr>
              <a:t>1-304. https://www.nite.go.jp/chem/chrip/chrip_search/dt/pdf/CI_02_001/hazard/hyokasyo/No-127.pdf</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19</a:t>
            </a:r>
            <a:r>
              <a:rPr lang="ja-JP" altLang="en-US" sz="1000" dirty="0">
                <a:latin typeface="Meiryo UI" panose="020B0604030504040204" pitchFamily="50" charset="-128"/>
                <a:ea typeface="Meiryo UI" panose="020B0604030504040204" pitchFamily="50" charset="-128"/>
              </a:rPr>
              <a:t>日現在）</a:t>
            </a:r>
          </a:p>
          <a:p>
            <a:pPr marL="180975" indent="-180975">
              <a:spcAft>
                <a:spcPts val="600"/>
              </a:spcAft>
            </a:pPr>
            <a:r>
              <a:rPr lang="ja-JP" altLang="en-US" sz="1000" dirty="0">
                <a:latin typeface="Meiryo UI" panose="020B0604030504040204" pitchFamily="50" charset="-128"/>
                <a:ea typeface="Meiryo UI" panose="020B0604030504040204" pitchFamily="50" charset="-128"/>
              </a:rPr>
              <a:t>東京電力株式会社 </a:t>
            </a:r>
            <a:r>
              <a:rPr lang="en-US" altLang="ja-JP" sz="1000" dirty="0">
                <a:latin typeface="Meiryo UI" panose="020B0604030504040204" pitchFamily="50" charset="-128"/>
                <a:ea typeface="Meiryo UI" panose="020B0604030504040204" pitchFamily="50" charset="-128"/>
              </a:rPr>
              <a:t>(2013)</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号機</a:t>
            </a:r>
            <a:r>
              <a:rPr lang="en-US" altLang="ja-JP" sz="1000" dirty="0">
                <a:latin typeface="Meiryo UI" panose="020B0604030504040204" pitchFamily="50" charset="-128"/>
                <a:ea typeface="Meiryo UI" panose="020B0604030504040204" pitchFamily="50" charset="-128"/>
              </a:rPr>
              <a:t>TIP</a:t>
            </a:r>
            <a:r>
              <a:rPr lang="ja-JP" altLang="en-US" sz="1000" dirty="0">
                <a:latin typeface="Meiryo UI" panose="020B0604030504040204" pitchFamily="50" charset="-128"/>
                <a:ea typeface="Meiryo UI" panose="020B0604030504040204" pitchFamily="50" charset="-128"/>
              </a:rPr>
              <a:t>案内管付着物の簡易金属分析結果について”，東京電力福島第一原子力発電所廃炉対策推進会議／事務局会議（第</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回）資料３－１，</a:t>
            </a:r>
            <a:r>
              <a:rPr lang="en-US" altLang="ja-JP" sz="1000" dirty="0">
                <a:latin typeface="Meiryo UI" panose="020B0604030504040204" pitchFamily="50" charset="-128"/>
                <a:ea typeface="Meiryo UI" panose="020B0604030504040204" pitchFamily="50" charset="-128"/>
              </a:rPr>
              <a:t>2013</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rPr>
              <a:t>日 </a:t>
            </a:r>
            <a:r>
              <a:rPr lang="en-US" altLang="ja-JP" sz="1000" dirty="0">
                <a:latin typeface="Meiryo UI" panose="020B0604030504040204" pitchFamily="50" charset="-128"/>
                <a:ea typeface="Meiryo UI" panose="020B0604030504040204" pitchFamily="50" charset="-128"/>
              </a:rPr>
              <a:t>https://www.meti.go.jp/earthquake/nuclear/20131128_01.html</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東京電力</a:t>
            </a:r>
            <a:r>
              <a:rPr lang="en-US" altLang="ja-JP" sz="1000" dirty="0">
                <a:latin typeface="Meiryo UI" panose="020B0604030504040204" pitchFamily="50" charset="-128"/>
                <a:ea typeface="Meiryo UI" panose="020B0604030504040204" pitchFamily="50" charset="-128"/>
              </a:rPr>
              <a:t>HD (2021a)</a:t>
            </a:r>
            <a:r>
              <a:rPr lang="ja-JP" altLang="en-US" sz="1000" dirty="0">
                <a:latin typeface="Meiryo UI" panose="020B0604030504040204" pitchFamily="50" charset="-128"/>
                <a:ea typeface="Meiryo UI" panose="020B0604030504040204" pitchFamily="50" charset="-128"/>
              </a:rPr>
              <a:t>：“２号機シールドプラグ高濃度汚染への対応状況および今後の計画について”，特定原子力施設監視・評価検討会（第</a:t>
            </a:r>
            <a:r>
              <a:rPr lang="en-US" altLang="ja-JP" sz="1000" dirty="0">
                <a:latin typeface="Meiryo UI" panose="020B0604030504040204" pitchFamily="50" charset="-128"/>
                <a:ea typeface="Meiryo UI" panose="020B0604030504040204" pitchFamily="50" charset="-128"/>
              </a:rPr>
              <a:t>90</a:t>
            </a:r>
            <a:r>
              <a:rPr lang="ja-JP" altLang="en-US" sz="1000" dirty="0">
                <a:latin typeface="Meiryo UI" panose="020B0604030504040204" pitchFamily="50" charset="-128"/>
                <a:ea typeface="Meiryo UI" panose="020B0604030504040204" pitchFamily="50" charset="-128"/>
              </a:rPr>
              <a:t>回），資料３，</a:t>
            </a:r>
            <a:r>
              <a:rPr lang="en-US" altLang="ja-JP" sz="1000" dirty="0">
                <a:latin typeface="Meiryo UI" panose="020B0604030504040204" pitchFamily="50" charset="-128"/>
                <a:ea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19</a:t>
            </a:r>
            <a:r>
              <a:rPr lang="ja-JP" altLang="en-US" sz="1000" dirty="0">
                <a:latin typeface="Meiryo UI" panose="020B0604030504040204" pitchFamily="50" charset="-128"/>
                <a:ea typeface="Meiryo UI" panose="020B0604030504040204" pitchFamily="50" charset="-128"/>
              </a:rPr>
              <a:t>日．東京電力ホールディングス株式会社 </a:t>
            </a:r>
            <a:r>
              <a:rPr lang="en-US" altLang="ja-JP" sz="1000" dirty="0">
                <a:latin typeface="Meiryo UI" panose="020B0604030504040204" pitchFamily="50" charset="-128"/>
                <a:ea typeface="Meiryo UI" panose="020B0604030504040204" pitchFamily="50" charset="-128"/>
              </a:rPr>
              <a:t>https://www.nsr.go.jp/data/000349463.pdf</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(2021c)</a:t>
            </a:r>
            <a:r>
              <a:rPr lang="zh-TW" altLang="en-US" sz="1000" dirty="0">
                <a:latin typeface="Meiryo UI" panose="020B0604030504040204" pitchFamily="50" charset="-128"/>
                <a:ea typeface="Meiryo UI" panose="020B0604030504040204" pitchFamily="50" charset="-128"/>
              </a:rPr>
              <a:t>：“有機化合物を含む可燃性ガスの発生源に関する過去の調査結果から得られた情報について”，東京電力福島第一原子力発電所における事故の分析に係る検討会（第２２回），</a:t>
            </a:r>
            <a:r>
              <a:rPr lang="en-US" altLang="zh-TW" sz="1000" dirty="0">
                <a:latin typeface="Meiryo UI" panose="020B0604030504040204" pitchFamily="50" charset="-128"/>
                <a:ea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9</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14</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rPr>
              <a:t>https://www.nsr.go.jp/data/000364992.pdf</a:t>
            </a:r>
            <a:endParaRPr lang="zh-TW"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(2021d)</a:t>
            </a:r>
            <a:r>
              <a:rPr lang="zh-TW" altLang="en-US" sz="1000" dirty="0">
                <a:latin typeface="Meiryo UI" panose="020B0604030504040204" pitchFamily="50" charset="-128"/>
                <a:ea typeface="Meiryo UI" panose="020B0604030504040204" pitchFamily="50" charset="-128"/>
              </a:rPr>
              <a:t>：“ケーブル及び塗料の可燃性有機ガス発生量評価計画”，東京電力福島第一原子力発電所における事故の分析に係る検討会（第２３回），</a:t>
            </a:r>
            <a:r>
              <a:rPr lang="en-US" altLang="zh-TW" sz="1000" dirty="0">
                <a:latin typeface="Meiryo UI" panose="020B0604030504040204" pitchFamily="50" charset="-128"/>
                <a:ea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10</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19</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rPr>
              <a:t>https://www.nsr.go.jp/data/000367851.pdf</a:t>
            </a:r>
            <a:endParaRPr lang="zh-TW"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(2021e)</a:t>
            </a:r>
            <a:r>
              <a:rPr lang="zh-TW" altLang="en-US" sz="1000" dirty="0">
                <a:latin typeface="Meiryo UI" panose="020B0604030504040204" pitchFamily="50" charset="-128"/>
                <a:ea typeface="Meiryo UI" panose="020B0604030504040204" pitchFamily="50" charset="-128"/>
              </a:rPr>
              <a:t>：“ケーブル及び保温材の可燃性ガス発生量評価予備試験速報”，東京電力福島第一原子力発電所における事故の分析に係る検討会（第２７回），</a:t>
            </a:r>
            <a:r>
              <a:rPr lang="en-US" altLang="zh-TW" sz="1000" dirty="0">
                <a:latin typeface="Meiryo UI" panose="020B0604030504040204" pitchFamily="50" charset="-128"/>
                <a:ea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12</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21</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rPr>
              <a:t>https://www.nsr.go.jp/data/000376559.pdf</a:t>
            </a:r>
            <a:endParaRPr lang="zh-TW"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(2021f)</a:t>
            </a:r>
            <a:r>
              <a:rPr lang="zh-TW" altLang="en-US" sz="1000" dirty="0">
                <a:latin typeface="Meiryo UI" panose="020B0604030504040204" pitchFamily="50" charset="-128"/>
                <a:ea typeface="Meiryo UI" panose="020B0604030504040204" pitchFamily="50" charset="-128"/>
              </a:rPr>
              <a:t>：“ケーブル・塗料・保温材の可燃性ガス発生量評価試験結果”，東京電力福島第一原子力発電所における事故の分析に係る検討会（第２８回），</a:t>
            </a:r>
            <a:r>
              <a:rPr lang="en-US" altLang="zh-TW" sz="1000" dirty="0">
                <a:latin typeface="Meiryo UI" panose="020B0604030504040204" pitchFamily="50" charset="-128"/>
                <a:ea typeface="Meiryo UI" panose="020B0604030504040204" pitchFamily="50" charset="-128"/>
              </a:rPr>
              <a:t>2022</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2</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28</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hlinkClick r:id="rId2"/>
              </a:rPr>
              <a:t>https://www.nsr.go.jp/data/000382270.pdf</a:t>
            </a:r>
            <a:endParaRPr lang="en-US" altLang="zh-TW"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solidFill>
                  <a:srgbClr val="FF0000"/>
                </a:solidFill>
                <a:latin typeface="Meiryo UI" panose="020B0604030504040204" pitchFamily="50" charset="-128"/>
                <a:ea typeface="Meiryo UI" panose="020B0604030504040204" pitchFamily="50" charset="-128"/>
              </a:rPr>
              <a:t>東京電力</a:t>
            </a:r>
            <a:r>
              <a:rPr lang="en-US" altLang="zh-TW" sz="1000" dirty="0">
                <a:solidFill>
                  <a:srgbClr val="FF0000"/>
                </a:solidFill>
                <a:latin typeface="Meiryo UI" panose="020B0604030504040204" pitchFamily="50" charset="-128"/>
                <a:ea typeface="Meiryo UI" panose="020B0604030504040204" pitchFamily="50" charset="-128"/>
              </a:rPr>
              <a:t>HD (202</a:t>
            </a:r>
            <a:r>
              <a:rPr lang="en-US" altLang="ja-JP" sz="1000" dirty="0">
                <a:solidFill>
                  <a:srgbClr val="FF0000"/>
                </a:solidFill>
                <a:latin typeface="Meiryo UI" panose="020B0604030504040204" pitchFamily="50" charset="-128"/>
                <a:ea typeface="Meiryo UI" panose="020B0604030504040204" pitchFamily="50" charset="-128"/>
              </a:rPr>
              <a:t>2</a:t>
            </a:r>
            <a:r>
              <a:rPr lang="en-US" altLang="zh-TW" sz="1000" dirty="0">
                <a:solidFill>
                  <a:srgbClr val="FF0000"/>
                </a:solidFill>
                <a:latin typeface="Meiryo UI" panose="020B0604030504040204" pitchFamily="50" charset="-128"/>
                <a:ea typeface="Meiryo UI" panose="020B0604030504040204" pitchFamily="50" charset="-128"/>
              </a:rPr>
              <a:t>)</a:t>
            </a:r>
            <a:r>
              <a:rPr lang="zh-TW" altLang="en-US" sz="1000" dirty="0">
                <a:solidFill>
                  <a:srgbClr val="FF0000"/>
                </a:solidFill>
                <a:latin typeface="Meiryo UI" panose="020B0604030504040204" pitchFamily="50" charset="-128"/>
                <a:ea typeface="Meiryo UI" panose="020B0604030504040204" pitchFamily="50" charset="-128"/>
              </a:rPr>
              <a:t>：“ケーブル・塗料・保温材の可燃性ガス発生量評価試験結果”，東京電力福島第一原子力発電所における事故の分析に係る検討会（第２</a:t>
            </a:r>
            <a:r>
              <a:rPr lang="ja-JP" altLang="en-US" sz="1000" dirty="0">
                <a:solidFill>
                  <a:srgbClr val="FF0000"/>
                </a:solidFill>
                <a:latin typeface="Meiryo UI" panose="020B0604030504040204" pitchFamily="50" charset="-128"/>
                <a:ea typeface="Meiryo UI" panose="020B0604030504040204" pitchFamily="50" charset="-128"/>
              </a:rPr>
              <a:t>９</a:t>
            </a:r>
            <a:r>
              <a:rPr lang="zh-TW" altLang="en-US" sz="1000" dirty="0">
                <a:solidFill>
                  <a:srgbClr val="FF0000"/>
                </a:solidFill>
                <a:latin typeface="Meiryo UI" panose="020B0604030504040204" pitchFamily="50" charset="-128"/>
                <a:ea typeface="Meiryo UI" panose="020B0604030504040204" pitchFamily="50" charset="-128"/>
              </a:rPr>
              <a:t>回），</a:t>
            </a:r>
            <a:r>
              <a:rPr lang="en-US" altLang="zh-TW" sz="1000" dirty="0">
                <a:solidFill>
                  <a:srgbClr val="FF0000"/>
                </a:solidFill>
                <a:latin typeface="Meiryo UI" panose="020B0604030504040204" pitchFamily="50" charset="-128"/>
                <a:ea typeface="Meiryo UI" panose="020B0604030504040204" pitchFamily="50" charset="-128"/>
              </a:rPr>
              <a:t>2022</a:t>
            </a:r>
            <a:r>
              <a:rPr lang="zh-TW" altLang="en-US" sz="1000" dirty="0">
                <a:solidFill>
                  <a:srgbClr val="FF0000"/>
                </a:solidFill>
                <a:latin typeface="Meiryo UI" panose="020B0604030504040204" pitchFamily="50" charset="-128"/>
                <a:ea typeface="Meiryo UI" panose="020B0604030504040204" pitchFamily="50" charset="-128"/>
              </a:rPr>
              <a:t>年</a:t>
            </a:r>
            <a:r>
              <a:rPr lang="ja-JP" altLang="en-US" sz="1000" dirty="0">
                <a:solidFill>
                  <a:srgbClr val="FF0000"/>
                </a:solidFill>
                <a:latin typeface="Meiryo UI" panose="020B0604030504040204" pitchFamily="50" charset="-128"/>
                <a:ea typeface="Meiryo UI" panose="020B0604030504040204" pitchFamily="50" charset="-128"/>
              </a:rPr>
              <a:t>４</a:t>
            </a:r>
            <a:r>
              <a:rPr lang="zh-TW" altLang="en-US" sz="1000" dirty="0">
                <a:solidFill>
                  <a:srgbClr val="FF0000"/>
                </a:solidFill>
                <a:latin typeface="Meiryo UI" panose="020B0604030504040204" pitchFamily="50" charset="-128"/>
                <a:ea typeface="Meiryo UI" panose="020B0604030504040204" pitchFamily="50" charset="-128"/>
              </a:rPr>
              <a:t>月</a:t>
            </a:r>
            <a:r>
              <a:rPr lang="en-US" altLang="ja-JP" sz="1000" dirty="0">
                <a:solidFill>
                  <a:srgbClr val="FF0000"/>
                </a:solidFill>
                <a:latin typeface="Meiryo UI" panose="020B0604030504040204" pitchFamily="50" charset="-128"/>
                <a:ea typeface="Meiryo UI" panose="020B0604030504040204" pitchFamily="50" charset="-128"/>
              </a:rPr>
              <a:t>26</a:t>
            </a:r>
            <a:r>
              <a:rPr lang="zh-TW" altLang="en-US" sz="1000" dirty="0">
                <a:solidFill>
                  <a:srgbClr val="FF0000"/>
                </a:solidFill>
                <a:latin typeface="Meiryo UI" panose="020B0604030504040204" pitchFamily="50" charset="-128"/>
                <a:ea typeface="Meiryo UI" panose="020B0604030504040204" pitchFamily="50" charset="-128"/>
              </a:rPr>
              <a:t>日．東京電力ホールディングス株式会社 </a:t>
            </a:r>
            <a:r>
              <a:rPr lang="en-US" altLang="zh-TW" sz="1000" dirty="0">
                <a:solidFill>
                  <a:srgbClr val="FF000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xmlns="" val="tx"/>
                    </a:ext>
                  </a:extLst>
                </a:hlinkClick>
              </a:rPr>
              <a:t>https://www.nra.go.jp/data/000388502.pdf</a:t>
            </a:r>
            <a:endParaRPr lang="en-US" altLang="zh-TW" sz="1000" dirty="0">
              <a:solidFill>
                <a:srgbClr val="FF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565E2FB-ACAA-4CB1-9650-BD82B09FC752}"/>
              </a:ext>
            </a:extLst>
          </p:cNvPr>
          <p:cNvSpPr txBox="1"/>
          <p:nvPr/>
        </p:nvSpPr>
        <p:spPr>
          <a:xfrm>
            <a:off x="2516136" y="877004"/>
            <a:ext cx="8063933" cy="400110"/>
          </a:xfrm>
          <a:prstGeom prst="rect">
            <a:avLst/>
          </a:prstGeom>
          <a:noFill/>
        </p:spPr>
        <p:txBody>
          <a:bodyPr wrap="square" rtlCol="0">
            <a:spAutoFit/>
          </a:bodyPr>
          <a:lstStyle/>
          <a:p>
            <a:pPr algn="just">
              <a:spcAft>
                <a:spcPts val="600"/>
              </a:spcAft>
              <a:buSzPts val="2400"/>
            </a:pPr>
            <a:r>
              <a:rPr lang="ja-JP" altLang="en-US"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参考文献</a:t>
            </a:r>
            <a:endParaRPr lang="en-US" altLang="ja-JP" sz="2000"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143000" y="282490"/>
            <a:ext cx="4413324" cy="461665"/>
          </a:xfrm>
          <a:prstGeom prst="rect">
            <a:avLst/>
          </a:prstGeom>
          <a:solidFill>
            <a:schemeClr val="bg1"/>
          </a:solidFill>
        </p:spPr>
        <p:txBody>
          <a:bodyPr wrap="none" rtlCol="0">
            <a:spAutoFit/>
          </a:bodyPr>
          <a:lstStyle/>
          <a:p>
            <a:pPr marL="444500"/>
            <a:r>
              <a:rPr lang="en-US" altLang="ja-JP" sz="2400" dirty="0">
                <a:solidFill>
                  <a:srgbClr val="C00000"/>
                </a:solidFill>
                <a:latin typeface="Meiryo UI" panose="020B0604030504040204" pitchFamily="50" charset="-128"/>
                <a:ea typeface="Meiryo UI" panose="020B0604030504040204" pitchFamily="50" charset="-128"/>
              </a:rPr>
              <a:t>IV. </a:t>
            </a:r>
            <a:r>
              <a:rPr lang="ja-JP" altLang="en-US" sz="2400" dirty="0">
                <a:solidFill>
                  <a:srgbClr val="C00000"/>
                </a:solidFill>
                <a:latin typeface="Meiryo UI" panose="020B0604030504040204" pitchFamily="50" charset="-128"/>
                <a:ea typeface="Meiryo UI" panose="020B0604030504040204" pitchFamily="50" charset="-128"/>
              </a:rPr>
              <a:t>取得した分析データの評価</a:t>
            </a:r>
          </a:p>
        </p:txBody>
      </p:sp>
      <p:sp>
        <p:nvSpPr>
          <p:cNvPr id="5" name="テキスト ボックス 4"/>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33171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7290" y="1069028"/>
            <a:ext cx="2686954" cy="369332"/>
          </a:xfrm>
          <a:prstGeom prst="rect">
            <a:avLst/>
          </a:prstGeom>
          <a:noFill/>
        </p:spPr>
        <p:txBody>
          <a:bodyPr wrap="none" rtlCol="0">
            <a:spAutoFit/>
          </a:bodyPr>
          <a:lstStyle/>
          <a:p>
            <a:pPr algn="ctr"/>
            <a:r>
              <a:rPr lang="ja-JP" altLang="en-US" sz="1800" b="1" dirty="0">
                <a:solidFill>
                  <a:srgbClr val="162CFC"/>
                </a:solidFill>
                <a:latin typeface="Meiryo UI" panose="020B0604030504040204" pitchFamily="50" charset="-128"/>
                <a:ea typeface="Meiryo UI" panose="020B0604030504040204" pitchFamily="50" charset="-128"/>
              </a:rPr>
              <a:t>領域№</a:t>
            </a:r>
            <a:r>
              <a:rPr lang="en-US" altLang="ja-JP" sz="1800" b="1" dirty="0">
                <a:solidFill>
                  <a:srgbClr val="162CFC"/>
                </a:solidFill>
                <a:latin typeface="Meiryo UI" panose="020B0604030504040204" pitchFamily="50" charset="-128"/>
                <a:ea typeface="Meiryo UI" panose="020B0604030504040204" pitchFamily="50" charset="-128"/>
              </a:rPr>
              <a:t>6</a:t>
            </a:r>
            <a:r>
              <a:rPr lang="ja-JP" altLang="en-US" sz="1800" b="1" dirty="0">
                <a:solidFill>
                  <a:srgbClr val="162CFC"/>
                </a:solidFill>
                <a:latin typeface="Meiryo UI" panose="020B0604030504040204" pitchFamily="50" charset="-128"/>
                <a:ea typeface="Meiryo UI" panose="020B0604030504040204" pitchFamily="50" charset="-128"/>
              </a:rPr>
              <a:t>　＊データ未精査</a:t>
            </a:r>
          </a:p>
        </p:txBody>
      </p:sp>
      <p:sp>
        <p:nvSpPr>
          <p:cNvPr id="3" name="Google Shape;155;p14"/>
          <p:cNvSpPr txBox="1">
            <a:spLocks/>
          </p:cNvSpPr>
          <p:nvPr/>
        </p:nvSpPr>
        <p:spPr bwMode="auto">
          <a:xfrm>
            <a:off x="352307" y="227264"/>
            <a:ext cx="6391186" cy="65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58775" indent="-358775" algn="l" defTabSz="479425" rtl="0" eaLnBrk="0" fontAlgn="base" hangingPunct="0">
              <a:spcBef>
                <a:spcPct val="20000"/>
              </a:spcBef>
              <a:spcAft>
                <a:spcPct val="0"/>
              </a:spcAft>
              <a:buFont typeface="Arial" charset="0"/>
              <a:buChar char="•"/>
              <a:defRPr kumimoji="1" sz="3400">
                <a:solidFill>
                  <a:schemeClr val="tx1"/>
                </a:solidFill>
                <a:latin typeface="+mn-lt"/>
                <a:ea typeface="+mn-ea"/>
                <a:cs typeface="+mn-cs"/>
              </a:defRPr>
            </a:lvl1pPr>
            <a:lvl2pPr marL="777875" indent="-298450" algn="l" defTabSz="479425" rtl="0" eaLnBrk="0" fontAlgn="base" hangingPunct="0">
              <a:spcBef>
                <a:spcPct val="20000"/>
              </a:spcBef>
              <a:spcAft>
                <a:spcPct val="0"/>
              </a:spcAft>
              <a:buFont typeface="Arial" charset="0"/>
              <a:buChar char="–"/>
              <a:defRPr kumimoji="1" sz="2900">
                <a:solidFill>
                  <a:schemeClr val="tx1"/>
                </a:solidFill>
                <a:latin typeface="+mn-lt"/>
                <a:ea typeface="+mn-ea"/>
              </a:defRPr>
            </a:lvl2pPr>
            <a:lvl3pPr marL="1196975" indent="-239713" algn="l" defTabSz="479425" rtl="0" eaLnBrk="0" fontAlgn="base" hangingPunct="0">
              <a:spcBef>
                <a:spcPct val="20000"/>
              </a:spcBef>
              <a:spcAft>
                <a:spcPct val="0"/>
              </a:spcAft>
              <a:buFont typeface="Arial" charset="0"/>
              <a:buChar char="•"/>
              <a:defRPr kumimoji="1" sz="2500">
                <a:solidFill>
                  <a:schemeClr val="tx1"/>
                </a:solidFill>
                <a:latin typeface="+mn-lt"/>
                <a:ea typeface="+mn-ea"/>
              </a:defRPr>
            </a:lvl3pPr>
            <a:lvl4pPr marL="1676400" indent="-239713"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4pPr>
            <a:lvl5pPr marL="2154238" indent="-238125"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5pPr>
            <a:lvl6pPr marL="2611438" indent="-238125" algn="l" defTabSz="479425" rtl="0" fontAlgn="base">
              <a:spcBef>
                <a:spcPct val="20000"/>
              </a:spcBef>
              <a:spcAft>
                <a:spcPct val="0"/>
              </a:spcAft>
              <a:buFont typeface="Arial" charset="0"/>
              <a:buChar char="»"/>
              <a:defRPr kumimoji="1" sz="2100">
                <a:solidFill>
                  <a:schemeClr val="tx1"/>
                </a:solidFill>
                <a:latin typeface="+mn-lt"/>
                <a:ea typeface="+mn-ea"/>
              </a:defRPr>
            </a:lvl6pPr>
            <a:lvl7pPr marL="3068638" indent="-238125" algn="l" defTabSz="479425" rtl="0" fontAlgn="base">
              <a:spcBef>
                <a:spcPct val="20000"/>
              </a:spcBef>
              <a:spcAft>
                <a:spcPct val="0"/>
              </a:spcAft>
              <a:buFont typeface="Arial" charset="0"/>
              <a:buChar char="»"/>
              <a:defRPr kumimoji="1" sz="2100">
                <a:solidFill>
                  <a:schemeClr val="tx1"/>
                </a:solidFill>
                <a:latin typeface="+mn-lt"/>
                <a:ea typeface="+mn-ea"/>
              </a:defRPr>
            </a:lvl7pPr>
            <a:lvl8pPr marL="3525838" indent="-238125" algn="l" defTabSz="479425" rtl="0" fontAlgn="base">
              <a:spcBef>
                <a:spcPct val="20000"/>
              </a:spcBef>
              <a:spcAft>
                <a:spcPct val="0"/>
              </a:spcAft>
              <a:buFont typeface="Arial" charset="0"/>
              <a:buChar char="»"/>
              <a:defRPr kumimoji="1" sz="2100">
                <a:solidFill>
                  <a:schemeClr val="tx1"/>
                </a:solidFill>
                <a:latin typeface="+mn-lt"/>
                <a:ea typeface="+mn-ea"/>
              </a:defRPr>
            </a:lvl8pPr>
            <a:lvl9pPr marL="3983038" indent="-238125" algn="l" defTabSz="479425" rtl="0" fontAlgn="base">
              <a:spcBef>
                <a:spcPct val="20000"/>
              </a:spcBef>
              <a:spcAft>
                <a:spcPct val="0"/>
              </a:spcAft>
              <a:buFont typeface="Arial" charset="0"/>
              <a:buChar char="»"/>
              <a:defRPr kumimoji="1" sz="2100">
                <a:solidFill>
                  <a:schemeClr val="tx1"/>
                </a:solidFill>
                <a:latin typeface="+mn-lt"/>
                <a:ea typeface="+mn-ea"/>
              </a:defRPr>
            </a:lvl9pPr>
          </a:lstStyle>
          <a:p>
            <a:pPr marL="0" indent="0" algn="just">
              <a:spcBef>
                <a:spcPts val="0"/>
              </a:spcBef>
              <a:spcAft>
                <a:spcPts val="0"/>
              </a:spcAft>
              <a:buSzPts val="2400"/>
              <a:buNone/>
            </a:pP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 STEM/EDX</a:t>
            </a:r>
            <a:r>
              <a:rPr lang="ja-JP" altLang="en-US"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X-6</a:t>
            </a:r>
            <a:r>
              <a:rPr lang="ja-JP"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ペネ調査装置付着物</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2PEN2103</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HGｺﾞｼｯｸE" panose="020B0909000000000000" pitchFamily="49" charset="-128"/>
                <a:ea typeface="HGｺﾞｼｯｸE" panose="020B0909000000000000" pitchFamily="49" charset="-128"/>
                <a:cs typeface="Calibri" panose="020F0502020204030204" pitchFamily="34" charset="0"/>
                <a:sym typeface="MS PGothic"/>
              </a:rPr>
              <a:t>(1/4)</a:t>
            </a:r>
          </a:p>
        </p:txBody>
      </p:sp>
      <p:sp>
        <p:nvSpPr>
          <p:cNvPr id="4" name="テキスト ボックス 3">
            <a:extLst>
              <a:ext uri="{FF2B5EF4-FFF2-40B4-BE49-F238E27FC236}">
                <a16:creationId xmlns:a16="http://schemas.microsoft.com/office/drawing/2014/main" id="{1E43B7AC-0239-4444-9E29-0DF8817F6BD2}"/>
              </a:ext>
            </a:extLst>
          </p:cNvPr>
          <p:cNvSpPr txBox="1"/>
          <p:nvPr/>
        </p:nvSpPr>
        <p:spPr>
          <a:xfrm>
            <a:off x="1452344" y="3444808"/>
            <a:ext cx="2464243"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採取箇所・分析</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観察方向</a:t>
            </a:r>
          </a:p>
        </p:txBody>
      </p:sp>
      <p:sp>
        <p:nvSpPr>
          <p:cNvPr id="5" name="テキスト ボックス 4">
            <a:extLst>
              <a:ext uri="{FF2B5EF4-FFF2-40B4-BE49-F238E27FC236}">
                <a16:creationId xmlns:a16="http://schemas.microsoft.com/office/drawing/2014/main" id="{1E43B7AC-0239-4444-9E29-0DF8817F6BD2}"/>
              </a:ext>
            </a:extLst>
          </p:cNvPr>
          <p:cNvSpPr txBox="1"/>
          <p:nvPr/>
        </p:nvSpPr>
        <p:spPr>
          <a:xfrm>
            <a:off x="8023522" y="6122093"/>
            <a:ext cx="3042509"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構造解析・主要化学形態の推定結果</a:t>
            </a:r>
          </a:p>
        </p:txBody>
      </p:sp>
      <p:sp>
        <p:nvSpPr>
          <p:cNvPr id="6" name="テキスト ボックス 5">
            <a:extLst>
              <a:ext uri="{FF2B5EF4-FFF2-40B4-BE49-F238E27FC236}">
                <a16:creationId xmlns:a16="http://schemas.microsoft.com/office/drawing/2014/main" id="{1E43B7AC-0239-4444-9E29-0DF8817F6BD2}"/>
              </a:ext>
            </a:extLst>
          </p:cNvPr>
          <p:cNvSpPr txBox="1"/>
          <p:nvPr/>
        </p:nvSpPr>
        <p:spPr>
          <a:xfrm>
            <a:off x="9741026" y="3936384"/>
            <a:ext cx="1232249" cy="276999"/>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TEM</a:t>
            </a:r>
            <a:r>
              <a:rPr lang="ja-JP" altLang="en-US" sz="1200" b="1" dirty="0">
                <a:latin typeface="Meiryo UI" panose="020B0604030504040204" pitchFamily="50" charset="-128"/>
                <a:ea typeface="Meiryo UI" panose="020B0604030504040204" pitchFamily="50" charset="-128"/>
              </a:rPr>
              <a:t>回折図形</a:t>
            </a:r>
          </a:p>
        </p:txBody>
      </p:sp>
      <p:sp>
        <p:nvSpPr>
          <p:cNvPr id="7" name="テキスト ボックス 6">
            <a:extLst>
              <a:ext uri="{FF2B5EF4-FFF2-40B4-BE49-F238E27FC236}">
                <a16:creationId xmlns:a16="http://schemas.microsoft.com/office/drawing/2014/main" id="{1E43B7AC-0239-4444-9E29-0DF8817F6BD2}"/>
              </a:ext>
            </a:extLst>
          </p:cNvPr>
          <p:cNvSpPr txBox="1"/>
          <p:nvPr/>
        </p:nvSpPr>
        <p:spPr>
          <a:xfrm>
            <a:off x="2102384" y="5869030"/>
            <a:ext cx="3328326" cy="276999"/>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U</a:t>
            </a:r>
            <a:r>
              <a:rPr lang="ja-JP" altLang="en-US" sz="1200" b="1" dirty="0">
                <a:latin typeface="Meiryo UI" panose="020B0604030504040204" pitchFamily="50" charset="-128"/>
                <a:ea typeface="Meiryo UI" panose="020B0604030504040204" pitchFamily="50" charset="-128"/>
              </a:rPr>
              <a:t>含有粒子の</a:t>
            </a:r>
            <a:r>
              <a:rPr lang="en-US" altLang="ja-JP" sz="1200" b="1" dirty="0">
                <a:latin typeface="Meiryo UI" panose="020B0604030504040204" pitchFamily="50" charset="-128"/>
                <a:ea typeface="Meiryo UI" panose="020B0604030504040204" pitchFamily="50" charset="-128"/>
              </a:rPr>
              <a:t>STEM-EDX</a:t>
            </a:r>
            <a:r>
              <a:rPr lang="ja-JP" altLang="en-US" sz="1200" b="1" dirty="0">
                <a:latin typeface="Meiryo UI" panose="020B0604030504040204" pitchFamily="50" charset="-128"/>
                <a:ea typeface="Meiryo UI" panose="020B0604030504040204" pitchFamily="50" charset="-128"/>
              </a:rPr>
              <a:t>線分析結果</a:t>
            </a: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688" y="1841539"/>
            <a:ext cx="1927142" cy="1510012"/>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931721" y="1921424"/>
            <a:ext cx="1290778" cy="1290778"/>
          </a:xfrm>
          <a:prstGeom prst="rect">
            <a:avLst/>
          </a:prstGeom>
          <a:noFill/>
          <a:ln>
            <a:noFill/>
          </a:ln>
        </p:spPr>
      </p:pic>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0262" y="1634737"/>
            <a:ext cx="1528479" cy="1613069"/>
          </a:xfrm>
          <a:prstGeom prst="rect">
            <a:avLst/>
          </a:prstGeom>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008" y="4264300"/>
            <a:ext cx="1431498" cy="1414917"/>
          </a:xfrm>
          <a:prstGeom prst="rect">
            <a:avLst/>
          </a:prstGeom>
        </p:spPr>
      </p:pic>
      <p:pic>
        <p:nvPicPr>
          <p:cNvPr id="12" name="図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15698" y="4213383"/>
            <a:ext cx="2858921" cy="1614624"/>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73394" y="1228351"/>
            <a:ext cx="1461418" cy="1650739"/>
          </a:xfrm>
          <a:prstGeom prst="rect">
            <a:avLst/>
          </a:prstGeom>
        </p:spPr>
      </p:pic>
      <p:pic>
        <p:nvPicPr>
          <p:cNvPr id="14" name="図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34812" y="1235803"/>
            <a:ext cx="1386421" cy="1643288"/>
          </a:xfrm>
          <a:prstGeom prst="rect">
            <a:avLst/>
          </a:prstGeom>
        </p:spPr>
      </p:pic>
      <p:sp>
        <p:nvSpPr>
          <p:cNvPr id="15" name="テキスト ボックス 14"/>
          <p:cNvSpPr txBox="1">
            <a:spLocks noChangeAspect="1"/>
          </p:cNvSpPr>
          <p:nvPr/>
        </p:nvSpPr>
        <p:spPr>
          <a:xfrm>
            <a:off x="7066045" y="2978803"/>
            <a:ext cx="369653" cy="276999"/>
          </a:xfrm>
          <a:prstGeom prst="rect">
            <a:avLst/>
          </a:prstGeom>
          <a:noFill/>
        </p:spPr>
        <p:txBody>
          <a:bodyPr wrap="square" rtlCol="0">
            <a:spAutoFit/>
          </a:bodyPr>
          <a:lstStyle/>
          <a:p>
            <a:r>
              <a:rPr kumimoji="1" lang="ja-JP" altLang="en-US" sz="1200" dirty="0"/>
              <a:t>⑩</a:t>
            </a:r>
          </a:p>
        </p:txBody>
      </p:sp>
      <p:sp>
        <p:nvSpPr>
          <p:cNvPr id="16" name="テキスト ボックス 15"/>
          <p:cNvSpPr txBox="1">
            <a:spLocks noChangeAspect="1"/>
          </p:cNvSpPr>
          <p:nvPr/>
        </p:nvSpPr>
        <p:spPr>
          <a:xfrm>
            <a:off x="8023523" y="3017573"/>
            <a:ext cx="321515" cy="276999"/>
          </a:xfrm>
          <a:prstGeom prst="rect">
            <a:avLst/>
          </a:prstGeom>
          <a:noFill/>
        </p:spPr>
        <p:txBody>
          <a:bodyPr wrap="square" rtlCol="0">
            <a:spAutoFit/>
          </a:bodyPr>
          <a:lstStyle/>
          <a:p>
            <a:r>
              <a:rPr kumimoji="1" lang="ja-JP" altLang="en-US" sz="1200" dirty="0"/>
              <a:t>⑪</a:t>
            </a:r>
          </a:p>
        </p:txBody>
      </p:sp>
      <p:pic>
        <p:nvPicPr>
          <p:cNvPr id="17" name="図 16">
            <a:extLst>
              <a:ext uri="{FF2B5EF4-FFF2-40B4-BE49-F238E27FC236}">
                <a16:creationId xmlns:a16="http://schemas.microsoft.com/office/drawing/2014/main" id="{532460C8-BDBB-4C98-869D-2518A28EC50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7362036" y="3021527"/>
            <a:ext cx="593013" cy="593013"/>
          </a:xfrm>
          <a:prstGeom prst="rect">
            <a:avLst/>
          </a:prstGeom>
          <a:noFill/>
          <a:ln>
            <a:noFill/>
          </a:ln>
        </p:spPr>
      </p:pic>
      <p:pic>
        <p:nvPicPr>
          <p:cNvPr id="18" name="図 17">
            <a:extLst>
              <a:ext uri="{FF2B5EF4-FFF2-40B4-BE49-F238E27FC236}">
                <a16:creationId xmlns:a16="http://schemas.microsoft.com/office/drawing/2014/main" id="{52BE9545-CC60-4137-AD04-7EAC5B7489C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8276061" y="3017573"/>
            <a:ext cx="593013" cy="593013"/>
          </a:xfrm>
          <a:prstGeom prst="rect">
            <a:avLst/>
          </a:prstGeom>
          <a:noFill/>
          <a:ln>
            <a:noFill/>
          </a:ln>
        </p:spPr>
      </p:pic>
      <p:pic>
        <p:nvPicPr>
          <p:cNvPr id="19" name="図 18">
            <a:extLst>
              <a:ext uri="{FF2B5EF4-FFF2-40B4-BE49-F238E27FC236}">
                <a16:creationId xmlns:a16="http://schemas.microsoft.com/office/drawing/2014/main" id="{7FBB434A-07D2-413B-BF31-B7800DD3D4C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8915049" y="3017573"/>
            <a:ext cx="593013" cy="593013"/>
          </a:xfrm>
          <a:prstGeom prst="rect">
            <a:avLst/>
          </a:prstGeom>
          <a:noFill/>
          <a:ln>
            <a:noFill/>
          </a:ln>
        </p:spPr>
      </p:pic>
      <p:sp>
        <p:nvSpPr>
          <p:cNvPr id="20" name="テキスト ボックス 19"/>
          <p:cNvSpPr txBox="1">
            <a:spLocks noChangeAspect="1"/>
          </p:cNvSpPr>
          <p:nvPr/>
        </p:nvSpPr>
        <p:spPr>
          <a:xfrm>
            <a:off x="9561972" y="2999566"/>
            <a:ext cx="358108" cy="276999"/>
          </a:xfrm>
          <a:prstGeom prst="rect">
            <a:avLst/>
          </a:prstGeom>
          <a:noFill/>
        </p:spPr>
        <p:txBody>
          <a:bodyPr wrap="square" rtlCol="0">
            <a:spAutoFit/>
          </a:bodyPr>
          <a:lstStyle/>
          <a:p>
            <a:r>
              <a:rPr kumimoji="1" lang="ja-JP" altLang="en-US" sz="1200" dirty="0"/>
              <a:t>⑫</a:t>
            </a:r>
          </a:p>
        </p:txBody>
      </p:sp>
      <p:pic>
        <p:nvPicPr>
          <p:cNvPr id="21" name="図 20">
            <a:extLst>
              <a:ext uri="{FF2B5EF4-FFF2-40B4-BE49-F238E27FC236}">
                <a16:creationId xmlns:a16="http://schemas.microsoft.com/office/drawing/2014/main" id="{0DDEFC32-EB1E-46C9-BA3E-D2FC9BC2132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9880511" y="3036047"/>
            <a:ext cx="594061" cy="594061"/>
          </a:xfrm>
          <a:prstGeom prst="rect">
            <a:avLst/>
          </a:prstGeom>
          <a:noFill/>
          <a:ln>
            <a:noFill/>
          </a:ln>
        </p:spPr>
      </p:pic>
      <p:sp>
        <p:nvSpPr>
          <p:cNvPr id="22" name="テキスト ボックス 21"/>
          <p:cNvSpPr txBox="1">
            <a:spLocks noChangeAspect="1"/>
          </p:cNvSpPr>
          <p:nvPr/>
        </p:nvSpPr>
        <p:spPr>
          <a:xfrm>
            <a:off x="7070533" y="3672187"/>
            <a:ext cx="312294" cy="276999"/>
          </a:xfrm>
          <a:prstGeom prst="rect">
            <a:avLst/>
          </a:prstGeom>
          <a:noFill/>
        </p:spPr>
        <p:txBody>
          <a:bodyPr wrap="square" rtlCol="0">
            <a:spAutoFit/>
          </a:bodyPr>
          <a:lstStyle/>
          <a:p>
            <a:r>
              <a:rPr kumimoji="1" lang="ja-JP" altLang="en-US" sz="1200" dirty="0"/>
              <a:t>⑬</a:t>
            </a:r>
          </a:p>
        </p:txBody>
      </p:sp>
      <p:sp>
        <p:nvSpPr>
          <p:cNvPr id="23" name="テキスト ボックス 22"/>
          <p:cNvSpPr txBox="1">
            <a:spLocks noChangeAspect="1"/>
          </p:cNvSpPr>
          <p:nvPr/>
        </p:nvSpPr>
        <p:spPr>
          <a:xfrm>
            <a:off x="8164097" y="3625315"/>
            <a:ext cx="305622" cy="276999"/>
          </a:xfrm>
          <a:prstGeom prst="rect">
            <a:avLst/>
          </a:prstGeom>
          <a:noFill/>
        </p:spPr>
        <p:txBody>
          <a:bodyPr wrap="square" rtlCol="0">
            <a:spAutoFit/>
          </a:bodyPr>
          <a:lstStyle/>
          <a:p>
            <a:r>
              <a:rPr kumimoji="1" lang="ja-JP" altLang="en-US" sz="1200" dirty="0"/>
              <a:t>⑭</a:t>
            </a:r>
          </a:p>
        </p:txBody>
      </p:sp>
      <p:pic>
        <p:nvPicPr>
          <p:cNvPr id="24" name="図 23">
            <a:extLst>
              <a:ext uri="{FF2B5EF4-FFF2-40B4-BE49-F238E27FC236}">
                <a16:creationId xmlns:a16="http://schemas.microsoft.com/office/drawing/2014/main" id="{8B09D8D8-547D-498C-A1A7-3322072949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auto">
          <a:xfrm>
            <a:off x="7362036" y="3676902"/>
            <a:ext cx="593013" cy="593013"/>
          </a:xfrm>
          <a:prstGeom prst="rect">
            <a:avLst/>
          </a:prstGeom>
          <a:noFill/>
          <a:ln>
            <a:noFill/>
          </a:ln>
        </p:spPr>
      </p:pic>
      <p:pic>
        <p:nvPicPr>
          <p:cNvPr id="25" name="図 24">
            <a:extLst>
              <a:ext uri="{FF2B5EF4-FFF2-40B4-BE49-F238E27FC236}">
                <a16:creationId xmlns:a16="http://schemas.microsoft.com/office/drawing/2014/main" id="{F0691D3D-F98D-4898-B7A2-C9439033565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bwMode="auto">
          <a:xfrm>
            <a:off x="8437347" y="3666766"/>
            <a:ext cx="593013" cy="593013"/>
          </a:xfrm>
          <a:prstGeom prst="rect">
            <a:avLst/>
          </a:prstGeom>
          <a:noFill/>
          <a:ln>
            <a:noFill/>
          </a:ln>
        </p:spPr>
      </p:pic>
      <p:pic>
        <p:nvPicPr>
          <p:cNvPr id="26" name="図 25">
            <a:extLst>
              <a:ext uri="{FF2B5EF4-FFF2-40B4-BE49-F238E27FC236}">
                <a16:creationId xmlns:a16="http://schemas.microsoft.com/office/drawing/2014/main" id="{29ADEC66-52F2-45E2-A6C0-0255A31C82D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bwMode="auto">
          <a:xfrm>
            <a:off x="9065365" y="3666766"/>
            <a:ext cx="593013" cy="593013"/>
          </a:xfrm>
          <a:prstGeom prst="rect">
            <a:avLst/>
          </a:prstGeom>
          <a:noFill/>
          <a:ln>
            <a:noFill/>
          </a:ln>
        </p:spPr>
      </p:pic>
      <p:sp>
        <p:nvSpPr>
          <p:cNvPr id="27" name="テキスト ボックス 26"/>
          <p:cNvSpPr txBox="1">
            <a:spLocks noChangeAspect="1"/>
          </p:cNvSpPr>
          <p:nvPr/>
        </p:nvSpPr>
        <p:spPr>
          <a:xfrm>
            <a:off x="7927333" y="2700694"/>
            <a:ext cx="185345" cy="153888"/>
          </a:xfrm>
          <a:prstGeom prst="rect">
            <a:avLst/>
          </a:prstGeom>
          <a:solidFill>
            <a:schemeClr val="bg1"/>
          </a:solidFill>
        </p:spPr>
        <p:txBody>
          <a:bodyPr wrap="square" lIns="0" tIns="0" rIns="0" bIns="0" rtlCol="0">
            <a:spAutoFit/>
          </a:bodyPr>
          <a:lstStyle/>
          <a:p>
            <a:r>
              <a:rPr lang="ja-JP" altLang="en-US" sz="1000" dirty="0"/>
              <a:t>⑩</a:t>
            </a:r>
            <a:endParaRPr kumimoji="1" lang="ja-JP" altLang="en-US" sz="1000" dirty="0"/>
          </a:p>
        </p:txBody>
      </p:sp>
      <p:sp>
        <p:nvSpPr>
          <p:cNvPr id="28" name="テキスト ボックス 27"/>
          <p:cNvSpPr txBox="1">
            <a:spLocks noChangeAspect="1"/>
          </p:cNvSpPr>
          <p:nvPr/>
        </p:nvSpPr>
        <p:spPr>
          <a:xfrm>
            <a:off x="8274187" y="2709199"/>
            <a:ext cx="185345" cy="153888"/>
          </a:xfrm>
          <a:prstGeom prst="rect">
            <a:avLst/>
          </a:prstGeom>
          <a:solidFill>
            <a:schemeClr val="bg1"/>
          </a:solidFill>
        </p:spPr>
        <p:txBody>
          <a:bodyPr wrap="square" lIns="0" tIns="0" rIns="0" bIns="0" rtlCol="0">
            <a:spAutoFit/>
          </a:bodyPr>
          <a:lstStyle/>
          <a:p>
            <a:r>
              <a:rPr lang="ja-JP" altLang="en-US" sz="1000" dirty="0"/>
              <a:t>⑪</a:t>
            </a:r>
            <a:endParaRPr kumimoji="1" lang="ja-JP" altLang="en-US" sz="1000" dirty="0"/>
          </a:p>
        </p:txBody>
      </p:sp>
      <p:sp>
        <p:nvSpPr>
          <p:cNvPr id="29" name="テキスト ボックス 28"/>
          <p:cNvSpPr txBox="1">
            <a:spLocks noChangeAspect="1"/>
          </p:cNvSpPr>
          <p:nvPr/>
        </p:nvSpPr>
        <p:spPr>
          <a:xfrm>
            <a:off x="8768101" y="2700694"/>
            <a:ext cx="185345" cy="153888"/>
          </a:xfrm>
          <a:prstGeom prst="rect">
            <a:avLst/>
          </a:prstGeom>
          <a:solidFill>
            <a:schemeClr val="bg1"/>
          </a:solidFill>
        </p:spPr>
        <p:txBody>
          <a:bodyPr wrap="square" lIns="0" tIns="0" rIns="0" bIns="0" rtlCol="0">
            <a:spAutoFit/>
          </a:bodyPr>
          <a:lstStyle/>
          <a:p>
            <a:r>
              <a:rPr lang="ja-JP" altLang="en-US" sz="1000" dirty="0"/>
              <a:t>⑫</a:t>
            </a:r>
            <a:endParaRPr kumimoji="1" lang="ja-JP" altLang="en-US" sz="1000" dirty="0"/>
          </a:p>
        </p:txBody>
      </p:sp>
      <p:sp>
        <p:nvSpPr>
          <p:cNvPr id="30" name="テキスト ボックス 29"/>
          <p:cNvSpPr txBox="1">
            <a:spLocks noChangeAspect="1"/>
          </p:cNvSpPr>
          <p:nvPr/>
        </p:nvSpPr>
        <p:spPr>
          <a:xfrm>
            <a:off x="9484315" y="2720230"/>
            <a:ext cx="185345" cy="153888"/>
          </a:xfrm>
          <a:prstGeom prst="rect">
            <a:avLst/>
          </a:prstGeom>
          <a:solidFill>
            <a:schemeClr val="bg1"/>
          </a:solidFill>
        </p:spPr>
        <p:txBody>
          <a:bodyPr wrap="square" lIns="0" tIns="0" rIns="0" bIns="0" rtlCol="0">
            <a:spAutoFit/>
          </a:bodyPr>
          <a:lstStyle/>
          <a:p>
            <a:r>
              <a:rPr lang="ja-JP" altLang="en-US" sz="1000" dirty="0"/>
              <a:t>⑬</a:t>
            </a:r>
            <a:endParaRPr kumimoji="1" lang="ja-JP" altLang="en-US" sz="1000" dirty="0"/>
          </a:p>
        </p:txBody>
      </p:sp>
      <p:sp>
        <p:nvSpPr>
          <p:cNvPr id="31" name="テキスト ボックス 30"/>
          <p:cNvSpPr txBox="1">
            <a:spLocks noChangeAspect="1"/>
          </p:cNvSpPr>
          <p:nvPr/>
        </p:nvSpPr>
        <p:spPr>
          <a:xfrm>
            <a:off x="10043408" y="2709199"/>
            <a:ext cx="185345" cy="153888"/>
          </a:xfrm>
          <a:prstGeom prst="rect">
            <a:avLst/>
          </a:prstGeom>
          <a:solidFill>
            <a:schemeClr val="bg1"/>
          </a:solidFill>
        </p:spPr>
        <p:txBody>
          <a:bodyPr wrap="square" lIns="0" tIns="0" rIns="0" bIns="0" rtlCol="0">
            <a:spAutoFit/>
          </a:bodyPr>
          <a:lstStyle/>
          <a:p>
            <a:r>
              <a:rPr lang="ja-JP" altLang="en-US" sz="1000" dirty="0"/>
              <a:t>⑭</a:t>
            </a:r>
            <a:endParaRPr kumimoji="1" lang="ja-JP" altLang="en-US" sz="1000" dirty="0"/>
          </a:p>
        </p:txBody>
      </p:sp>
      <mc:AlternateContent xmlns:mc="http://schemas.openxmlformats.org/markup-compatibility/2006" xmlns:a14="http://schemas.microsoft.com/office/drawing/2010/main">
        <mc:Choice Requires="a14">
          <p:graphicFrame>
            <p:nvGraphicFramePr>
              <p:cNvPr id="32" name="表 31"/>
              <p:cNvGraphicFramePr>
                <a:graphicFrameLocks noGrp="1"/>
              </p:cNvGraphicFramePr>
              <p:nvPr>
                <p:extLst>
                  <p:ext uri="{D42A27DB-BD31-4B8C-83A1-F6EECF244321}">
                    <p14:modId xmlns:p14="http://schemas.microsoft.com/office/powerpoint/2010/main" val="551001236"/>
                  </p:ext>
                </p:extLst>
              </p:nvPr>
            </p:nvGraphicFramePr>
            <p:xfrm>
              <a:off x="6077884" y="4514223"/>
              <a:ext cx="4846380" cy="1535314"/>
            </p:xfrm>
            <a:graphic>
              <a:graphicData uri="http://schemas.openxmlformats.org/drawingml/2006/table">
                <a:tbl>
                  <a:tblPr firstRow="1">
                    <a:tableStyleId>{5940675A-B579-460E-94D1-54222C63F5DA}</a:tableStyleId>
                  </a:tblPr>
                  <a:tblGrid>
                    <a:gridCol w="330659">
                      <a:extLst>
                        <a:ext uri="{9D8B030D-6E8A-4147-A177-3AD203B41FA5}">
                          <a16:colId xmlns:a16="http://schemas.microsoft.com/office/drawing/2014/main" val="1667422791"/>
                        </a:ext>
                      </a:extLst>
                    </a:gridCol>
                    <a:gridCol w="785449">
                      <a:extLst>
                        <a:ext uri="{9D8B030D-6E8A-4147-A177-3AD203B41FA5}">
                          <a16:colId xmlns:a16="http://schemas.microsoft.com/office/drawing/2014/main" val="4186830702"/>
                        </a:ext>
                      </a:extLst>
                    </a:gridCol>
                    <a:gridCol w="1159115">
                      <a:extLst>
                        <a:ext uri="{9D8B030D-6E8A-4147-A177-3AD203B41FA5}">
                          <a16:colId xmlns:a16="http://schemas.microsoft.com/office/drawing/2014/main" val="3496388155"/>
                        </a:ext>
                      </a:extLst>
                    </a:gridCol>
                    <a:gridCol w="1248522">
                      <a:extLst>
                        <a:ext uri="{9D8B030D-6E8A-4147-A177-3AD203B41FA5}">
                          <a16:colId xmlns:a16="http://schemas.microsoft.com/office/drawing/2014/main" val="2918688818"/>
                        </a:ext>
                      </a:extLst>
                    </a:gridCol>
                    <a:gridCol w="1322635">
                      <a:extLst>
                        <a:ext uri="{9D8B030D-6E8A-4147-A177-3AD203B41FA5}">
                          <a16:colId xmlns:a16="http://schemas.microsoft.com/office/drawing/2014/main" val="3642352205"/>
                        </a:ext>
                      </a:extLst>
                    </a:gridCol>
                  </a:tblGrid>
                  <a:tr h="146685">
                    <a:tc>
                      <a:txBody>
                        <a:bodyPr/>
                        <a:lstStyle/>
                        <a:p>
                          <a:pPr algn="ctr">
                            <a:spcAft>
                              <a:spcPts val="0"/>
                            </a:spcAft>
                          </a:pPr>
                          <a:r>
                            <a:rPr lang="ja-JP" sz="900" kern="100" dirty="0">
                              <a:effectLst/>
                            </a:rPr>
                            <a:t>位置</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spcAft>
                              <a:spcPts val="0"/>
                            </a:spcAft>
                          </a:pPr>
                          <a:r>
                            <a:rPr lang="en-US" sz="900" kern="100" dirty="0">
                              <a:effectLst/>
                            </a:rPr>
                            <a:t>TEM</a:t>
                          </a:r>
                        </a:p>
                        <a:p>
                          <a:pPr algn="ctr">
                            <a:spcAft>
                              <a:spcPts val="0"/>
                            </a:spcAft>
                          </a:pPr>
                          <a:r>
                            <a:rPr lang="ja-JP" sz="900" kern="100" dirty="0">
                              <a:effectLst/>
                            </a:rPr>
                            <a:t>構造解析結果</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gridSpan="2">
                      <a:txBody>
                        <a:bodyPr/>
                        <a:lstStyle/>
                        <a:p>
                          <a:pPr algn="ctr">
                            <a:spcAft>
                              <a:spcPts val="0"/>
                            </a:spcAft>
                          </a:pPr>
                          <a:r>
                            <a:rPr lang="en-US" sz="900" kern="100" dirty="0">
                              <a:effectLst/>
                            </a:rPr>
                            <a:t>TEM</a:t>
                          </a:r>
                          <a:r>
                            <a:rPr lang="ja-JP" sz="900" kern="100" dirty="0">
                              <a:effectLst/>
                            </a:rPr>
                            <a:t>構造解析所見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hMerge="1">
                      <a:txBody>
                        <a:bodyPr/>
                        <a:lstStyle/>
                        <a:p>
                          <a:endParaRPr kumimoji="1" lang="ja-JP" altLang="en-US"/>
                        </a:p>
                      </a:txBody>
                      <a:tcPr/>
                    </a:tc>
                    <a:tc>
                      <a:txBody>
                        <a:bodyPr/>
                        <a:lstStyle/>
                        <a:p>
                          <a:pPr algn="ctr">
                            <a:spcAft>
                              <a:spcPts val="0"/>
                            </a:spcAft>
                          </a:pPr>
                          <a:r>
                            <a:rPr lang="en-US" sz="900" kern="100" dirty="0">
                              <a:effectLst/>
                            </a:rPr>
                            <a:t>EDS</a:t>
                          </a:r>
                          <a:r>
                            <a:rPr lang="ja-JP" sz="900" kern="100" dirty="0">
                              <a:effectLst/>
                            </a:rPr>
                            <a:t>結果を含めた</a:t>
                          </a:r>
                          <a:endParaRPr lang="en-US" altLang="ja-JP" sz="900" kern="100" dirty="0">
                            <a:effectLst/>
                          </a:endParaRPr>
                        </a:p>
                        <a:p>
                          <a:pPr algn="ctr">
                            <a:spcAft>
                              <a:spcPts val="0"/>
                            </a:spcAft>
                          </a:pPr>
                          <a:r>
                            <a:rPr lang="ja-JP" sz="900" kern="100" dirty="0">
                              <a:effectLst/>
                            </a:rPr>
                            <a:t>主要化学組成の推定</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81460056"/>
                      </a:ext>
                    </a:extLst>
                  </a:tr>
                  <a:tr h="140335">
                    <a:tc>
                      <a:txBody>
                        <a:bodyPr/>
                        <a:lstStyle/>
                        <a:p>
                          <a:pPr algn="ctr">
                            <a:spcAft>
                              <a:spcPts val="0"/>
                            </a:spcAft>
                          </a:pPr>
                          <a:r>
                            <a:rPr lang="ja-JP" sz="900" kern="100">
                              <a:effectLst/>
                            </a:rPr>
                            <a:t>⑩</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c-UO</a:t>
                          </a:r>
                          <a:r>
                            <a:rPr lang="en-US" sz="900" kern="100" baseline="-25000">
                              <a:effectLst/>
                            </a:rPr>
                            <a:t>2</a:t>
                          </a:r>
                          <a:r>
                            <a:rPr lang="en-US" sz="900" kern="100">
                              <a:effectLst/>
                            </a:rPr>
                            <a:t>(</a:t>
                          </a:r>
                          <a:r>
                            <a:rPr lang="ja-JP" sz="900" kern="100">
                              <a:effectLst/>
                            </a:rPr>
                            <a:t>注</a:t>
                          </a:r>
                          <a:r>
                            <a:rPr lang="en-US" sz="900" kern="100">
                              <a:effectLst/>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ja-JP" sz="900" kern="100">
                              <a:effectLst/>
                            </a:rPr>
                            <a:t>方位</a:t>
                          </a:r>
                          <a14:m>
                            <m:oMath xmlns:m="http://schemas.openxmlformats.org/officeDocument/2006/math">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0</m:t>
                                  </m:r>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1</m:t>
                                      </m:r>
                                    </m:e>
                                  </m:acc>
                                  <m:r>
                                    <a:rPr lang="en-US" sz="900" kern="100">
                                      <a:effectLst/>
                                      <a:latin typeface="Cambria Math" panose="02040503050406030204" pitchFamily="18" charset="0"/>
                                    </a:rPr>
                                    <m:t>3</m:t>
                                  </m:r>
                                </m:e>
                              </m:d>
                            </m:oMath>
                          </a14:m>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rowSpan="3">
                      <a:txBody>
                        <a:bodyPr/>
                        <a:lstStyle/>
                        <a:p>
                          <a:pPr algn="just">
                            <a:spcAft>
                              <a:spcPts val="0"/>
                            </a:spcAft>
                          </a:pPr>
                          <a:r>
                            <a:rPr lang="ja-JP" altLang="en-US" sz="800" kern="100" dirty="0">
                              <a:effectLst/>
                            </a:rPr>
                            <a:t>ほぼ同方向から測定した⑩と⑫は，離れた位置で同方位であり，</a:t>
                          </a:r>
                          <a:r>
                            <a:rPr lang="ja-JP" sz="800" kern="100" dirty="0">
                              <a:effectLst/>
                            </a:rPr>
                            <a:t>同一結晶粒と見られる</a:t>
                          </a:r>
                          <a:r>
                            <a:rPr lang="ja-JP" altLang="en-US" sz="800" kern="100" dirty="0">
                              <a:effectLst/>
                            </a:rPr>
                            <a:t>。</a:t>
                          </a:r>
                          <a:endParaRPr lang="ja-JP" sz="800" kern="100" dirty="0">
                            <a:effectLst/>
                          </a:endParaRPr>
                        </a:p>
                      </a:txBody>
                      <a:tcPr marL="36000" marR="36000" marT="36000" marB="36000" anchor="ctr"/>
                    </a:tc>
                    <a:tc rowSpan="3">
                      <a:txBody>
                        <a:bodyPr/>
                        <a:lstStyle/>
                        <a:p>
                          <a:pPr algn="just">
                            <a:spcAft>
                              <a:spcPts val="0"/>
                            </a:spcAft>
                          </a:pPr>
                          <a:r>
                            <a:rPr lang="en-US" sz="900" kern="100" dirty="0">
                              <a:effectLst/>
                            </a:rPr>
                            <a:t> </a:t>
                          </a:r>
                          <a:endParaRPr lang="ja-JP" sz="900" kern="100" dirty="0">
                            <a:effectLst/>
                          </a:endParaRPr>
                        </a:p>
                        <a:p>
                          <a:pPr algn="just">
                            <a:spcAft>
                              <a:spcPts val="0"/>
                            </a:spcAft>
                          </a:pPr>
                          <a:r>
                            <a:rPr lang="en-US" sz="900" kern="100" dirty="0">
                              <a:effectLst/>
                            </a:rPr>
                            <a:t>c-(</a:t>
                          </a:r>
                          <a:r>
                            <a:rPr lang="en-US" sz="900" kern="100" dirty="0" err="1">
                              <a:effectLst/>
                            </a:rPr>
                            <a:t>U,Zr</a:t>
                          </a:r>
                          <a:r>
                            <a:rPr lang="en-US" sz="900" kern="100" dirty="0">
                              <a:effectLst/>
                            </a:rPr>
                            <a:t>)O</a:t>
                          </a:r>
                          <a:r>
                            <a:rPr lang="en-US" sz="900" kern="100" baseline="-25000" dirty="0">
                              <a:effectLst/>
                            </a:rPr>
                            <a:t>2</a:t>
                          </a:r>
                          <a:endParaRPr lang="ja-JP" sz="900" kern="100" dirty="0">
                            <a:effectLst/>
                          </a:endParaRPr>
                        </a:p>
                        <a:p>
                          <a:pPr algn="just">
                            <a:spcAft>
                              <a:spcPts val="0"/>
                            </a:spcAft>
                          </a:pPr>
                          <a:r>
                            <a:rPr lang="en-US" sz="9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22278810"/>
                      </a:ext>
                    </a:extLst>
                  </a:tr>
                  <a:tr h="146685">
                    <a:tc>
                      <a:txBody>
                        <a:bodyPr/>
                        <a:lstStyle/>
                        <a:p>
                          <a:pPr algn="ctr">
                            <a:spcAft>
                              <a:spcPts val="0"/>
                            </a:spcAft>
                          </a:pPr>
                          <a:r>
                            <a:rPr lang="ja-JP" sz="900" kern="100">
                              <a:effectLst/>
                            </a:rPr>
                            <a:t>⑪</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c-UO</a:t>
                          </a:r>
                          <a:r>
                            <a:rPr lang="en-US" sz="900" kern="100" baseline="-25000">
                              <a:effectLst/>
                            </a:rPr>
                            <a:t>2</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ja-JP" sz="900" kern="100">
                              <a:effectLst/>
                            </a:rPr>
                            <a:t>方位</a:t>
                          </a:r>
                          <a14:m>
                            <m:oMath xmlns:m="http://schemas.openxmlformats.org/officeDocument/2006/math">
                              <m:d>
                                <m:dPr>
                                  <m:begChr m:val="["/>
                                  <m:endChr m:val="]"/>
                                  <m:ctrlPr>
                                    <a:rPr lang="ja-JP" sz="900" i="1" kern="100">
                                      <a:effectLst/>
                                      <a:latin typeface="Cambria Math" panose="02040503050406030204" pitchFamily="18" charset="0"/>
                                    </a:rPr>
                                  </m:ctrlPr>
                                </m:dPr>
                                <m:e>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4</m:t>
                                      </m:r>
                                    </m:e>
                                  </m:acc>
                                  <m:r>
                                    <a:rPr lang="en-US" sz="900" kern="100">
                                      <a:effectLst/>
                                      <a:latin typeface="Cambria Math" panose="02040503050406030204" pitchFamily="18" charset="0"/>
                                    </a:rPr>
                                    <m:t>11</m:t>
                                  </m:r>
                                </m:e>
                              </m:d>
                              <m:r>
                                <a:rPr lang="en-US" sz="900" kern="100">
                                  <a:effectLst/>
                                  <a:latin typeface="Cambria Math" panose="02040503050406030204" pitchFamily="18" charset="0"/>
                                </a:rPr>
                                <m:t>,</m:t>
                              </m:r>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121</m:t>
                                  </m:r>
                                </m:e>
                              </m:d>
                            </m:oMath>
                          </a14:m>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21898284"/>
                      </a:ext>
                    </a:extLst>
                  </a:tr>
                  <a:tr h="158675">
                    <a:tc>
                      <a:txBody>
                        <a:bodyPr/>
                        <a:lstStyle/>
                        <a:p>
                          <a:pPr algn="ctr">
                            <a:spcAft>
                              <a:spcPts val="0"/>
                            </a:spcAft>
                          </a:pPr>
                          <a:r>
                            <a:rPr lang="ja-JP" sz="900" kern="100">
                              <a:effectLst/>
                            </a:rPr>
                            <a:t>⑫</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c-UO</a:t>
                          </a:r>
                          <a:r>
                            <a:rPr lang="en-US" sz="900" kern="100" baseline="-25000">
                              <a:effectLst/>
                            </a:rPr>
                            <a:t>2</a:t>
                          </a:r>
                          <a:r>
                            <a:rPr lang="en-US" sz="900" kern="100">
                              <a:effectLst/>
                            </a:rPr>
                            <a:t>(</a:t>
                          </a:r>
                          <a:r>
                            <a:rPr lang="ja-JP" sz="900" kern="100">
                              <a:effectLst/>
                            </a:rPr>
                            <a:t>注</a:t>
                          </a:r>
                          <a:r>
                            <a:rPr lang="en-US" sz="900" kern="100">
                              <a:effectLst/>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ja-JP" sz="900" kern="100" dirty="0">
                              <a:effectLst/>
                            </a:rPr>
                            <a:t>方位</a:t>
                          </a:r>
                          <a14:m>
                            <m:oMath xmlns:m="http://schemas.openxmlformats.org/officeDocument/2006/math">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0</m:t>
                                  </m:r>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1</m:t>
                                      </m:r>
                                    </m:e>
                                  </m:acc>
                                  <m:r>
                                    <a:rPr lang="en-US" sz="900" kern="100">
                                      <a:effectLst/>
                                      <a:latin typeface="Cambria Math" panose="02040503050406030204" pitchFamily="18" charset="0"/>
                                    </a:rPr>
                                    <m:t>3</m:t>
                                  </m:r>
                                </m:e>
                              </m:d>
                            </m:oMath>
                          </a14:m>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47232551"/>
                      </a:ext>
                    </a:extLst>
                  </a:tr>
                  <a:tr h="140335">
                    <a:tc>
                      <a:txBody>
                        <a:bodyPr/>
                        <a:lstStyle/>
                        <a:p>
                          <a:pPr algn="ctr">
                            <a:spcAft>
                              <a:spcPts val="0"/>
                            </a:spcAft>
                          </a:pPr>
                          <a:r>
                            <a:rPr lang="ja-JP" sz="900" kern="100">
                              <a:effectLst/>
                            </a:rPr>
                            <a:t>⑬</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c-FeO(</a:t>
                          </a:r>
                          <a:r>
                            <a:rPr lang="ja-JP" sz="900" kern="100">
                              <a:effectLst/>
                            </a:rPr>
                            <a:t>注</a:t>
                          </a:r>
                          <a:r>
                            <a:rPr lang="en-US" sz="900" kern="100">
                              <a:effectLst/>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gridSpan="2">
                      <a:txBody>
                        <a:bodyPr/>
                        <a:lstStyle/>
                        <a:p>
                          <a:pPr algn="just">
                            <a:spcAft>
                              <a:spcPts val="0"/>
                            </a:spcAft>
                          </a:pPr>
                          <a:r>
                            <a:rPr lang="ja-JP" sz="900" kern="100">
                              <a:effectLst/>
                            </a:rPr>
                            <a:t>方位</a:t>
                          </a:r>
                          <a14:m>
                            <m:oMath xmlns:m="http://schemas.openxmlformats.org/officeDocument/2006/math">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1</m:t>
                                  </m:r>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1</m:t>
                                      </m:r>
                                    </m:e>
                                  </m:acc>
                                  <m:r>
                                    <a:rPr lang="en-US" sz="900" kern="100">
                                      <a:effectLst/>
                                      <a:latin typeface="Cambria Math" panose="02040503050406030204" pitchFamily="18" charset="0"/>
                                    </a:rPr>
                                    <m:t>0</m:t>
                                  </m:r>
                                </m:e>
                              </m:d>
                            </m:oMath>
                          </a14:m>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hMerge="1">
                      <a:txBody>
                        <a:bodyPr/>
                        <a:lstStyle/>
                        <a:p>
                          <a:endParaRPr kumimoji="1" lang="ja-JP" altLang="en-US"/>
                        </a:p>
                      </a:txBody>
                      <a:tcPr/>
                    </a:tc>
                    <a:tc>
                      <a:txBody>
                        <a:bodyPr/>
                        <a:lstStyle/>
                        <a:p>
                          <a:pPr algn="just">
                            <a:spcAft>
                              <a:spcPts val="0"/>
                            </a:spcAft>
                          </a:pPr>
                          <a:r>
                            <a:rPr lang="en-US" sz="900" kern="100">
                              <a:effectLst/>
                            </a:rPr>
                            <a:t>FeO</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70176187"/>
                      </a:ext>
                    </a:extLst>
                  </a:tr>
                  <a:tr h="269240">
                    <a:tc>
                      <a:txBody>
                        <a:bodyPr/>
                        <a:lstStyle/>
                        <a:p>
                          <a:pPr algn="ctr">
                            <a:spcAft>
                              <a:spcPts val="0"/>
                            </a:spcAft>
                          </a:pPr>
                          <a:r>
                            <a:rPr lang="ja-JP" sz="900" kern="100">
                              <a:effectLst/>
                            </a:rPr>
                            <a:t>⑭</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gridSpan="2">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r>
                            <a:rPr lang="ja-JP" altLang="en-US" sz="900" kern="100" dirty="0">
                              <a:effectLst/>
                            </a:rPr>
                            <a:t>の方位</a:t>
                          </a:r>
                          <a14:m>
                            <m:oMath xmlns:m="http://schemas.openxmlformats.org/officeDocument/2006/math">
                              <m:d>
                                <m:dPr>
                                  <m:begChr m:val="["/>
                                  <m:endChr m:val="]"/>
                                  <m:ctrlPr>
                                    <a:rPr lang="ja-JP" altLang="ja-JP" sz="900" i="1" kern="100" smtClean="0">
                                      <a:effectLst/>
                                      <a:latin typeface="Cambria Math" panose="02040503050406030204" pitchFamily="18" charset="0"/>
                                    </a:rPr>
                                  </m:ctrlPr>
                                </m:dPr>
                                <m:e>
                                  <m:acc>
                                    <m:accPr>
                                      <m:chr m:val="̅"/>
                                      <m:ctrlPr>
                                        <a:rPr lang="ja-JP" altLang="ja-JP" sz="900" i="1" kern="100" smtClean="0">
                                          <a:effectLst/>
                                          <a:latin typeface="Cambria Math" panose="02040503050406030204" pitchFamily="18" charset="0"/>
                                        </a:rPr>
                                      </m:ctrlPr>
                                    </m:accPr>
                                    <m:e>
                                      <m:r>
                                        <a:rPr lang="en-US" altLang="ja-JP" sz="900" b="0" i="1" kern="100" smtClean="0">
                                          <a:effectLst/>
                                          <a:latin typeface="Cambria Math" panose="02040503050406030204" pitchFamily="18" charset="0"/>
                                        </a:rPr>
                                        <m:t>3</m:t>
                                      </m:r>
                                    </m:e>
                                  </m:acc>
                                  <m:r>
                                    <a:rPr lang="en-US" altLang="ja-JP" sz="900" b="0" i="0" kern="100" smtClean="0">
                                      <a:effectLst/>
                                      <a:latin typeface="Cambria Math" panose="02040503050406030204" pitchFamily="18" charset="0"/>
                                    </a:rPr>
                                    <m:t>3</m:t>
                                  </m:r>
                                  <m:acc>
                                    <m:accPr>
                                      <m:chr m:val="̅"/>
                                      <m:ctrlPr>
                                        <a:rPr lang="ja-JP" altLang="ja-JP" sz="900" i="1" kern="100">
                                          <a:effectLst/>
                                          <a:latin typeface="Cambria Math" panose="02040503050406030204" pitchFamily="18" charset="0"/>
                                        </a:rPr>
                                      </m:ctrlPr>
                                    </m:accPr>
                                    <m:e>
                                      <m:r>
                                        <a:rPr lang="en-US" altLang="ja-JP" sz="900" b="0" i="0" kern="100" smtClean="0">
                                          <a:effectLst/>
                                          <a:latin typeface="Cambria Math" panose="02040503050406030204" pitchFamily="18" charset="0"/>
                                        </a:rPr>
                                        <m:t>2</m:t>
                                      </m:r>
                                    </m:e>
                                  </m:acc>
                                </m:e>
                              </m:d>
                              <m:r>
                                <a:rPr lang="en-US" altLang="ja-JP" sz="900" b="0" i="1" kern="100" smtClean="0">
                                  <a:effectLst/>
                                  <a:latin typeface="Cambria Math" panose="02040503050406030204" pitchFamily="18" charset="0"/>
                                </a:rPr>
                                <m:t>, </m:t>
                              </m:r>
                              <m:d>
                                <m:dPr>
                                  <m:begChr m:val="["/>
                                  <m:endChr m:val="]"/>
                                  <m:ctrlPr>
                                    <a:rPr lang="ja-JP" altLang="ja-JP" sz="900" i="1" kern="100" smtClean="0">
                                      <a:effectLst/>
                                      <a:latin typeface="Cambria Math" panose="02040503050406030204" pitchFamily="18" charset="0"/>
                                    </a:rPr>
                                  </m:ctrlPr>
                                </m:dPr>
                                <m:e>
                                  <m:r>
                                    <a:rPr lang="en-US" altLang="ja-JP" sz="900" kern="100">
                                      <a:effectLst/>
                                      <a:latin typeface="Cambria Math" panose="02040503050406030204" pitchFamily="18" charset="0"/>
                                    </a:rPr>
                                    <m:t>1</m:t>
                                  </m:r>
                                  <m:r>
                                    <a:rPr lang="en-US" altLang="ja-JP" sz="900" b="0" i="0" kern="100" smtClean="0">
                                      <a:effectLst/>
                                      <a:latin typeface="Cambria Math" panose="02040503050406030204" pitchFamily="18" charset="0"/>
                                    </a:rPr>
                                    <m:t>0</m:t>
                                  </m:r>
                                  <m:acc>
                                    <m:accPr>
                                      <m:chr m:val="̅"/>
                                      <m:ctrlPr>
                                        <a:rPr lang="ja-JP" altLang="ja-JP" sz="900" i="1" kern="100">
                                          <a:effectLst/>
                                          <a:latin typeface="Cambria Math" panose="02040503050406030204" pitchFamily="18" charset="0"/>
                                        </a:rPr>
                                      </m:ctrlPr>
                                    </m:accPr>
                                    <m:e>
                                      <m:r>
                                        <a:rPr lang="en-US" altLang="ja-JP" sz="900" kern="100">
                                          <a:effectLst/>
                                          <a:latin typeface="Cambria Math" panose="02040503050406030204" pitchFamily="18" charset="0"/>
                                        </a:rPr>
                                        <m:t>1</m:t>
                                      </m:r>
                                    </m:e>
                                  </m:acc>
                                </m:e>
                              </m:d>
                              <m:r>
                                <a:rPr lang="ja-JP" altLang="ja-JP" sz="900" i="1" kern="100" smtClean="0">
                                  <a:effectLst/>
                                  <a:latin typeface="Cambria Math" panose="02040503050406030204" pitchFamily="18" charset="0"/>
                                </a:rPr>
                                <m:t> </m:t>
                              </m:r>
                            </m:oMath>
                          </a14:m>
                          <a:r>
                            <a:rPr lang="ja-JP" altLang="en-US" sz="900" kern="100" dirty="0">
                              <a:effectLst/>
                            </a:rPr>
                            <a:t>，あるいは</a:t>
                          </a:r>
                          <a:endParaRPr lang="en-US" altLang="ja-JP" sz="900" kern="100" dirty="0">
                            <a:effectLst/>
                          </a:endParaRPr>
                        </a:p>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t-FeCr</a:t>
                          </a:r>
                          <a:r>
                            <a:rPr lang="en-US" altLang="ja-JP" sz="900" kern="100" baseline="-25000" dirty="0">
                              <a:effectLst/>
                            </a:rPr>
                            <a:t>2</a:t>
                          </a:r>
                          <a:r>
                            <a:rPr lang="en-US" altLang="ja-JP" sz="900" kern="100" dirty="0">
                              <a:effectLst/>
                            </a:rPr>
                            <a:t>O</a:t>
                          </a:r>
                          <a:r>
                            <a:rPr lang="en-US" altLang="ja-JP" sz="900" kern="100" baseline="-25000" dirty="0">
                              <a:effectLst/>
                            </a:rPr>
                            <a:t>4</a:t>
                          </a:r>
                          <a:r>
                            <a:rPr lang="ja-JP" altLang="en-US" sz="900" kern="100" dirty="0">
                              <a:effectLst/>
                            </a:rPr>
                            <a:t>の</a:t>
                          </a:r>
                          <a:r>
                            <a:rPr lang="ja-JP" altLang="ja-JP" sz="900" kern="100" dirty="0">
                              <a:effectLst/>
                            </a:rPr>
                            <a:t>方位</a:t>
                          </a:r>
                          <a14:m>
                            <m:oMath xmlns:m="http://schemas.openxmlformats.org/officeDocument/2006/math">
                              <m:d>
                                <m:dPr>
                                  <m:begChr m:val="["/>
                                  <m:endChr m:val="]"/>
                                  <m:ctrlPr>
                                    <a:rPr lang="ja-JP" altLang="ja-JP" sz="900" i="1" kern="100" smtClean="0">
                                      <a:effectLst/>
                                      <a:latin typeface="Cambria Math" panose="02040503050406030204" pitchFamily="18" charset="0"/>
                                    </a:rPr>
                                  </m:ctrlPr>
                                </m:dPr>
                                <m:e>
                                  <m:acc>
                                    <m:accPr>
                                      <m:chr m:val="̅"/>
                                      <m:ctrlPr>
                                        <a:rPr lang="ja-JP" altLang="ja-JP" sz="900" i="1" kern="100">
                                          <a:effectLst/>
                                          <a:latin typeface="Cambria Math" panose="02040503050406030204" pitchFamily="18" charset="0"/>
                                        </a:rPr>
                                      </m:ctrlPr>
                                    </m:accPr>
                                    <m:e>
                                      <m:r>
                                        <a:rPr lang="en-US" altLang="ja-JP" sz="900" kern="100">
                                          <a:effectLst/>
                                          <a:latin typeface="Cambria Math" panose="02040503050406030204" pitchFamily="18" charset="0"/>
                                        </a:rPr>
                                        <m:t>5</m:t>
                                      </m:r>
                                    </m:e>
                                  </m:acc>
                                  <m:r>
                                    <a:rPr lang="en-US" altLang="ja-JP" sz="900" kern="100">
                                      <a:effectLst/>
                                      <a:latin typeface="Cambria Math" panose="02040503050406030204" pitchFamily="18" charset="0"/>
                                    </a:rPr>
                                    <m:t>16</m:t>
                                  </m:r>
                                </m:e>
                              </m:d>
                              <m:r>
                                <a:rPr lang="en-US" altLang="ja-JP" sz="900" kern="100">
                                  <a:effectLst/>
                                  <a:latin typeface="Cambria Math" panose="02040503050406030204" pitchFamily="18" charset="0"/>
                                </a:rPr>
                                <m:t>,</m:t>
                              </m:r>
                              <m:d>
                                <m:dPr>
                                  <m:begChr m:val="["/>
                                  <m:endChr m:val="]"/>
                                  <m:ctrlPr>
                                    <a:rPr lang="ja-JP" altLang="ja-JP" sz="900" i="1" kern="100">
                                      <a:effectLst/>
                                      <a:latin typeface="Cambria Math" panose="02040503050406030204" pitchFamily="18" charset="0"/>
                                    </a:rPr>
                                  </m:ctrlPr>
                                </m:dPr>
                                <m:e>
                                  <m:r>
                                    <a:rPr lang="en-US" altLang="ja-JP" sz="900" kern="100">
                                      <a:effectLst/>
                                      <a:latin typeface="Cambria Math" panose="02040503050406030204" pitchFamily="18" charset="0"/>
                                    </a:rPr>
                                    <m:t>1</m:t>
                                  </m:r>
                                  <m:acc>
                                    <m:accPr>
                                      <m:chr m:val="̅"/>
                                      <m:ctrlPr>
                                        <a:rPr lang="ja-JP" altLang="ja-JP" sz="900" i="1" kern="100">
                                          <a:effectLst/>
                                          <a:latin typeface="Cambria Math" panose="02040503050406030204" pitchFamily="18" charset="0"/>
                                        </a:rPr>
                                      </m:ctrlPr>
                                    </m:accPr>
                                    <m:e>
                                      <m:r>
                                        <a:rPr lang="en-US" altLang="ja-JP" sz="900" kern="100">
                                          <a:effectLst/>
                                          <a:latin typeface="Cambria Math" panose="02040503050406030204" pitchFamily="18" charset="0"/>
                                        </a:rPr>
                                        <m:t>1</m:t>
                                      </m:r>
                                    </m:e>
                                  </m:acc>
                                  <m:r>
                                    <a:rPr lang="en-US" altLang="ja-JP" sz="900" kern="100">
                                      <a:effectLst/>
                                      <a:latin typeface="Cambria Math" panose="02040503050406030204" pitchFamily="18" charset="0"/>
                                    </a:rPr>
                                    <m:t>2</m:t>
                                  </m:r>
                                </m:e>
                              </m:d>
                            </m:oMath>
                          </a14:m>
                          <a:r>
                            <a:rPr lang="en-US" altLang="ja-JP" sz="900" kern="100" dirty="0">
                              <a:effectLst/>
                              <a:latin typeface="Times New Roman" panose="02020603050405020304" pitchFamily="18" charset="0"/>
                              <a:ea typeface="ＭＳ 明朝" panose="02020609040205080304" pitchFamily="17" charset="-128"/>
                              <a:cs typeface="Arial" panose="020B0604020202020204" pitchFamily="34" charset="0"/>
                            </a:rPr>
                            <a:t>※</a:t>
                          </a:r>
                          <a:endParaRPr lang="ja-JP" altLang="ja-JP" sz="900" kern="100" baseline="300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hMerge="1">
                      <a:txBody>
                        <a:bodyPr/>
                        <a:lstStyle/>
                        <a:p>
                          <a:endParaRPr kumimoji="1" lang="ja-JP" altLang="en-US"/>
                        </a:p>
                      </a:txBody>
                      <a:tcP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1790985106"/>
                      </a:ext>
                    </a:extLst>
                  </a:tr>
                </a:tbl>
              </a:graphicData>
            </a:graphic>
          </p:graphicFrame>
        </mc:Choice>
        <mc:Fallback xmlns="">
          <p:graphicFrame>
            <p:nvGraphicFramePr>
              <p:cNvPr id="32" name="表 31"/>
              <p:cNvGraphicFramePr>
                <a:graphicFrameLocks noGrp="1"/>
              </p:cNvGraphicFramePr>
              <p:nvPr>
                <p:extLst>
                  <p:ext uri="{D42A27DB-BD31-4B8C-83A1-F6EECF244321}">
                    <p14:modId xmlns:p14="http://schemas.microsoft.com/office/powerpoint/2010/main" val="551001236"/>
                  </p:ext>
                </p:extLst>
              </p:nvPr>
            </p:nvGraphicFramePr>
            <p:xfrm>
              <a:off x="6077884" y="4514223"/>
              <a:ext cx="4846380" cy="1536775"/>
            </p:xfrm>
            <a:graphic>
              <a:graphicData uri="http://schemas.openxmlformats.org/drawingml/2006/table">
                <a:tbl>
                  <a:tblPr firstRow="1">
                    <a:tableStyleId>{5940675A-B579-460E-94D1-54222C63F5DA}</a:tableStyleId>
                  </a:tblPr>
                  <a:tblGrid>
                    <a:gridCol w="330659">
                      <a:extLst>
                        <a:ext uri="{9D8B030D-6E8A-4147-A177-3AD203B41FA5}">
                          <a16:colId xmlns:a16="http://schemas.microsoft.com/office/drawing/2014/main" val="1667422791"/>
                        </a:ext>
                      </a:extLst>
                    </a:gridCol>
                    <a:gridCol w="785449">
                      <a:extLst>
                        <a:ext uri="{9D8B030D-6E8A-4147-A177-3AD203B41FA5}">
                          <a16:colId xmlns:a16="http://schemas.microsoft.com/office/drawing/2014/main" val="4186830702"/>
                        </a:ext>
                      </a:extLst>
                    </a:gridCol>
                    <a:gridCol w="1159115">
                      <a:extLst>
                        <a:ext uri="{9D8B030D-6E8A-4147-A177-3AD203B41FA5}">
                          <a16:colId xmlns:a16="http://schemas.microsoft.com/office/drawing/2014/main" val="3496388155"/>
                        </a:ext>
                      </a:extLst>
                    </a:gridCol>
                    <a:gridCol w="1248522">
                      <a:extLst>
                        <a:ext uri="{9D8B030D-6E8A-4147-A177-3AD203B41FA5}">
                          <a16:colId xmlns:a16="http://schemas.microsoft.com/office/drawing/2014/main" val="2918688818"/>
                        </a:ext>
                      </a:extLst>
                    </a:gridCol>
                    <a:gridCol w="1322635">
                      <a:extLst>
                        <a:ext uri="{9D8B030D-6E8A-4147-A177-3AD203B41FA5}">
                          <a16:colId xmlns:a16="http://schemas.microsoft.com/office/drawing/2014/main" val="3642352205"/>
                        </a:ext>
                      </a:extLst>
                    </a:gridCol>
                  </a:tblGrid>
                  <a:tr h="346320">
                    <a:tc>
                      <a:txBody>
                        <a:bodyPr/>
                        <a:lstStyle/>
                        <a:p>
                          <a:pPr algn="ctr">
                            <a:spcAft>
                              <a:spcPts val="0"/>
                            </a:spcAft>
                          </a:pPr>
                          <a:r>
                            <a:rPr lang="ja-JP" sz="900" kern="100" dirty="0">
                              <a:effectLst/>
                            </a:rPr>
                            <a:t>位置</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spcAft>
                              <a:spcPts val="0"/>
                            </a:spcAft>
                          </a:pPr>
                          <a:r>
                            <a:rPr lang="en-US" sz="900" kern="100" dirty="0">
                              <a:effectLst/>
                            </a:rPr>
                            <a:t>TEM</a:t>
                          </a:r>
                        </a:p>
                        <a:p>
                          <a:pPr algn="ctr">
                            <a:spcAft>
                              <a:spcPts val="0"/>
                            </a:spcAft>
                          </a:pPr>
                          <a:r>
                            <a:rPr lang="ja-JP" sz="900" kern="100" dirty="0">
                              <a:effectLst/>
                            </a:rPr>
                            <a:t>構造解析結果</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gridSpan="2">
                      <a:txBody>
                        <a:bodyPr/>
                        <a:lstStyle/>
                        <a:p>
                          <a:pPr algn="ctr">
                            <a:spcAft>
                              <a:spcPts val="0"/>
                            </a:spcAft>
                          </a:pPr>
                          <a:r>
                            <a:rPr lang="en-US" sz="900" kern="100" dirty="0">
                              <a:effectLst/>
                            </a:rPr>
                            <a:t>TEM</a:t>
                          </a:r>
                          <a:r>
                            <a:rPr lang="ja-JP" sz="900" kern="100" dirty="0">
                              <a:effectLst/>
                            </a:rPr>
                            <a:t>構造解析所見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hMerge="1">
                      <a:txBody>
                        <a:bodyPr/>
                        <a:lstStyle/>
                        <a:p>
                          <a:endParaRPr kumimoji="1" lang="ja-JP" altLang="en-US"/>
                        </a:p>
                      </a:txBody>
                      <a:tcPr/>
                    </a:tc>
                    <a:tc>
                      <a:txBody>
                        <a:bodyPr/>
                        <a:lstStyle/>
                        <a:p>
                          <a:pPr algn="ctr">
                            <a:spcAft>
                              <a:spcPts val="0"/>
                            </a:spcAft>
                          </a:pPr>
                          <a:r>
                            <a:rPr lang="en-US" sz="900" kern="100" dirty="0">
                              <a:effectLst/>
                            </a:rPr>
                            <a:t>EDS</a:t>
                          </a:r>
                          <a:r>
                            <a:rPr lang="ja-JP" sz="900" kern="100" dirty="0">
                              <a:effectLst/>
                            </a:rPr>
                            <a:t>結果を含めた</a:t>
                          </a:r>
                          <a:endParaRPr lang="en-US" altLang="ja-JP" sz="900" kern="100" dirty="0">
                            <a:effectLst/>
                          </a:endParaRPr>
                        </a:p>
                        <a:p>
                          <a:pPr algn="ctr">
                            <a:spcAft>
                              <a:spcPts val="0"/>
                            </a:spcAft>
                          </a:pPr>
                          <a:r>
                            <a:rPr lang="ja-JP" sz="900" kern="100" dirty="0">
                              <a:effectLst/>
                            </a:rPr>
                            <a:t>主要化学組成の推定</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81460056"/>
                      </a:ext>
                    </a:extLst>
                  </a:tr>
                  <a:tr h="209478">
                    <a:tc>
                      <a:txBody>
                        <a:bodyPr/>
                        <a:lstStyle/>
                        <a:p>
                          <a:pPr algn="ctr">
                            <a:spcAft>
                              <a:spcPts val="0"/>
                            </a:spcAft>
                          </a:pPr>
                          <a:r>
                            <a:rPr lang="ja-JP" sz="900" kern="100">
                              <a:effectLst/>
                            </a:rPr>
                            <a:t>⑩</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c-UO</a:t>
                          </a:r>
                          <a:r>
                            <a:rPr lang="en-US" sz="900" kern="100" baseline="-25000">
                              <a:effectLst/>
                            </a:rPr>
                            <a:t>2</a:t>
                          </a:r>
                          <a:r>
                            <a:rPr lang="en-US" sz="900" kern="100">
                              <a:effectLst/>
                            </a:rPr>
                            <a:t>(</a:t>
                          </a:r>
                          <a:r>
                            <a:rPr lang="ja-JP" sz="900" kern="100">
                              <a:effectLst/>
                            </a:rPr>
                            <a:t>注</a:t>
                          </a:r>
                          <a:r>
                            <a:rPr lang="en-US" sz="900" kern="100">
                              <a:effectLst/>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endParaRPr lang="ja-JP"/>
                        </a:p>
                      </a:txBody>
                      <a:tcPr marL="36000" marR="36000" marT="36000" marB="36000" anchor="ctr">
                        <a:blipFill>
                          <a:blip r:embed="rId16"/>
                          <a:stretch>
                            <a:fillRect l="-96859" t="-165714" r="-221990" b="-477143"/>
                          </a:stretch>
                        </a:blipFill>
                      </a:tcPr>
                    </a:tc>
                    <a:tc rowSpan="3">
                      <a:txBody>
                        <a:bodyPr/>
                        <a:lstStyle/>
                        <a:p>
                          <a:pPr algn="just">
                            <a:spcAft>
                              <a:spcPts val="0"/>
                            </a:spcAft>
                          </a:pPr>
                          <a:r>
                            <a:rPr lang="ja-JP" altLang="en-US" sz="800" kern="100" dirty="0">
                              <a:effectLst/>
                            </a:rPr>
                            <a:t>ほぼ同方向から測定した⑩と⑫は，離れた位置で同方位であり，</a:t>
                          </a:r>
                          <a:r>
                            <a:rPr lang="ja-JP" sz="800" kern="100" dirty="0">
                              <a:effectLst/>
                            </a:rPr>
                            <a:t>同一結晶粒と見られる</a:t>
                          </a:r>
                          <a:r>
                            <a:rPr lang="ja-JP" altLang="en-US" sz="800" kern="100" dirty="0">
                              <a:effectLst/>
                            </a:rPr>
                            <a:t>。</a:t>
                          </a:r>
                          <a:endParaRPr lang="ja-JP" sz="800" kern="100" dirty="0">
                            <a:effectLst/>
                          </a:endParaRPr>
                        </a:p>
                      </a:txBody>
                      <a:tcPr marL="36000" marR="36000" marT="36000" marB="36000" anchor="ctr"/>
                    </a:tc>
                    <a:tc rowSpan="3">
                      <a:txBody>
                        <a:bodyPr/>
                        <a:lstStyle/>
                        <a:p>
                          <a:pPr algn="just">
                            <a:spcAft>
                              <a:spcPts val="0"/>
                            </a:spcAft>
                          </a:pPr>
                          <a:r>
                            <a:rPr lang="en-US" sz="900" kern="100" dirty="0">
                              <a:effectLst/>
                            </a:rPr>
                            <a:t> </a:t>
                          </a:r>
                          <a:endParaRPr lang="ja-JP" sz="900" kern="100" dirty="0">
                            <a:effectLst/>
                          </a:endParaRPr>
                        </a:p>
                        <a:p>
                          <a:pPr algn="just">
                            <a:spcAft>
                              <a:spcPts val="0"/>
                            </a:spcAft>
                          </a:pPr>
                          <a:r>
                            <a:rPr lang="en-US" sz="900" kern="100" dirty="0">
                              <a:effectLst/>
                            </a:rPr>
                            <a:t>c-(</a:t>
                          </a:r>
                          <a:r>
                            <a:rPr lang="en-US" sz="900" kern="100" dirty="0" err="1">
                              <a:effectLst/>
                            </a:rPr>
                            <a:t>U,Zr</a:t>
                          </a:r>
                          <a:r>
                            <a:rPr lang="en-US" sz="900" kern="100" dirty="0">
                              <a:effectLst/>
                            </a:rPr>
                            <a:t>)O</a:t>
                          </a:r>
                          <a:r>
                            <a:rPr lang="en-US" sz="900" kern="100" baseline="-25000" dirty="0">
                              <a:effectLst/>
                            </a:rPr>
                            <a:t>2</a:t>
                          </a:r>
                          <a:endParaRPr lang="ja-JP" sz="900" kern="100" dirty="0">
                            <a:effectLst/>
                          </a:endParaRPr>
                        </a:p>
                        <a:p>
                          <a:pPr algn="just">
                            <a:spcAft>
                              <a:spcPts val="0"/>
                            </a:spcAft>
                          </a:pPr>
                          <a:r>
                            <a:rPr lang="en-US" sz="9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22278810"/>
                      </a:ext>
                    </a:extLst>
                  </a:tr>
                  <a:tr h="209160">
                    <a:tc>
                      <a:txBody>
                        <a:bodyPr/>
                        <a:lstStyle/>
                        <a:p>
                          <a:pPr algn="ctr">
                            <a:spcAft>
                              <a:spcPts val="0"/>
                            </a:spcAft>
                          </a:pPr>
                          <a:r>
                            <a:rPr lang="ja-JP" sz="900" kern="100">
                              <a:effectLst/>
                            </a:rPr>
                            <a:t>⑪</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c-UO</a:t>
                          </a:r>
                          <a:r>
                            <a:rPr lang="en-US" sz="900" kern="100" baseline="-25000">
                              <a:effectLst/>
                            </a:rPr>
                            <a:t>2</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endParaRPr lang="ja-JP"/>
                        </a:p>
                      </a:txBody>
                      <a:tcPr marL="36000" marR="36000" marT="36000" marB="36000" anchor="ctr">
                        <a:blipFill>
                          <a:blip r:embed="rId16"/>
                          <a:stretch>
                            <a:fillRect l="-96859" t="-273529" r="-221990" b="-391176"/>
                          </a:stretch>
                        </a:blip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21898284"/>
                      </a:ext>
                    </a:extLst>
                  </a:tr>
                  <a:tr h="209478">
                    <a:tc>
                      <a:txBody>
                        <a:bodyPr/>
                        <a:lstStyle/>
                        <a:p>
                          <a:pPr algn="ctr">
                            <a:spcAft>
                              <a:spcPts val="0"/>
                            </a:spcAft>
                          </a:pPr>
                          <a:r>
                            <a:rPr lang="ja-JP" sz="900" kern="100">
                              <a:effectLst/>
                            </a:rPr>
                            <a:t>⑫</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c-UO</a:t>
                          </a:r>
                          <a:r>
                            <a:rPr lang="en-US" sz="900" kern="100" baseline="-25000">
                              <a:effectLst/>
                            </a:rPr>
                            <a:t>2</a:t>
                          </a:r>
                          <a:r>
                            <a:rPr lang="en-US" sz="900" kern="100">
                              <a:effectLst/>
                            </a:rPr>
                            <a:t>(</a:t>
                          </a:r>
                          <a:r>
                            <a:rPr lang="ja-JP" sz="900" kern="100">
                              <a:effectLst/>
                            </a:rPr>
                            <a:t>注</a:t>
                          </a:r>
                          <a:r>
                            <a:rPr lang="en-US" sz="900" kern="100">
                              <a:effectLst/>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endParaRPr lang="ja-JP"/>
                        </a:p>
                      </a:txBody>
                      <a:tcPr marL="36000" marR="36000" marT="36000" marB="36000" anchor="ctr">
                        <a:blipFill>
                          <a:blip r:embed="rId16"/>
                          <a:stretch>
                            <a:fillRect l="-96859" t="-373529" r="-221990" b="-291176"/>
                          </a:stretch>
                        </a:blip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47232551"/>
                      </a:ext>
                    </a:extLst>
                  </a:tr>
                  <a:tr h="209478">
                    <a:tc>
                      <a:txBody>
                        <a:bodyPr/>
                        <a:lstStyle/>
                        <a:p>
                          <a:pPr algn="ctr">
                            <a:spcAft>
                              <a:spcPts val="0"/>
                            </a:spcAft>
                          </a:pPr>
                          <a:r>
                            <a:rPr lang="ja-JP" sz="900" kern="100">
                              <a:effectLst/>
                            </a:rPr>
                            <a:t>⑬</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just">
                            <a:spcAft>
                              <a:spcPts val="0"/>
                            </a:spcAft>
                          </a:pPr>
                          <a:r>
                            <a:rPr lang="en-US" sz="900" kern="100">
                              <a:effectLst/>
                            </a:rPr>
                            <a:t>c-FeO(</a:t>
                          </a:r>
                          <a:r>
                            <a:rPr lang="ja-JP" sz="900" kern="100">
                              <a:effectLst/>
                            </a:rPr>
                            <a:t>注</a:t>
                          </a:r>
                          <a:r>
                            <a:rPr lang="en-US" sz="900" kern="100">
                              <a:effectLst/>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gridSpan="2">
                      <a:txBody>
                        <a:bodyPr/>
                        <a:lstStyle/>
                        <a:p>
                          <a:endParaRPr lang="ja-JP"/>
                        </a:p>
                      </a:txBody>
                      <a:tcPr marL="36000" marR="36000" marT="36000" marB="36000" anchor="ctr">
                        <a:blipFill>
                          <a:blip r:embed="rId16"/>
                          <a:stretch>
                            <a:fillRect l="-46717" t="-460000" r="-55303" b="-182857"/>
                          </a:stretch>
                        </a:blipFill>
                      </a:tcPr>
                    </a:tc>
                    <a:tc hMerge="1">
                      <a:txBody>
                        <a:bodyPr/>
                        <a:lstStyle/>
                        <a:p>
                          <a:endParaRPr kumimoji="1" lang="ja-JP" altLang="en-US"/>
                        </a:p>
                      </a:txBody>
                      <a:tcPr/>
                    </a:tc>
                    <a:tc>
                      <a:txBody>
                        <a:bodyPr/>
                        <a:lstStyle/>
                        <a:p>
                          <a:pPr algn="just">
                            <a:spcAft>
                              <a:spcPts val="0"/>
                            </a:spcAft>
                          </a:pPr>
                          <a:r>
                            <a:rPr lang="en-US" sz="900" kern="100">
                              <a:effectLst/>
                            </a:rPr>
                            <a:t>FeO</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70176187"/>
                      </a:ext>
                    </a:extLst>
                  </a:tr>
                  <a:tr h="352861">
                    <a:tc>
                      <a:txBody>
                        <a:bodyPr/>
                        <a:lstStyle/>
                        <a:p>
                          <a:pPr algn="ctr">
                            <a:spcAft>
                              <a:spcPts val="0"/>
                            </a:spcAft>
                          </a:pPr>
                          <a:r>
                            <a:rPr lang="ja-JP" sz="900" kern="100">
                              <a:effectLst/>
                            </a:rPr>
                            <a:t>⑭</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gridSpan="2">
                      <a:txBody>
                        <a:bodyPr/>
                        <a:lstStyle/>
                        <a:p>
                          <a:endParaRPr lang="ja-JP"/>
                        </a:p>
                      </a:txBody>
                      <a:tcPr marL="36000" marR="36000" marT="36000" marB="36000" anchor="ctr">
                        <a:blipFill>
                          <a:blip r:embed="rId16"/>
                          <a:stretch>
                            <a:fillRect l="-46717" t="-337931" r="-55303" b="-10345"/>
                          </a:stretch>
                        </a:blipFill>
                      </a:tcPr>
                    </a:tc>
                    <a:tc hMerge="1">
                      <a:txBody>
                        <a:bodyPr/>
                        <a:lstStyle/>
                        <a:p>
                          <a:endParaRPr kumimoji="1" lang="ja-JP" altLang="en-US"/>
                        </a:p>
                      </a:txBody>
                      <a:tcP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1790985106"/>
                      </a:ext>
                    </a:extLst>
                  </a:tr>
                </a:tbl>
              </a:graphicData>
            </a:graphic>
          </p:graphicFrame>
        </mc:Fallback>
      </mc:AlternateContent>
      <p:sp>
        <p:nvSpPr>
          <p:cNvPr id="33" name="テキスト ボックス 32"/>
          <p:cNvSpPr txBox="1"/>
          <p:nvPr/>
        </p:nvSpPr>
        <p:spPr>
          <a:xfrm>
            <a:off x="6016042" y="6199673"/>
            <a:ext cx="2076405" cy="338554"/>
          </a:xfrm>
          <a:prstGeom prst="rect">
            <a:avLst/>
          </a:prstGeom>
          <a:noFill/>
        </p:spPr>
        <p:txBody>
          <a:bodyPr wrap="square" rtlCol="0">
            <a:spAutoFit/>
          </a:bodyPr>
          <a:lstStyle/>
          <a:p>
            <a:r>
              <a:rPr lang="en-US" altLang="ja-JP" sz="800" dirty="0"/>
              <a:t>※ </a:t>
            </a:r>
            <a:r>
              <a:rPr lang="ja-JP" altLang="en-US" sz="800" dirty="0"/>
              <a:t>２方向いずれにも一致する方位が存在し，</a:t>
            </a:r>
            <a:endParaRPr lang="en-US" altLang="ja-JP" sz="800" dirty="0"/>
          </a:p>
          <a:p>
            <a:r>
              <a:rPr lang="ja-JP" altLang="en-US" sz="800" dirty="0"/>
              <a:t>　　区別は困難</a:t>
            </a:r>
            <a:endParaRPr kumimoji="1" lang="en-US" altLang="ja-JP" sz="800" dirty="0"/>
          </a:p>
        </p:txBody>
      </p:sp>
      <p:sp>
        <p:nvSpPr>
          <p:cNvPr id="34" name="テキスト ボックス 33"/>
          <p:cNvSpPr txBox="1"/>
          <p:nvPr/>
        </p:nvSpPr>
        <p:spPr>
          <a:xfrm>
            <a:off x="5997288" y="6049537"/>
            <a:ext cx="3860090" cy="215444"/>
          </a:xfrm>
          <a:prstGeom prst="rect">
            <a:avLst/>
          </a:prstGeom>
          <a:noFill/>
        </p:spPr>
        <p:txBody>
          <a:bodyPr wrap="square" rtlCol="0">
            <a:spAutoFit/>
          </a:bodyPr>
          <a:lstStyle/>
          <a:p>
            <a:r>
              <a:rPr lang="en-US" altLang="ja-JP" sz="800" dirty="0"/>
              <a:t>(</a:t>
            </a:r>
            <a:r>
              <a:rPr lang="ja-JP" altLang="en-US" sz="800" dirty="0"/>
              <a:t>注</a:t>
            </a:r>
            <a:r>
              <a:rPr lang="en-US" altLang="ja-JP" sz="800" dirty="0"/>
              <a:t>) </a:t>
            </a:r>
            <a:r>
              <a:rPr lang="ja-JP" altLang="en-US" sz="800" dirty="0"/>
              <a:t>１方位のディフラクションからの推定結果</a:t>
            </a:r>
            <a:endParaRPr kumimoji="1" lang="en-US" altLang="ja-JP" sz="800" dirty="0"/>
          </a:p>
        </p:txBody>
      </p:sp>
      <p:sp>
        <p:nvSpPr>
          <p:cNvPr id="35" name="テキスト ボックス 34"/>
          <p:cNvSpPr txBox="1"/>
          <p:nvPr/>
        </p:nvSpPr>
        <p:spPr>
          <a:xfrm>
            <a:off x="5997288" y="4303626"/>
            <a:ext cx="1989710" cy="230832"/>
          </a:xfrm>
          <a:prstGeom prst="rect">
            <a:avLst/>
          </a:prstGeom>
          <a:noFill/>
        </p:spPr>
        <p:txBody>
          <a:bodyPr wrap="square" rtlCol="0">
            <a:spAutoFit/>
          </a:bodyPr>
          <a:lstStyle/>
          <a:p>
            <a:r>
              <a:rPr lang="en-US" altLang="ja-JP" sz="900" dirty="0"/>
              <a:t>c : </a:t>
            </a:r>
            <a:r>
              <a:rPr lang="ja-JP" altLang="en-US" sz="900" dirty="0"/>
              <a:t>立方晶，</a:t>
            </a:r>
            <a:r>
              <a:rPr lang="en-US" altLang="ja-JP" sz="900" dirty="0"/>
              <a:t>t : </a:t>
            </a:r>
            <a:r>
              <a:rPr lang="ja-JP" altLang="en-US" sz="900" dirty="0"/>
              <a:t>正方晶</a:t>
            </a:r>
            <a:endParaRPr kumimoji="1" lang="en-US" altLang="ja-JP" sz="900" dirty="0"/>
          </a:p>
        </p:txBody>
      </p:sp>
      <p:sp>
        <p:nvSpPr>
          <p:cNvPr id="36" name="テキスト ボックス 35"/>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190271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5295" y="4231397"/>
            <a:ext cx="2904856" cy="1555918"/>
          </a:xfrm>
          <a:prstGeom prst="rect">
            <a:avLst/>
          </a:prstGeom>
        </p:spPr>
      </p:pic>
      <p:sp>
        <p:nvSpPr>
          <p:cNvPr id="3" name="テキスト ボックス 2"/>
          <p:cNvSpPr txBox="1"/>
          <p:nvPr/>
        </p:nvSpPr>
        <p:spPr>
          <a:xfrm>
            <a:off x="164358" y="883828"/>
            <a:ext cx="3039614" cy="369332"/>
          </a:xfrm>
          <a:prstGeom prst="rect">
            <a:avLst/>
          </a:prstGeom>
          <a:noFill/>
        </p:spPr>
        <p:txBody>
          <a:bodyPr wrap="none" rtlCol="0">
            <a:spAutoFit/>
          </a:bodyPr>
          <a:lstStyle/>
          <a:p>
            <a:pPr algn="ctr"/>
            <a:r>
              <a:rPr lang="ja-JP" altLang="en-US" sz="1800" b="1" dirty="0">
                <a:solidFill>
                  <a:srgbClr val="162CFC"/>
                </a:solidFill>
                <a:latin typeface="Meiryo UI" panose="020B0604030504040204" pitchFamily="50" charset="-128"/>
                <a:ea typeface="Meiryo UI" panose="020B0604030504040204" pitchFamily="50" charset="-128"/>
              </a:rPr>
              <a:t>領域№</a:t>
            </a:r>
            <a:r>
              <a:rPr lang="en-US" altLang="ja-JP" sz="1800" b="1" dirty="0">
                <a:solidFill>
                  <a:srgbClr val="162CFC"/>
                </a:solidFill>
                <a:latin typeface="Meiryo UI" panose="020B0604030504040204" pitchFamily="50" charset="-128"/>
                <a:ea typeface="Meiryo UI" panose="020B0604030504040204" pitchFamily="50" charset="-128"/>
              </a:rPr>
              <a:t>14</a:t>
            </a:r>
            <a:r>
              <a:rPr lang="ja-JP" altLang="en-US" sz="1800" b="1" dirty="0">
                <a:solidFill>
                  <a:srgbClr val="162CFC"/>
                </a:solidFill>
                <a:latin typeface="Meiryo UI" panose="020B0604030504040204" pitchFamily="50" charset="-128"/>
                <a:ea typeface="Meiryo UI" panose="020B0604030504040204" pitchFamily="50" charset="-128"/>
              </a:rPr>
              <a:t>　＊データ精査済み</a:t>
            </a:r>
          </a:p>
        </p:txBody>
      </p:sp>
      <p:sp>
        <p:nvSpPr>
          <p:cNvPr id="4" name="テキスト ボックス 3">
            <a:extLst>
              <a:ext uri="{FF2B5EF4-FFF2-40B4-BE49-F238E27FC236}">
                <a16:creationId xmlns:a16="http://schemas.microsoft.com/office/drawing/2014/main" id="{1E43B7AC-0239-4444-9E29-0DF8817F6BD2}"/>
              </a:ext>
            </a:extLst>
          </p:cNvPr>
          <p:cNvSpPr txBox="1"/>
          <p:nvPr/>
        </p:nvSpPr>
        <p:spPr>
          <a:xfrm>
            <a:off x="1568336" y="3291099"/>
            <a:ext cx="2464243" cy="253188"/>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採取箇所・分析</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観察方向</a:t>
            </a:r>
          </a:p>
        </p:txBody>
      </p:sp>
      <p:sp>
        <p:nvSpPr>
          <p:cNvPr id="5" name="テキスト ボックス 4">
            <a:extLst>
              <a:ext uri="{FF2B5EF4-FFF2-40B4-BE49-F238E27FC236}">
                <a16:creationId xmlns:a16="http://schemas.microsoft.com/office/drawing/2014/main" id="{1E43B7AC-0239-4444-9E29-0DF8817F6BD2}"/>
              </a:ext>
            </a:extLst>
          </p:cNvPr>
          <p:cNvSpPr txBox="1"/>
          <p:nvPr/>
        </p:nvSpPr>
        <p:spPr>
          <a:xfrm>
            <a:off x="7492352" y="6305509"/>
            <a:ext cx="3196385"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構造解析・主要化学形態の推定結果</a:t>
            </a:r>
          </a:p>
        </p:txBody>
      </p:sp>
      <p:sp>
        <p:nvSpPr>
          <p:cNvPr id="6" name="テキスト ボックス 5">
            <a:extLst>
              <a:ext uri="{FF2B5EF4-FFF2-40B4-BE49-F238E27FC236}">
                <a16:creationId xmlns:a16="http://schemas.microsoft.com/office/drawing/2014/main" id="{1E43B7AC-0239-4444-9E29-0DF8817F6BD2}"/>
              </a:ext>
            </a:extLst>
          </p:cNvPr>
          <p:cNvSpPr txBox="1"/>
          <p:nvPr/>
        </p:nvSpPr>
        <p:spPr>
          <a:xfrm>
            <a:off x="7860404" y="4219024"/>
            <a:ext cx="1959127" cy="253188"/>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TEM</a:t>
            </a:r>
            <a:r>
              <a:rPr lang="ja-JP" altLang="en-US" sz="1200" b="1" dirty="0">
                <a:latin typeface="Meiryo UI" panose="020B0604030504040204" pitchFamily="50" charset="-128"/>
                <a:ea typeface="Meiryo UI" panose="020B0604030504040204" pitchFamily="50" charset="-128"/>
              </a:rPr>
              <a:t>回折図形</a:t>
            </a:r>
          </a:p>
        </p:txBody>
      </p:sp>
      <p:sp>
        <p:nvSpPr>
          <p:cNvPr id="7" name="テキスト ボックス 6">
            <a:extLst>
              <a:ext uri="{FF2B5EF4-FFF2-40B4-BE49-F238E27FC236}">
                <a16:creationId xmlns:a16="http://schemas.microsoft.com/office/drawing/2014/main" id="{1E43B7AC-0239-4444-9E29-0DF8817F6BD2}"/>
              </a:ext>
            </a:extLst>
          </p:cNvPr>
          <p:cNvSpPr txBox="1"/>
          <p:nvPr/>
        </p:nvSpPr>
        <p:spPr>
          <a:xfrm>
            <a:off x="940572" y="5973007"/>
            <a:ext cx="3328326" cy="276999"/>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U</a:t>
            </a:r>
            <a:r>
              <a:rPr lang="ja-JP" altLang="en-US" sz="1200" b="1" dirty="0">
                <a:latin typeface="Meiryo UI" panose="020B0604030504040204" pitchFamily="50" charset="-128"/>
                <a:ea typeface="Meiryo UI" panose="020B0604030504040204" pitchFamily="50" charset="-128"/>
              </a:rPr>
              <a:t>含有粒子の</a:t>
            </a:r>
            <a:r>
              <a:rPr lang="en-US" altLang="ja-JP" sz="1200" b="1" dirty="0">
                <a:latin typeface="Meiryo UI" panose="020B0604030504040204" pitchFamily="50" charset="-128"/>
                <a:ea typeface="Meiryo UI" panose="020B0604030504040204" pitchFamily="50" charset="-128"/>
              </a:rPr>
              <a:t>STEM-EDX </a:t>
            </a:r>
            <a:r>
              <a:rPr lang="ja-JP" altLang="en-US" sz="1200" b="1" dirty="0">
                <a:latin typeface="Meiryo UI" panose="020B0604030504040204" pitchFamily="50" charset="-128"/>
                <a:ea typeface="Meiryo UI" panose="020B0604030504040204" pitchFamily="50" charset="-128"/>
              </a:rPr>
              <a:t>線分析結果</a:t>
            </a:r>
          </a:p>
        </p:txBody>
      </p:sp>
      <p:sp>
        <p:nvSpPr>
          <p:cNvPr id="8" name="Google Shape;155;p14">
            <a:extLst>
              <a:ext uri="{FF2B5EF4-FFF2-40B4-BE49-F238E27FC236}">
                <a16:creationId xmlns:a16="http://schemas.microsoft.com/office/drawing/2014/main" id="{7593570B-B505-4211-B3F8-59FF5492A130}"/>
              </a:ext>
            </a:extLst>
          </p:cNvPr>
          <p:cNvSpPr txBox="1">
            <a:spLocks/>
          </p:cNvSpPr>
          <p:nvPr/>
        </p:nvSpPr>
        <p:spPr bwMode="auto">
          <a:xfrm>
            <a:off x="270287" y="175452"/>
            <a:ext cx="6391186" cy="3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58775" indent="-358775" algn="l" defTabSz="479425" rtl="0" eaLnBrk="0" fontAlgn="base" hangingPunct="0">
              <a:spcBef>
                <a:spcPct val="20000"/>
              </a:spcBef>
              <a:spcAft>
                <a:spcPct val="0"/>
              </a:spcAft>
              <a:buFont typeface="Arial" charset="0"/>
              <a:buChar char="•"/>
              <a:defRPr kumimoji="1" sz="3400">
                <a:solidFill>
                  <a:schemeClr val="tx1"/>
                </a:solidFill>
                <a:latin typeface="+mn-lt"/>
                <a:ea typeface="+mn-ea"/>
                <a:cs typeface="+mn-cs"/>
              </a:defRPr>
            </a:lvl1pPr>
            <a:lvl2pPr marL="777875" indent="-298450" algn="l" defTabSz="479425" rtl="0" eaLnBrk="0" fontAlgn="base" hangingPunct="0">
              <a:spcBef>
                <a:spcPct val="20000"/>
              </a:spcBef>
              <a:spcAft>
                <a:spcPct val="0"/>
              </a:spcAft>
              <a:buFont typeface="Arial" charset="0"/>
              <a:buChar char="–"/>
              <a:defRPr kumimoji="1" sz="2900">
                <a:solidFill>
                  <a:schemeClr val="tx1"/>
                </a:solidFill>
                <a:latin typeface="+mn-lt"/>
                <a:ea typeface="+mn-ea"/>
              </a:defRPr>
            </a:lvl2pPr>
            <a:lvl3pPr marL="1196975" indent="-239713" algn="l" defTabSz="479425" rtl="0" eaLnBrk="0" fontAlgn="base" hangingPunct="0">
              <a:spcBef>
                <a:spcPct val="20000"/>
              </a:spcBef>
              <a:spcAft>
                <a:spcPct val="0"/>
              </a:spcAft>
              <a:buFont typeface="Arial" charset="0"/>
              <a:buChar char="•"/>
              <a:defRPr kumimoji="1" sz="2500">
                <a:solidFill>
                  <a:schemeClr val="tx1"/>
                </a:solidFill>
                <a:latin typeface="+mn-lt"/>
                <a:ea typeface="+mn-ea"/>
              </a:defRPr>
            </a:lvl3pPr>
            <a:lvl4pPr marL="1676400" indent="-239713"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4pPr>
            <a:lvl5pPr marL="2154238" indent="-238125"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5pPr>
            <a:lvl6pPr marL="2611438" indent="-238125" algn="l" defTabSz="479425" rtl="0" fontAlgn="base">
              <a:spcBef>
                <a:spcPct val="20000"/>
              </a:spcBef>
              <a:spcAft>
                <a:spcPct val="0"/>
              </a:spcAft>
              <a:buFont typeface="Arial" charset="0"/>
              <a:buChar char="»"/>
              <a:defRPr kumimoji="1" sz="2100">
                <a:solidFill>
                  <a:schemeClr val="tx1"/>
                </a:solidFill>
                <a:latin typeface="+mn-lt"/>
                <a:ea typeface="+mn-ea"/>
              </a:defRPr>
            </a:lvl6pPr>
            <a:lvl7pPr marL="3068638" indent="-238125" algn="l" defTabSz="479425" rtl="0" fontAlgn="base">
              <a:spcBef>
                <a:spcPct val="20000"/>
              </a:spcBef>
              <a:spcAft>
                <a:spcPct val="0"/>
              </a:spcAft>
              <a:buFont typeface="Arial" charset="0"/>
              <a:buChar char="»"/>
              <a:defRPr kumimoji="1" sz="2100">
                <a:solidFill>
                  <a:schemeClr val="tx1"/>
                </a:solidFill>
                <a:latin typeface="+mn-lt"/>
                <a:ea typeface="+mn-ea"/>
              </a:defRPr>
            </a:lvl7pPr>
            <a:lvl8pPr marL="3525838" indent="-238125" algn="l" defTabSz="479425" rtl="0" fontAlgn="base">
              <a:spcBef>
                <a:spcPct val="20000"/>
              </a:spcBef>
              <a:spcAft>
                <a:spcPct val="0"/>
              </a:spcAft>
              <a:buFont typeface="Arial" charset="0"/>
              <a:buChar char="»"/>
              <a:defRPr kumimoji="1" sz="2100">
                <a:solidFill>
                  <a:schemeClr val="tx1"/>
                </a:solidFill>
                <a:latin typeface="+mn-lt"/>
                <a:ea typeface="+mn-ea"/>
              </a:defRPr>
            </a:lvl8pPr>
            <a:lvl9pPr marL="3983038" indent="-238125" algn="l" defTabSz="479425" rtl="0" fontAlgn="base">
              <a:spcBef>
                <a:spcPct val="20000"/>
              </a:spcBef>
              <a:spcAft>
                <a:spcPct val="0"/>
              </a:spcAft>
              <a:buFont typeface="Arial" charset="0"/>
              <a:buChar char="»"/>
              <a:defRPr kumimoji="1" sz="2100">
                <a:solidFill>
                  <a:schemeClr val="tx1"/>
                </a:solidFill>
                <a:latin typeface="+mn-lt"/>
                <a:ea typeface="+mn-ea"/>
              </a:defRPr>
            </a:lvl9pPr>
          </a:lstStyle>
          <a:p>
            <a:pPr marL="0" indent="0" algn="just">
              <a:spcBef>
                <a:spcPts val="0"/>
              </a:spcBef>
              <a:spcAft>
                <a:spcPts val="0"/>
              </a:spcAft>
              <a:buSzPts val="2400"/>
              <a:buNone/>
            </a:pP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 STEM/EDX</a:t>
            </a:r>
            <a:r>
              <a:rPr lang="ja-JP" altLang="en-US"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X-6</a:t>
            </a:r>
            <a:r>
              <a:rPr lang="ja-JP"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ペネ調査装置付着物</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2PEN2103</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HGｺﾞｼｯｸE" panose="020B0909000000000000" pitchFamily="49" charset="-128"/>
                <a:ea typeface="HGｺﾞｼｯｸE" panose="020B0909000000000000" pitchFamily="49" charset="-128"/>
                <a:cs typeface="Calibri" panose="020F0502020204030204" pitchFamily="34" charset="0"/>
                <a:sym typeface="MS PGothic"/>
              </a:rPr>
              <a:t>(2/4)</a:t>
            </a:r>
          </a:p>
          <a:p>
            <a:pPr marL="182563" lvl="1" indent="0" algn="just">
              <a:lnSpc>
                <a:spcPts val="1000"/>
              </a:lnSpc>
              <a:spcBef>
                <a:spcPts val="0"/>
              </a:spcBef>
              <a:spcAft>
                <a:spcPts val="0"/>
              </a:spcAft>
              <a:buSzPts val="2400"/>
              <a:buNone/>
            </a:pPr>
            <a:endPar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572" y="1745906"/>
            <a:ext cx="1922542" cy="1502329"/>
          </a:xfrm>
          <a:prstGeom prst="rect">
            <a:avLst/>
          </a:prstGeom>
        </p:spPr>
      </p:pic>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348203" y="1828026"/>
            <a:ext cx="1336848" cy="1336848"/>
          </a:xfrm>
          <a:prstGeom prst="rect">
            <a:avLst/>
          </a:prstGeom>
          <a:noFill/>
          <a:ln>
            <a:noFill/>
          </a:ln>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2960228" y="1828026"/>
            <a:ext cx="1337798" cy="1337798"/>
          </a:xfrm>
          <a:prstGeom prst="rect">
            <a:avLst/>
          </a:prstGeom>
          <a:noFill/>
          <a:ln>
            <a:noFill/>
          </a:ln>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667191" y="4203806"/>
            <a:ext cx="1548334" cy="1541024"/>
          </a:xfrm>
          <a:prstGeom prst="rect">
            <a:avLst/>
          </a:prstGeom>
          <a:noFill/>
          <a:ln>
            <a:noFill/>
          </a:ln>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8382" y="1178467"/>
            <a:ext cx="1349726" cy="1609987"/>
          </a:xfrm>
          <a:prstGeom prst="rect">
            <a:avLst/>
          </a:prstGeom>
        </p:spPr>
      </p:pic>
      <p:pic>
        <p:nvPicPr>
          <p:cNvPr id="14" name="図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54111" y="1168755"/>
            <a:ext cx="1349761" cy="1610359"/>
          </a:xfrm>
          <a:prstGeom prst="rect">
            <a:avLst/>
          </a:prstGeom>
        </p:spPr>
      </p:pic>
      <p:sp>
        <p:nvSpPr>
          <p:cNvPr id="15" name="テキスト ボックス 14"/>
          <p:cNvSpPr txBox="1">
            <a:spLocks/>
          </p:cNvSpPr>
          <p:nvPr/>
        </p:nvSpPr>
        <p:spPr>
          <a:xfrm>
            <a:off x="6556992" y="2880223"/>
            <a:ext cx="222484" cy="184666"/>
          </a:xfrm>
          <a:prstGeom prst="rect">
            <a:avLst/>
          </a:prstGeom>
          <a:noFill/>
        </p:spPr>
        <p:txBody>
          <a:bodyPr wrap="square" lIns="0" tIns="0" rIns="0" bIns="0" rtlCol="0">
            <a:spAutoFit/>
          </a:bodyPr>
          <a:lstStyle/>
          <a:p>
            <a:r>
              <a:rPr kumimoji="1" lang="ja-JP" altLang="en-US" sz="1200" dirty="0"/>
              <a:t>⑫</a:t>
            </a:r>
          </a:p>
        </p:txBody>
      </p:sp>
      <p:sp>
        <p:nvSpPr>
          <p:cNvPr id="16" name="テキスト ボックス 15"/>
          <p:cNvSpPr txBox="1">
            <a:spLocks noChangeAspect="1"/>
          </p:cNvSpPr>
          <p:nvPr/>
        </p:nvSpPr>
        <p:spPr>
          <a:xfrm>
            <a:off x="6458901" y="3525603"/>
            <a:ext cx="196182" cy="276999"/>
          </a:xfrm>
          <a:prstGeom prst="rect">
            <a:avLst/>
          </a:prstGeom>
          <a:noFill/>
        </p:spPr>
        <p:txBody>
          <a:bodyPr wrap="square" rtlCol="0">
            <a:spAutoFit/>
          </a:bodyPr>
          <a:lstStyle/>
          <a:p>
            <a:r>
              <a:rPr kumimoji="1" lang="ja-JP" altLang="en-US" sz="1200" dirty="0"/>
              <a:t>⑬</a:t>
            </a:r>
          </a:p>
        </p:txBody>
      </p:sp>
      <p:pic>
        <p:nvPicPr>
          <p:cNvPr id="17" name="図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6734464" y="2880223"/>
            <a:ext cx="624436" cy="624436"/>
          </a:xfrm>
          <a:prstGeom prst="rect">
            <a:avLst/>
          </a:prstGeom>
          <a:noFill/>
          <a:ln>
            <a:noFill/>
          </a:ln>
        </p:spPr>
      </p:pic>
      <p:pic>
        <p:nvPicPr>
          <p:cNvPr id="18" name="図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7398548" y="2884714"/>
            <a:ext cx="622214" cy="622214"/>
          </a:xfrm>
          <a:prstGeom prst="rect">
            <a:avLst/>
          </a:prstGeom>
          <a:noFill/>
          <a:ln>
            <a:noFill/>
          </a:ln>
        </p:spPr>
      </p:pic>
      <p:pic>
        <p:nvPicPr>
          <p:cNvPr id="19" name="図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8057022" y="2880223"/>
            <a:ext cx="624436" cy="624436"/>
          </a:xfrm>
          <a:prstGeom prst="rect">
            <a:avLst/>
          </a:prstGeom>
          <a:noFill/>
          <a:ln>
            <a:noFill/>
          </a:ln>
        </p:spPr>
      </p:pic>
      <p:pic>
        <p:nvPicPr>
          <p:cNvPr id="20" name="図 1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6750471" y="3578118"/>
            <a:ext cx="624436" cy="624436"/>
          </a:xfrm>
          <a:prstGeom prst="rect">
            <a:avLst/>
          </a:prstGeom>
          <a:noFill/>
          <a:ln>
            <a:noFill/>
          </a:ln>
        </p:spPr>
      </p:pic>
      <p:pic>
        <p:nvPicPr>
          <p:cNvPr id="21" name="図 2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auto">
          <a:xfrm>
            <a:off x="7431482" y="3594218"/>
            <a:ext cx="625540" cy="625540"/>
          </a:xfrm>
          <a:prstGeom prst="rect">
            <a:avLst/>
          </a:prstGeom>
          <a:noFill/>
          <a:ln>
            <a:noFill/>
          </a:ln>
        </p:spPr>
      </p:pic>
      <p:pic>
        <p:nvPicPr>
          <p:cNvPr id="22" name="図 2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bwMode="auto">
          <a:xfrm>
            <a:off x="8964398" y="2869969"/>
            <a:ext cx="625540" cy="625540"/>
          </a:xfrm>
          <a:prstGeom prst="rect">
            <a:avLst/>
          </a:prstGeom>
          <a:noFill/>
          <a:ln>
            <a:noFill/>
          </a:ln>
        </p:spPr>
      </p:pic>
      <p:pic>
        <p:nvPicPr>
          <p:cNvPr id="23" name="図 2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bwMode="auto">
          <a:xfrm>
            <a:off x="9640274" y="2887416"/>
            <a:ext cx="624436" cy="624436"/>
          </a:xfrm>
          <a:prstGeom prst="rect">
            <a:avLst/>
          </a:prstGeom>
          <a:noFill/>
          <a:ln>
            <a:noFill/>
          </a:ln>
        </p:spPr>
      </p:pic>
      <p:pic>
        <p:nvPicPr>
          <p:cNvPr id="24" name="図 2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auto">
          <a:xfrm>
            <a:off x="8530553" y="3588198"/>
            <a:ext cx="624436" cy="624436"/>
          </a:xfrm>
          <a:prstGeom prst="rect">
            <a:avLst/>
          </a:prstGeom>
          <a:noFill/>
          <a:ln>
            <a:noFill/>
          </a:ln>
        </p:spPr>
      </p:pic>
      <p:pic>
        <p:nvPicPr>
          <p:cNvPr id="25" name="図 2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bwMode="auto">
          <a:xfrm>
            <a:off x="9655097" y="3608660"/>
            <a:ext cx="624436" cy="624436"/>
          </a:xfrm>
          <a:prstGeom prst="rect">
            <a:avLst/>
          </a:prstGeom>
          <a:noFill/>
          <a:ln>
            <a:noFill/>
          </a:ln>
        </p:spPr>
      </p:pic>
      <p:sp>
        <p:nvSpPr>
          <p:cNvPr id="26" name="テキスト ボックス 25"/>
          <p:cNvSpPr txBox="1">
            <a:spLocks noChangeAspect="1"/>
          </p:cNvSpPr>
          <p:nvPr/>
        </p:nvSpPr>
        <p:spPr>
          <a:xfrm>
            <a:off x="8697744" y="2817891"/>
            <a:ext cx="305326" cy="276999"/>
          </a:xfrm>
          <a:prstGeom prst="rect">
            <a:avLst/>
          </a:prstGeom>
          <a:noFill/>
        </p:spPr>
        <p:txBody>
          <a:bodyPr wrap="square" rtlCol="0">
            <a:spAutoFit/>
          </a:bodyPr>
          <a:lstStyle/>
          <a:p>
            <a:r>
              <a:rPr kumimoji="1" lang="ja-JP" altLang="en-US" sz="1200" dirty="0"/>
              <a:t>⑭</a:t>
            </a:r>
          </a:p>
        </p:txBody>
      </p:sp>
      <p:sp>
        <p:nvSpPr>
          <p:cNvPr id="27" name="テキスト ボックス 26"/>
          <p:cNvSpPr txBox="1">
            <a:spLocks noChangeAspect="1"/>
          </p:cNvSpPr>
          <p:nvPr/>
        </p:nvSpPr>
        <p:spPr>
          <a:xfrm>
            <a:off x="8230050" y="3578381"/>
            <a:ext cx="318339" cy="276999"/>
          </a:xfrm>
          <a:prstGeom prst="rect">
            <a:avLst/>
          </a:prstGeom>
          <a:noFill/>
        </p:spPr>
        <p:txBody>
          <a:bodyPr wrap="square" rtlCol="0">
            <a:spAutoFit/>
          </a:bodyPr>
          <a:lstStyle/>
          <a:p>
            <a:r>
              <a:rPr kumimoji="1" lang="ja-JP" altLang="en-US" sz="1200" dirty="0"/>
              <a:t>⑮</a:t>
            </a:r>
          </a:p>
        </p:txBody>
      </p:sp>
      <p:sp>
        <p:nvSpPr>
          <p:cNvPr id="28" name="テキスト ボックス 27"/>
          <p:cNvSpPr txBox="1">
            <a:spLocks noChangeAspect="1"/>
          </p:cNvSpPr>
          <p:nvPr/>
        </p:nvSpPr>
        <p:spPr>
          <a:xfrm>
            <a:off x="9347053" y="3579051"/>
            <a:ext cx="345103" cy="276999"/>
          </a:xfrm>
          <a:prstGeom prst="rect">
            <a:avLst/>
          </a:prstGeom>
          <a:noFill/>
        </p:spPr>
        <p:txBody>
          <a:bodyPr wrap="square" rtlCol="0">
            <a:spAutoFit/>
          </a:bodyPr>
          <a:lstStyle/>
          <a:p>
            <a:r>
              <a:rPr kumimoji="1" lang="ja-JP" altLang="en-US" sz="1200" dirty="0"/>
              <a:t>⑯</a:t>
            </a:r>
          </a:p>
        </p:txBody>
      </p:sp>
      <p:sp>
        <p:nvSpPr>
          <p:cNvPr id="29" name="テキスト ボックス 28"/>
          <p:cNvSpPr txBox="1">
            <a:spLocks noChangeAspect="1"/>
          </p:cNvSpPr>
          <p:nvPr/>
        </p:nvSpPr>
        <p:spPr>
          <a:xfrm>
            <a:off x="7453776" y="2632488"/>
            <a:ext cx="185345" cy="153888"/>
          </a:xfrm>
          <a:prstGeom prst="rect">
            <a:avLst/>
          </a:prstGeom>
          <a:solidFill>
            <a:schemeClr val="bg1"/>
          </a:solidFill>
        </p:spPr>
        <p:txBody>
          <a:bodyPr wrap="square" lIns="0" tIns="0" rIns="0" bIns="0" rtlCol="0">
            <a:spAutoFit/>
          </a:bodyPr>
          <a:lstStyle/>
          <a:p>
            <a:r>
              <a:rPr lang="ja-JP" altLang="en-US" sz="1000" dirty="0"/>
              <a:t>⑫</a:t>
            </a:r>
            <a:endParaRPr kumimoji="1" lang="ja-JP" altLang="en-US" sz="1000" dirty="0"/>
          </a:p>
        </p:txBody>
      </p:sp>
      <p:sp>
        <p:nvSpPr>
          <p:cNvPr id="30" name="テキスト ボックス 29"/>
          <p:cNvSpPr txBox="1">
            <a:spLocks noChangeAspect="1"/>
          </p:cNvSpPr>
          <p:nvPr/>
        </p:nvSpPr>
        <p:spPr>
          <a:xfrm>
            <a:off x="7708924" y="2638895"/>
            <a:ext cx="185345" cy="153888"/>
          </a:xfrm>
          <a:prstGeom prst="rect">
            <a:avLst/>
          </a:prstGeom>
          <a:solidFill>
            <a:schemeClr val="bg1"/>
          </a:solidFill>
        </p:spPr>
        <p:txBody>
          <a:bodyPr wrap="square" lIns="0" tIns="0" rIns="0" bIns="0" rtlCol="0">
            <a:spAutoFit/>
          </a:bodyPr>
          <a:lstStyle/>
          <a:p>
            <a:r>
              <a:rPr lang="ja-JP" altLang="en-US" sz="1000" dirty="0"/>
              <a:t>⑬</a:t>
            </a:r>
            <a:endParaRPr kumimoji="1" lang="ja-JP" altLang="en-US" sz="1000" dirty="0"/>
          </a:p>
        </p:txBody>
      </p:sp>
      <p:sp>
        <p:nvSpPr>
          <p:cNvPr id="31" name="テキスト ボックス 30"/>
          <p:cNvSpPr txBox="1">
            <a:spLocks noChangeAspect="1"/>
          </p:cNvSpPr>
          <p:nvPr/>
        </p:nvSpPr>
        <p:spPr>
          <a:xfrm>
            <a:off x="8075658" y="2650207"/>
            <a:ext cx="185345" cy="153888"/>
          </a:xfrm>
          <a:prstGeom prst="rect">
            <a:avLst/>
          </a:prstGeom>
          <a:solidFill>
            <a:schemeClr val="bg1"/>
          </a:solidFill>
        </p:spPr>
        <p:txBody>
          <a:bodyPr wrap="square" lIns="0" tIns="0" rIns="0" bIns="0" rtlCol="0">
            <a:spAutoFit/>
          </a:bodyPr>
          <a:lstStyle/>
          <a:p>
            <a:r>
              <a:rPr lang="ja-JP" altLang="en-US" sz="1000" dirty="0"/>
              <a:t>⑭</a:t>
            </a:r>
            <a:endParaRPr kumimoji="1" lang="ja-JP" altLang="en-US" sz="1000" dirty="0"/>
          </a:p>
        </p:txBody>
      </p:sp>
      <p:sp>
        <p:nvSpPr>
          <p:cNvPr id="32" name="テキスト ボックス 31"/>
          <p:cNvSpPr txBox="1">
            <a:spLocks noChangeAspect="1"/>
          </p:cNvSpPr>
          <p:nvPr/>
        </p:nvSpPr>
        <p:spPr>
          <a:xfrm>
            <a:off x="9022738" y="2610308"/>
            <a:ext cx="185345" cy="153888"/>
          </a:xfrm>
          <a:prstGeom prst="rect">
            <a:avLst/>
          </a:prstGeom>
          <a:solidFill>
            <a:schemeClr val="bg1"/>
          </a:solidFill>
        </p:spPr>
        <p:txBody>
          <a:bodyPr wrap="square" lIns="0" tIns="0" rIns="0" bIns="0" rtlCol="0">
            <a:spAutoFit/>
          </a:bodyPr>
          <a:lstStyle/>
          <a:p>
            <a:r>
              <a:rPr lang="ja-JP" altLang="en-US" sz="1000" dirty="0"/>
              <a:t>⑮</a:t>
            </a:r>
            <a:endParaRPr kumimoji="1" lang="ja-JP" altLang="en-US" sz="1000" dirty="0"/>
          </a:p>
        </p:txBody>
      </p:sp>
      <p:sp>
        <p:nvSpPr>
          <p:cNvPr id="33" name="テキスト ボックス 32"/>
          <p:cNvSpPr txBox="1">
            <a:spLocks noChangeAspect="1"/>
          </p:cNvSpPr>
          <p:nvPr/>
        </p:nvSpPr>
        <p:spPr>
          <a:xfrm>
            <a:off x="9574817" y="2625226"/>
            <a:ext cx="185345" cy="153888"/>
          </a:xfrm>
          <a:prstGeom prst="rect">
            <a:avLst/>
          </a:prstGeom>
          <a:solidFill>
            <a:schemeClr val="bg1"/>
          </a:solidFill>
        </p:spPr>
        <p:txBody>
          <a:bodyPr wrap="square" lIns="0" tIns="0" rIns="0" bIns="0" rtlCol="0">
            <a:spAutoFit/>
          </a:bodyPr>
          <a:lstStyle/>
          <a:p>
            <a:r>
              <a:rPr lang="ja-JP" altLang="en-US" sz="1000" dirty="0"/>
              <a:t>⑯</a:t>
            </a:r>
            <a:endParaRPr kumimoji="1" lang="ja-JP" altLang="en-US" sz="1000" dirty="0"/>
          </a:p>
        </p:txBody>
      </p:sp>
      <p:sp>
        <p:nvSpPr>
          <p:cNvPr id="35" name="テキスト ボックス 34"/>
          <p:cNvSpPr txBox="1"/>
          <p:nvPr/>
        </p:nvSpPr>
        <p:spPr>
          <a:xfrm>
            <a:off x="5451714" y="6295967"/>
            <a:ext cx="2406738" cy="461665"/>
          </a:xfrm>
          <a:prstGeom prst="rect">
            <a:avLst/>
          </a:prstGeom>
          <a:noFill/>
        </p:spPr>
        <p:txBody>
          <a:bodyPr wrap="square" rtlCol="0">
            <a:spAutoFit/>
          </a:bodyPr>
          <a:lstStyle/>
          <a:p>
            <a:r>
              <a:rPr lang="en-US" altLang="ja-JP" sz="800" dirty="0"/>
              <a:t>※</a:t>
            </a:r>
            <a:r>
              <a:rPr lang="ja-JP" altLang="en-US" sz="800" dirty="0"/>
              <a:t>付図</a:t>
            </a:r>
            <a:r>
              <a:rPr lang="en-US" altLang="ja-JP" sz="800" dirty="0"/>
              <a:t>(2PEN2103</a:t>
            </a:r>
            <a:r>
              <a:rPr lang="ja-JP" altLang="en-US" sz="800" dirty="0"/>
              <a:t>領域</a:t>
            </a:r>
            <a:r>
              <a:rPr lang="en-US" altLang="ja-JP" sz="800" dirty="0"/>
              <a:t>14)- 30</a:t>
            </a:r>
            <a:r>
              <a:rPr lang="ja-JP" altLang="en-US" sz="800" dirty="0"/>
              <a:t>　</a:t>
            </a:r>
            <a:r>
              <a:rPr lang="en-US" altLang="ja-JP" sz="800" dirty="0"/>
              <a:t>2PEN2103</a:t>
            </a:r>
            <a:r>
              <a:rPr lang="ja-JP" altLang="en-US" sz="800" dirty="0"/>
              <a:t>領域</a:t>
            </a:r>
            <a:r>
              <a:rPr lang="en-US" altLang="ja-JP" sz="800" dirty="0"/>
              <a:t>14 (</a:t>
            </a:r>
            <a:r>
              <a:rPr lang="ja-JP" altLang="en-US" sz="800" dirty="0"/>
              <a:t>位置⑫～⑯</a:t>
            </a:r>
            <a:r>
              <a:rPr lang="en-US" altLang="ja-JP" sz="800" dirty="0"/>
              <a:t>)</a:t>
            </a:r>
            <a:r>
              <a:rPr lang="ja-JP" altLang="en-US" sz="800" dirty="0"/>
              <a:t>の</a:t>
            </a:r>
            <a:r>
              <a:rPr lang="en-US" altLang="ja-JP" sz="800" dirty="0"/>
              <a:t>TEM</a:t>
            </a:r>
            <a:r>
              <a:rPr lang="ja-JP" altLang="en-US" sz="800" dirty="0"/>
              <a:t>回折図形と構造解析、及び主要化学形態の推定</a:t>
            </a:r>
            <a:endParaRPr kumimoji="1" lang="en-US" altLang="ja-JP" sz="800" dirty="0"/>
          </a:p>
        </p:txBody>
      </p:sp>
      <p:cxnSp>
        <p:nvCxnSpPr>
          <p:cNvPr id="36" name="直線コネクタ 35"/>
          <p:cNvCxnSpPr/>
          <p:nvPr/>
        </p:nvCxnSpPr>
        <p:spPr bwMode="auto">
          <a:xfrm>
            <a:off x="3950578" y="3114442"/>
            <a:ext cx="162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37" name="テキスト ボックス 36"/>
          <p:cNvSpPr txBox="1"/>
          <p:nvPr/>
        </p:nvSpPr>
        <p:spPr>
          <a:xfrm>
            <a:off x="3938500" y="2943818"/>
            <a:ext cx="375812" cy="153888"/>
          </a:xfrm>
          <a:prstGeom prst="rect">
            <a:avLst/>
          </a:prstGeom>
          <a:noFill/>
        </p:spPr>
        <p:txBody>
          <a:bodyPr wrap="square" lIns="0" tIns="0" rIns="0" bIns="0" rtlCol="0">
            <a:spAutoFit/>
          </a:bodyPr>
          <a:lstStyle/>
          <a:p>
            <a:r>
              <a:rPr lang="en-US" altLang="ja-JP" sz="1000" dirty="0">
                <a:solidFill>
                  <a:srgbClr val="FFFF00"/>
                </a:solidFill>
              </a:rPr>
              <a:t>2</a:t>
            </a:r>
            <a:r>
              <a:rPr kumimoji="1" lang="en-US" altLang="ja-JP" sz="1000" dirty="0">
                <a:solidFill>
                  <a:srgbClr val="FFFF00"/>
                </a:solidFill>
              </a:rPr>
              <a:t>μm</a:t>
            </a:r>
          </a:p>
        </p:txBody>
      </p:sp>
      <p:cxnSp>
        <p:nvCxnSpPr>
          <p:cNvPr id="38" name="直線コネクタ 37"/>
          <p:cNvCxnSpPr/>
          <p:nvPr/>
        </p:nvCxnSpPr>
        <p:spPr bwMode="auto">
          <a:xfrm>
            <a:off x="6177431" y="3036716"/>
            <a:ext cx="205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39" name="テキスト ボックス 38"/>
          <p:cNvSpPr txBox="1"/>
          <p:nvPr/>
        </p:nvSpPr>
        <p:spPr>
          <a:xfrm>
            <a:off x="5749964" y="2716646"/>
            <a:ext cx="375812" cy="153888"/>
          </a:xfrm>
          <a:prstGeom prst="rect">
            <a:avLst/>
          </a:prstGeom>
          <a:noFill/>
        </p:spPr>
        <p:txBody>
          <a:bodyPr wrap="square" lIns="0" tIns="0" rIns="0" bIns="0" rtlCol="0">
            <a:spAutoFit/>
          </a:bodyPr>
          <a:lstStyle/>
          <a:p>
            <a:r>
              <a:rPr lang="en-US" altLang="ja-JP" sz="1000" dirty="0">
                <a:solidFill>
                  <a:srgbClr val="FFFF00"/>
                </a:solidFill>
              </a:rPr>
              <a:t>2</a:t>
            </a:r>
            <a:r>
              <a:rPr kumimoji="1" lang="en-US" altLang="ja-JP" sz="1000" dirty="0">
                <a:solidFill>
                  <a:srgbClr val="FFFF00"/>
                </a:solidFill>
              </a:rPr>
              <a:t>μm</a:t>
            </a:r>
          </a:p>
        </p:txBody>
      </p:sp>
      <p:cxnSp>
        <p:nvCxnSpPr>
          <p:cNvPr id="40" name="直線コネクタ 39"/>
          <p:cNvCxnSpPr/>
          <p:nvPr/>
        </p:nvCxnSpPr>
        <p:spPr bwMode="auto">
          <a:xfrm>
            <a:off x="1758655" y="5693659"/>
            <a:ext cx="234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41" name="テキスト ボックス 40"/>
          <p:cNvSpPr txBox="1"/>
          <p:nvPr/>
        </p:nvSpPr>
        <p:spPr>
          <a:xfrm>
            <a:off x="1758655" y="5513923"/>
            <a:ext cx="375812" cy="153888"/>
          </a:xfrm>
          <a:prstGeom prst="rect">
            <a:avLst/>
          </a:prstGeom>
          <a:noFill/>
        </p:spPr>
        <p:txBody>
          <a:bodyPr wrap="square" lIns="0" tIns="0" rIns="0" bIns="0" rtlCol="0">
            <a:spAutoFit/>
          </a:bodyPr>
          <a:lstStyle/>
          <a:p>
            <a:r>
              <a:rPr lang="en-US" altLang="ja-JP" sz="1000" dirty="0">
                <a:solidFill>
                  <a:srgbClr val="FFFF00"/>
                </a:solidFill>
              </a:rPr>
              <a:t>2</a:t>
            </a:r>
            <a:r>
              <a:rPr kumimoji="1" lang="en-US" altLang="ja-JP" sz="1000" dirty="0">
                <a:solidFill>
                  <a:srgbClr val="FFFF00"/>
                </a:solidFill>
              </a:rPr>
              <a:t>μm</a:t>
            </a:r>
          </a:p>
        </p:txBody>
      </p:sp>
      <p:sp>
        <p:nvSpPr>
          <p:cNvPr id="42" name="テキスト ボックス 41"/>
          <p:cNvSpPr txBox="1"/>
          <p:nvPr/>
        </p:nvSpPr>
        <p:spPr>
          <a:xfrm>
            <a:off x="5712268" y="4307048"/>
            <a:ext cx="1989710" cy="230832"/>
          </a:xfrm>
          <a:prstGeom prst="rect">
            <a:avLst/>
          </a:prstGeom>
          <a:noFill/>
        </p:spPr>
        <p:txBody>
          <a:bodyPr wrap="square" rtlCol="0">
            <a:spAutoFit/>
          </a:bodyPr>
          <a:lstStyle/>
          <a:p>
            <a:r>
              <a:rPr lang="en-US" altLang="ja-JP" sz="900" dirty="0"/>
              <a:t>c : </a:t>
            </a:r>
            <a:r>
              <a:rPr lang="ja-JP" altLang="en-US" sz="900" dirty="0"/>
              <a:t>立方晶，</a:t>
            </a:r>
            <a:r>
              <a:rPr lang="en-US" altLang="ja-JP" sz="900" dirty="0"/>
              <a:t>t : </a:t>
            </a:r>
            <a:r>
              <a:rPr lang="ja-JP" altLang="en-US" sz="900" dirty="0"/>
              <a:t>正方晶</a:t>
            </a:r>
            <a:endParaRPr kumimoji="1" lang="en-US" altLang="ja-JP" sz="900" dirty="0"/>
          </a:p>
        </p:txBody>
      </p:sp>
      <mc:AlternateContent xmlns:mc="http://schemas.openxmlformats.org/markup-compatibility/2006" xmlns:a14="http://schemas.microsoft.com/office/drawing/2010/main">
        <mc:Choice Requires="a14">
          <p:graphicFrame>
            <p:nvGraphicFramePr>
              <p:cNvPr id="45" name="表 44">
                <a:extLst>
                  <a:ext uri="{FF2B5EF4-FFF2-40B4-BE49-F238E27FC236}">
                    <a16:creationId xmlns:a16="http://schemas.microsoft.com/office/drawing/2014/main" id="{CEC9E6A1-5804-4BF7-87A8-7FD4235B501E}"/>
                  </a:ext>
                </a:extLst>
              </p:cNvPr>
              <p:cNvGraphicFramePr>
                <a:graphicFrameLocks noGrp="1"/>
              </p:cNvGraphicFramePr>
              <p:nvPr>
                <p:extLst>
                  <p:ext uri="{D42A27DB-BD31-4B8C-83A1-F6EECF244321}">
                    <p14:modId xmlns:p14="http://schemas.microsoft.com/office/powerpoint/2010/main" val="2660566651"/>
                  </p:ext>
                </p:extLst>
              </p:nvPr>
            </p:nvGraphicFramePr>
            <p:xfrm>
              <a:off x="5759188" y="4780688"/>
              <a:ext cx="5749646" cy="1230503"/>
            </p:xfrm>
            <a:graphic>
              <a:graphicData uri="http://schemas.openxmlformats.org/drawingml/2006/table">
                <a:tbl>
                  <a:tblPr firstRow="1" firstCol="1" bandRow="1"/>
                  <a:tblGrid>
                    <a:gridCol w="448310">
                      <a:extLst>
                        <a:ext uri="{9D8B030D-6E8A-4147-A177-3AD203B41FA5}">
                          <a16:colId xmlns:a16="http://schemas.microsoft.com/office/drawing/2014/main" val="1314084765"/>
                        </a:ext>
                      </a:extLst>
                    </a:gridCol>
                    <a:gridCol w="899160">
                      <a:extLst>
                        <a:ext uri="{9D8B030D-6E8A-4147-A177-3AD203B41FA5}">
                          <a16:colId xmlns:a16="http://schemas.microsoft.com/office/drawing/2014/main" val="1182952047"/>
                        </a:ext>
                      </a:extLst>
                    </a:gridCol>
                    <a:gridCol w="2292719">
                      <a:extLst>
                        <a:ext uri="{9D8B030D-6E8A-4147-A177-3AD203B41FA5}">
                          <a16:colId xmlns:a16="http://schemas.microsoft.com/office/drawing/2014/main" val="1011700783"/>
                        </a:ext>
                      </a:extLst>
                    </a:gridCol>
                    <a:gridCol w="2109457">
                      <a:extLst>
                        <a:ext uri="{9D8B030D-6E8A-4147-A177-3AD203B41FA5}">
                          <a16:colId xmlns:a16="http://schemas.microsoft.com/office/drawing/2014/main" val="163869214"/>
                        </a:ext>
                      </a:extLst>
                    </a:gridCol>
                  </a:tblGrid>
                  <a:tr h="146685">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位置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構造解析結果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構造解析所見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EDS</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結果を含めた主要化学組成の推定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565104"/>
                      </a:ext>
                    </a:extLst>
                  </a:tr>
                  <a:tr h="140335">
                    <a:tc>
                      <a:txBody>
                        <a:bodyPr/>
                        <a:lstStyle/>
                        <a:p>
                          <a:pPr algn="ct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⑫</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101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 </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31</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2</m:t>
                                      </m:r>
                                    </m:e>
                                  </m:acc>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03</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e>
                              </m:d>
                            </m:oMath>
                          </a14:m>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996934"/>
                      </a:ext>
                    </a:extLst>
                  </a:tr>
                  <a:tr h="146685">
                    <a:tc>
                      <a:txBody>
                        <a:bodyPr/>
                        <a:lstStyle/>
                        <a:p>
                          <a:pPr algn="ct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⑬</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の方位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10</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11</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2</m:t>
                                      </m:r>
                                    </m:e>
                                  </m:acc>
                                </m:e>
                              </m:d>
                            </m:oMath>
                          </a14:m>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665331"/>
                      </a:ext>
                    </a:extLst>
                  </a:tr>
                  <a:tr h="146685">
                    <a:tc>
                      <a:txBody>
                        <a:bodyPr/>
                        <a:lstStyle/>
                        <a:p>
                          <a:pPr algn="ct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011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41</m:t>
                                  </m:r>
                                </m:e>
                              </m:d>
                            </m:oMath>
                          </a14:m>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91159"/>
                      </a:ext>
                    </a:extLst>
                  </a:tr>
                  <a:tr h="140335">
                    <a:tc>
                      <a:txBody>
                        <a:bodyPr/>
                        <a:lstStyle/>
                        <a:p>
                          <a:pPr algn="ctr"/>
                          <a:r>
                            <a:rPr lang="ja-JP" sz="1050" kern="10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不明</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SiO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及び</a:t>
                          </a:r>
                          <a:r>
                            <a:rPr lang="en-US" sz="1050" kern="100">
                              <a:effectLst/>
                              <a:latin typeface="游明朝" panose="02020400000000000000" pitchFamily="18" charset="-128"/>
                              <a:ea typeface="ＭＳ 明朝" panose="02020609040205080304" pitchFamily="17" charset="-128"/>
                              <a:cs typeface="Times New Roman" panose="02020603050405020304" pitchFamily="18" charset="0"/>
                            </a:rPr>
                            <a:t>Fe</a:t>
                          </a:r>
                          <a:r>
                            <a:rPr lang="en-US" sz="1050" kern="100" baseline="-25000">
                              <a:effectLst/>
                              <a:latin typeface="游明朝" panose="02020400000000000000" pitchFamily="18" charset="-128"/>
                              <a:ea typeface="ＭＳ 明朝" panose="02020609040205080304" pitchFamily="17" charset="-128"/>
                              <a:cs typeface="Times New Roman" panose="02020603050405020304" pitchFamily="18" charset="0"/>
                            </a:rPr>
                            <a:t>3</a:t>
                          </a:r>
                          <a:r>
                            <a:rPr lang="en-US" sz="1050" kern="100">
                              <a:effectLst/>
                              <a:latin typeface="游明朝" panose="02020400000000000000" pitchFamily="18" charset="-128"/>
                              <a:ea typeface="ＭＳ 明朝" panose="02020609040205080304" pitchFamily="17" charset="-128"/>
                              <a:cs typeface="Times New Roman" panose="02020603050405020304" pitchFamily="18" charset="0"/>
                            </a:rPr>
                            <a:t>O</a:t>
                          </a:r>
                          <a:r>
                            <a:rPr lang="en-US" sz="1050" kern="100" baseline="-25000">
                              <a:effectLst/>
                              <a:latin typeface="游明朝" panose="02020400000000000000" pitchFamily="18" charset="-128"/>
                              <a:ea typeface="ＭＳ 明朝" panose="02020609040205080304" pitchFamily="17" charset="-128"/>
                              <a:cs typeface="Times New Roman" panose="02020603050405020304" pitchFamily="18" charset="0"/>
                            </a:rPr>
                            <a:t>4</a:t>
                          </a:r>
                          <a:r>
                            <a:rPr lang="en-US" sz="1050" kern="100">
                              <a:effectLst/>
                              <a:latin typeface="游明朝" panose="02020400000000000000" pitchFamily="18" charset="-128"/>
                              <a:ea typeface="ＭＳ 明朝" panose="02020609040205080304" pitchFamily="17" charset="-128"/>
                              <a:cs typeface="Times New Roman" panose="02020603050405020304" pitchFamily="18" charset="0"/>
                            </a:rPr>
                            <a:t>/Si-Fe-O</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345824"/>
                      </a:ext>
                    </a:extLst>
                  </a:tr>
                  <a:tr h="269240">
                    <a:tc>
                      <a:txBody>
                        <a:bodyPr/>
                        <a:lstStyle/>
                        <a:p>
                          <a:pPr algn="ctr"/>
                          <a:r>
                            <a:rPr lang="ja-JP" sz="1050" kern="100">
                              <a:solidFill>
                                <a:srgbClr val="000000"/>
                              </a:solidFill>
                              <a:effectLst/>
                              <a:latin typeface="游明朝" panose="02020400000000000000" pitchFamily="18" charset="-128"/>
                              <a:ea typeface="ＭＳ 明朝" panose="02020609040205080304" pitchFamily="17" charset="-128"/>
                              <a:cs typeface="ＭＳ 明朝" panose="02020609040205080304" pitchFamily="17" charset="-128"/>
                            </a:rPr>
                            <a:t>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不明</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Ca(OH)</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/CaCO</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3</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723809"/>
                      </a:ext>
                    </a:extLst>
                  </a:tr>
                </a:tbl>
              </a:graphicData>
            </a:graphic>
          </p:graphicFrame>
        </mc:Choice>
        <mc:Fallback xmlns="">
          <p:graphicFrame>
            <p:nvGraphicFramePr>
              <p:cNvPr id="45" name="表 44">
                <a:extLst>
                  <a:ext uri="{FF2B5EF4-FFF2-40B4-BE49-F238E27FC236}">
                    <a16:creationId xmlns:a16="http://schemas.microsoft.com/office/drawing/2014/main" id="{CEC9E6A1-5804-4BF7-87A8-7FD4235B501E}"/>
                  </a:ext>
                </a:extLst>
              </p:cNvPr>
              <p:cNvGraphicFramePr>
                <a:graphicFrameLocks noGrp="1"/>
              </p:cNvGraphicFramePr>
              <p:nvPr>
                <p:extLst>
                  <p:ext uri="{D42A27DB-BD31-4B8C-83A1-F6EECF244321}">
                    <p14:modId xmlns:p14="http://schemas.microsoft.com/office/powerpoint/2010/main" val="2660566651"/>
                  </p:ext>
                </p:extLst>
              </p:nvPr>
            </p:nvGraphicFramePr>
            <p:xfrm>
              <a:off x="5759188" y="4780688"/>
              <a:ext cx="5749646" cy="1230503"/>
            </p:xfrm>
            <a:graphic>
              <a:graphicData uri="http://schemas.openxmlformats.org/drawingml/2006/table">
                <a:tbl>
                  <a:tblPr firstRow="1" firstCol="1" bandRow="1"/>
                  <a:tblGrid>
                    <a:gridCol w="448310">
                      <a:extLst>
                        <a:ext uri="{9D8B030D-6E8A-4147-A177-3AD203B41FA5}">
                          <a16:colId xmlns:a16="http://schemas.microsoft.com/office/drawing/2014/main" val="1314084765"/>
                        </a:ext>
                      </a:extLst>
                    </a:gridCol>
                    <a:gridCol w="899160">
                      <a:extLst>
                        <a:ext uri="{9D8B030D-6E8A-4147-A177-3AD203B41FA5}">
                          <a16:colId xmlns:a16="http://schemas.microsoft.com/office/drawing/2014/main" val="1182952047"/>
                        </a:ext>
                      </a:extLst>
                    </a:gridCol>
                    <a:gridCol w="2292719">
                      <a:extLst>
                        <a:ext uri="{9D8B030D-6E8A-4147-A177-3AD203B41FA5}">
                          <a16:colId xmlns:a16="http://schemas.microsoft.com/office/drawing/2014/main" val="1011700783"/>
                        </a:ext>
                      </a:extLst>
                    </a:gridCol>
                    <a:gridCol w="2109457">
                      <a:extLst>
                        <a:ext uri="{9D8B030D-6E8A-4147-A177-3AD203B41FA5}">
                          <a16:colId xmlns:a16="http://schemas.microsoft.com/office/drawing/2014/main" val="163869214"/>
                        </a:ext>
                      </a:extLst>
                    </a:gridCol>
                  </a:tblGrid>
                  <a:tr h="320040">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位置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構造解析結果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構造解析所見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EDS</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結果を含めた主要化学組成の推定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565104"/>
                      </a:ext>
                    </a:extLst>
                  </a:tr>
                  <a:tr h="160401">
                    <a:tc>
                      <a:txBody>
                        <a:bodyPr/>
                        <a:lstStyle/>
                        <a:p>
                          <a:pPr algn="ct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⑫</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8"/>
                          <a:stretch>
                            <a:fillRect l="-58886" t="-234615" r="-92573" b="-484615"/>
                          </a:stretch>
                        </a:blipFill>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996934"/>
                      </a:ext>
                    </a:extLst>
                  </a:tr>
                  <a:tr h="160401">
                    <a:tc>
                      <a:txBody>
                        <a:bodyPr/>
                        <a:lstStyle/>
                        <a:p>
                          <a:pPr algn="ct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⑬</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8"/>
                          <a:stretch>
                            <a:fillRect l="-58886" t="-322222" r="-92573" b="-366667"/>
                          </a:stretch>
                        </a:blipFill>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665331"/>
                      </a:ext>
                    </a:extLst>
                  </a:tr>
                  <a:tr h="160401">
                    <a:tc>
                      <a:txBody>
                        <a:bodyPr/>
                        <a:lstStyle/>
                        <a:p>
                          <a:pPr algn="ct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8"/>
                          <a:stretch>
                            <a:fillRect l="-58886" t="-438462" r="-92573" b="-280769"/>
                          </a:stretch>
                        </a:blipFill>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91159"/>
                      </a:ext>
                    </a:extLst>
                  </a:tr>
                  <a:tr h="160020">
                    <a:tc>
                      <a:txBody>
                        <a:bodyPr/>
                        <a:lstStyle/>
                        <a:p>
                          <a:pPr algn="ctr"/>
                          <a:r>
                            <a:rPr lang="ja-JP" sz="1050" kern="10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不明</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SiO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及び</a:t>
                          </a:r>
                          <a:r>
                            <a:rPr lang="en-US" sz="1050" kern="100">
                              <a:effectLst/>
                              <a:latin typeface="游明朝" panose="02020400000000000000" pitchFamily="18" charset="-128"/>
                              <a:ea typeface="ＭＳ 明朝" panose="02020609040205080304" pitchFamily="17" charset="-128"/>
                              <a:cs typeface="Times New Roman" panose="02020603050405020304" pitchFamily="18" charset="0"/>
                            </a:rPr>
                            <a:t>Fe</a:t>
                          </a:r>
                          <a:r>
                            <a:rPr lang="en-US" sz="1050" kern="100" baseline="-25000">
                              <a:effectLst/>
                              <a:latin typeface="游明朝" panose="02020400000000000000" pitchFamily="18" charset="-128"/>
                              <a:ea typeface="ＭＳ 明朝" panose="02020609040205080304" pitchFamily="17" charset="-128"/>
                              <a:cs typeface="Times New Roman" panose="02020603050405020304" pitchFamily="18" charset="0"/>
                            </a:rPr>
                            <a:t>3</a:t>
                          </a:r>
                          <a:r>
                            <a:rPr lang="en-US" sz="1050" kern="100">
                              <a:effectLst/>
                              <a:latin typeface="游明朝" panose="02020400000000000000" pitchFamily="18" charset="-128"/>
                              <a:ea typeface="ＭＳ 明朝" panose="02020609040205080304" pitchFamily="17" charset="-128"/>
                              <a:cs typeface="Times New Roman" panose="02020603050405020304" pitchFamily="18" charset="0"/>
                            </a:rPr>
                            <a:t>O</a:t>
                          </a:r>
                          <a:r>
                            <a:rPr lang="en-US" sz="1050" kern="100" baseline="-25000">
                              <a:effectLst/>
                              <a:latin typeface="游明朝" panose="02020400000000000000" pitchFamily="18" charset="-128"/>
                              <a:ea typeface="ＭＳ 明朝" panose="02020609040205080304" pitchFamily="17" charset="-128"/>
                              <a:cs typeface="Times New Roman" panose="02020603050405020304" pitchFamily="18" charset="0"/>
                            </a:rPr>
                            <a:t>4</a:t>
                          </a:r>
                          <a:r>
                            <a:rPr lang="en-US" sz="1050" kern="100">
                              <a:effectLst/>
                              <a:latin typeface="游明朝" panose="02020400000000000000" pitchFamily="18" charset="-128"/>
                              <a:ea typeface="ＭＳ 明朝" panose="02020609040205080304" pitchFamily="17" charset="-128"/>
                              <a:cs typeface="Times New Roman" panose="02020603050405020304" pitchFamily="18" charset="0"/>
                            </a:rPr>
                            <a:t>/Si-Fe-O</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345824"/>
                      </a:ext>
                    </a:extLst>
                  </a:tr>
                  <a:tr h="269240">
                    <a:tc>
                      <a:txBody>
                        <a:bodyPr/>
                        <a:lstStyle/>
                        <a:p>
                          <a:pPr algn="ctr"/>
                          <a:r>
                            <a:rPr lang="ja-JP" sz="1050" kern="100">
                              <a:solidFill>
                                <a:srgbClr val="000000"/>
                              </a:solidFill>
                              <a:effectLst/>
                              <a:latin typeface="游明朝" panose="02020400000000000000" pitchFamily="18" charset="-128"/>
                              <a:ea typeface="ＭＳ 明朝" panose="02020609040205080304" pitchFamily="17" charset="-128"/>
                              <a:cs typeface="ＭＳ 明朝" panose="02020609040205080304" pitchFamily="17" charset="-128"/>
                            </a:rPr>
                            <a:t>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不明</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Ca(OH)</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/CaCO</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3</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723809"/>
                      </a:ext>
                    </a:extLst>
                  </a:tr>
                </a:tbl>
              </a:graphicData>
            </a:graphic>
          </p:graphicFrame>
        </mc:Fallback>
      </mc:AlternateContent>
      <p:sp>
        <p:nvSpPr>
          <p:cNvPr id="43" name="テキスト ボックス 42"/>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78859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図 69">
            <a:extLst>
              <a:ext uri="{FF2B5EF4-FFF2-40B4-BE49-F238E27FC236}">
                <a16:creationId xmlns:a16="http://schemas.microsoft.com/office/drawing/2014/main" id="{4D740F53-4A80-47DB-83F4-663325DB92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28388" y="1132957"/>
            <a:ext cx="3863428" cy="857118"/>
          </a:xfrm>
          <a:prstGeom prst="rect">
            <a:avLst/>
          </a:prstGeom>
          <a:noFill/>
          <a:extLst>
            <a:ext uri="{909E8E84-426E-40DD-AFC4-6F175D3DCCD1}">
              <a14:hiddenFill xmlns:a14="http://schemas.microsoft.com/office/drawing/2010/main">
                <a:solidFill>
                  <a:srgbClr val="FFFFFF"/>
                </a:solidFill>
              </a14:hiddenFill>
            </a:ext>
          </a:extLst>
        </p:spPr>
      </p:pic>
      <p:pic>
        <p:nvPicPr>
          <p:cNvPr id="2059" name="図 66">
            <a:extLst>
              <a:ext uri="{FF2B5EF4-FFF2-40B4-BE49-F238E27FC236}">
                <a16:creationId xmlns:a16="http://schemas.microsoft.com/office/drawing/2014/main" id="{E902C0E2-59E0-4858-943F-0303869A74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0373" y="1335329"/>
            <a:ext cx="1332000" cy="16165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図 65">
            <a:extLst>
              <a:ext uri="{FF2B5EF4-FFF2-40B4-BE49-F238E27FC236}">
                <a16:creationId xmlns:a16="http://schemas.microsoft.com/office/drawing/2014/main" id="{3DA8BAE7-D8D1-473E-8FC0-2DED466E79D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3268" y="1317470"/>
            <a:ext cx="1332000" cy="1605256"/>
          </a:xfrm>
          <a:prstGeom prst="rect">
            <a:avLst/>
          </a:prstGeom>
          <a:noFill/>
          <a:extLst>
            <a:ext uri="{909E8E84-426E-40DD-AFC4-6F175D3DCCD1}">
              <a14:hiddenFill xmlns:a14="http://schemas.microsoft.com/office/drawing/2010/main">
                <a:solidFill>
                  <a:srgbClr val="FFFFFF"/>
                </a:solidFill>
              </a14:hiddenFill>
            </a:ext>
          </a:extLst>
        </p:spPr>
      </p:pic>
      <p:pic>
        <p:nvPicPr>
          <p:cNvPr id="2057" name="図 5344">
            <a:extLst>
              <a:ext uri="{FF2B5EF4-FFF2-40B4-BE49-F238E27FC236}">
                <a16:creationId xmlns:a16="http://schemas.microsoft.com/office/drawing/2014/main" id="{20D1866A-C334-4592-BC33-F26B649ADB0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15211" y="2097581"/>
            <a:ext cx="3376605" cy="705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a:extLst>
              <a:ext uri="{FF2B5EF4-FFF2-40B4-BE49-F238E27FC236}">
                <a16:creationId xmlns:a16="http://schemas.microsoft.com/office/drawing/2014/main" id="{84CFA7E4-1928-4DCC-B668-484C98C2293D}"/>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14">
            <a:extLst>
              <a:ext uri="{FF2B5EF4-FFF2-40B4-BE49-F238E27FC236}">
                <a16:creationId xmlns:a16="http://schemas.microsoft.com/office/drawing/2014/main" id="{41370BB2-3F8D-4BE2-BB40-A01512AF8A4F}"/>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00125" algn="l"/>
              </a:tabLst>
              <a:defRPr>
                <a:solidFill>
                  <a:schemeClr val="tx1"/>
                </a:solidFill>
                <a:latin typeface="Arial" panose="020B0604020202020204" pitchFamily="34" charset="0"/>
              </a:defRPr>
            </a:lvl1pPr>
            <a:lvl2pPr eaLnBrk="0" fontAlgn="base" hangingPunct="0">
              <a:spcBef>
                <a:spcPct val="0"/>
              </a:spcBef>
              <a:spcAft>
                <a:spcPct val="0"/>
              </a:spcAft>
              <a:tabLst>
                <a:tab pos="1000125" algn="l"/>
              </a:tabLst>
              <a:defRPr>
                <a:solidFill>
                  <a:schemeClr val="tx1"/>
                </a:solidFill>
                <a:latin typeface="Arial" panose="020B0604020202020204" pitchFamily="34" charset="0"/>
              </a:defRPr>
            </a:lvl2pPr>
            <a:lvl3pPr eaLnBrk="0" fontAlgn="base" hangingPunct="0">
              <a:spcBef>
                <a:spcPct val="0"/>
              </a:spcBef>
              <a:spcAft>
                <a:spcPct val="0"/>
              </a:spcAft>
              <a:tabLst>
                <a:tab pos="1000125" algn="l"/>
              </a:tabLst>
              <a:defRPr>
                <a:solidFill>
                  <a:schemeClr val="tx1"/>
                </a:solidFill>
                <a:latin typeface="Arial" panose="020B0604020202020204" pitchFamily="34" charset="0"/>
              </a:defRPr>
            </a:lvl3pPr>
            <a:lvl4pPr eaLnBrk="0" fontAlgn="base" hangingPunct="0">
              <a:spcBef>
                <a:spcPct val="0"/>
              </a:spcBef>
              <a:spcAft>
                <a:spcPct val="0"/>
              </a:spcAft>
              <a:tabLst>
                <a:tab pos="1000125" algn="l"/>
              </a:tabLst>
              <a:defRPr>
                <a:solidFill>
                  <a:schemeClr val="tx1"/>
                </a:solidFill>
                <a:latin typeface="Arial" panose="020B0604020202020204" pitchFamily="34" charset="0"/>
              </a:defRPr>
            </a:lvl4pPr>
            <a:lvl5pPr eaLnBrk="0" fontAlgn="base" hangingPunct="0">
              <a:spcBef>
                <a:spcPct val="0"/>
              </a:spcBef>
              <a:spcAft>
                <a:spcPct val="0"/>
              </a:spcAft>
              <a:tabLst>
                <a:tab pos="1000125" algn="l"/>
              </a:tabLst>
              <a:defRPr>
                <a:solidFill>
                  <a:schemeClr val="tx1"/>
                </a:solidFill>
                <a:latin typeface="Arial" panose="020B0604020202020204" pitchFamily="34" charset="0"/>
              </a:defRPr>
            </a:lvl5pPr>
            <a:lvl6pPr eaLnBrk="0" fontAlgn="base" hangingPunct="0">
              <a:spcBef>
                <a:spcPct val="0"/>
              </a:spcBef>
              <a:spcAft>
                <a:spcPct val="0"/>
              </a:spcAft>
              <a:tabLst>
                <a:tab pos="1000125" algn="l"/>
              </a:tabLst>
              <a:defRPr>
                <a:solidFill>
                  <a:schemeClr val="tx1"/>
                </a:solidFill>
                <a:latin typeface="Arial" panose="020B0604020202020204" pitchFamily="34" charset="0"/>
              </a:defRPr>
            </a:lvl6pPr>
            <a:lvl7pPr eaLnBrk="0" fontAlgn="base" hangingPunct="0">
              <a:spcBef>
                <a:spcPct val="0"/>
              </a:spcBef>
              <a:spcAft>
                <a:spcPct val="0"/>
              </a:spcAft>
              <a:tabLst>
                <a:tab pos="1000125" algn="l"/>
              </a:tabLst>
              <a:defRPr>
                <a:solidFill>
                  <a:schemeClr val="tx1"/>
                </a:solidFill>
                <a:latin typeface="Arial" panose="020B0604020202020204" pitchFamily="34" charset="0"/>
              </a:defRPr>
            </a:lvl7pPr>
            <a:lvl8pPr eaLnBrk="0" fontAlgn="base" hangingPunct="0">
              <a:spcBef>
                <a:spcPct val="0"/>
              </a:spcBef>
              <a:spcAft>
                <a:spcPct val="0"/>
              </a:spcAft>
              <a:tabLst>
                <a:tab pos="1000125" algn="l"/>
              </a:tabLst>
              <a:defRPr>
                <a:solidFill>
                  <a:schemeClr val="tx1"/>
                </a:solidFill>
                <a:latin typeface="Arial" panose="020B0604020202020204" pitchFamily="34" charset="0"/>
              </a:defRPr>
            </a:lvl8pPr>
            <a:lvl9pPr eaLnBrk="0" fontAlgn="base" hangingPunct="0">
              <a:spcBef>
                <a:spcPct val="0"/>
              </a:spcBef>
              <a:spcAft>
                <a:spcPct val="0"/>
              </a:spcAft>
              <a:tabLst>
                <a:tab pos="100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0125" algn="l"/>
              </a:tabLst>
            </a:pPr>
            <a:r>
              <a:rPr kumimoji="0" lang="en-US" altLang="ja-JP" sz="10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kumimoji="0" lang="en-US"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00125"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8" name="Rectangle 15">
            <a:extLst>
              <a:ext uri="{FF2B5EF4-FFF2-40B4-BE49-F238E27FC236}">
                <a16:creationId xmlns:a16="http://schemas.microsoft.com/office/drawing/2014/main" id="{68E97C13-9383-4C81-A3A6-B11FD87F34B9}"/>
              </a:ext>
            </a:extLst>
          </p:cNvPr>
          <p:cNvSpPr>
            <a:spLocks noChangeArrowheads="1"/>
          </p:cNvSpPr>
          <p:nvPr/>
        </p:nvSpPr>
        <p:spPr bwMode="auto">
          <a:xfrm>
            <a:off x="15240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16">
            <a:extLst>
              <a:ext uri="{FF2B5EF4-FFF2-40B4-BE49-F238E27FC236}">
                <a16:creationId xmlns:a16="http://schemas.microsoft.com/office/drawing/2014/main" id="{5AC0F367-3BB1-4346-9179-5DD5617A294F}"/>
              </a:ext>
            </a:extLst>
          </p:cNvPr>
          <p:cNvSpPr>
            <a:spLocks noChangeArrowheads="1"/>
          </p:cNvSpPr>
          <p:nvPr/>
        </p:nvSpPr>
        <p:spPr bwMode="auto">
          <a:xfrm>
            <a:off x="15240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9" name="テキスト ボックス 18">
            <a:extLst>
              <a:ext uri="{FF2B5EF4-FFF2-40B4-BE49-F238E27FC236}">
                <a16:creationId xmlns:a16="http://schemas.microsoft.com/office/drawing/2014/main" id="{3D2CEA22-6EC7-4797-A273-FAD4FBD5A078}"/>
              </a:ext>
            </a:extLst>
          </p:cNvPr>
          <p:cNvSpPr txBox="1"/>
          <p:nvPr/>
        </p:nvSpPr>
        <p:spPr>
          <a:xfrm>
            <a:off x="47113" y="6426551"/>
            <a:ext cx="6174462" cy="461665"/>
          </a:xfrm>
          <a:prstGeom prst="rect">
            <a:avLst/>
          </a:prstGeom>
          <a:noFill/>
        </p:spPr>
        <p:txBody>
          <a:bodyPr wrap="square">
            <a:spAutoFit/>
          </a:bodyPr>
          <a:lstStyle/>
          <a:p>
            <a:r>
              <a:rPr lang="ja-JP" altLang="en-US" sz="1200" dirty="0"/>
              <a:t>（注意事項）</a:t>
            </a:r>
            <a:r>
              <a:rPr lang="en-US" altLang="ja-JP" sz="1200" dirty="0"/>
              <a:t>n.d.</a:t>
            </a:r>
            <a:r>
              <a:rPr lang="ja-JP" altLang="en-US" sz="1200" dirty="0"/>
              <a:t>は検出限界以下を示す。また、数値は、</a:t>
            </a:r>
            <a:r>
              <a:rPr lang="en-US" altLang="ja-JP" sz="1200" dirty="0"/>
              <a:t>n.d.</a:t>
            </a:r>
            <a:r>
              <a:rPr lang="ja-JP" altLang="en-US" sz="1200" dirty="0"/>
              <a:t>及び検出を除いた半定量性を持つデータを示していると判断した元素を</a:t>
            </a:r>
            <a:r>
              <a:rPr lang="en-US" altLang="ja-JP" sz="1200" dirty="0"/>
              <a:t>100%</a:t>
            </a:r>
            <a:r>
              <a:rPr lang="ja-JP" altLang="en-US" sz="1200" dirty="0"/>
              <a:t>として規格化して表示した</a:t>
            </a:r>
          </a:p>
        </p:txBody>
      </p:sp>
      <p:sp>
        <p:nvSpPr>
          <p:cNvPr id="3" name="テキスト ボックス 2">
            <a:extLst>
              <a:ext uri="{FF2B5EF4-FFF2-40B4-BE49-F238E27FC236}">
                <a16:creationId xmlns:a16="http://schemas.microsoft.com/office/drawing/2014/main" id="{F0D1A504-4CFC-9CBF-DB28-7C86477678A3}"/>
              </a:ext>
            </a:extLst>
          </p:cNvPr>
          <p:cNvSpPr txBox="1"/>
          <p:nvPr/>
        </p:nvSpPr>
        <p:spPr>
          <a:xfrm>
            <a:off x="8058961" y="727895"/>
            <a:ext cx="3475631" cy="2308324"/>
          </a:xfrm>
          <a:prstGeom prst="rect">
            <a:avLst/>
          </a:prstGeom>
          <a:noFill/>
          <a:ln>
            <a:solidFill>
              <a:schemeClr val="tx1"/>
            </a:solidFill>
          </a:ln>
        </p:spPr>
        <p:txBody>
          <a:bodyPr wrap="none" rtlCol="0">
            <a:spAutoFit/>
          </a:bodyPr>
          <a:lstStyle/>
          <a:p>
            <a:r>
              <a:rPr lang="ja-JP" altLang="en-US" dirty="0">
                <a:sym typeface="Wingdings" panose="05000000000000000000" pitchFamily="2" charset="2"/>
              </a:rPr>
              <a:t>・主粒子</a:t>
            </a:r>
            <a:endParaRPr lang="en-US" altLang="ja-JP" dirty="0">
              <a:sym typeface="Wingdings" panose="05000000000000000000" pitchFamily="2" charset="2"/>
            </a:endParaRPr>
          </a:p>
          <a:p>
            <a:r>
              <a:rPr lang="ja-JP" altLang="en-US" dirty="0">
                <a:sym typeface="Wingdings" panose="05000000000000000000" pitchFamily="2" charset="2"/>
              </a:rPr>
              <a:t>ウラン酸化物：</a:t>
            </a:r>
            <a:r>
              <a:rPr lang="en-US" altLang="ja-JP" dirty="0">
                <a:sym typeface="Wingdings" panose="05000000000000000000" pitchFamily="2" charset="2"/>
              </a:rPr>
              <a:t>(</a:t>
            </a:r>
            <a:r>
              <a:rPr lang="en-US" altLang="ja-JP" dirty="0" err="1">
                <a:sym typeface="Wingdings" panose="05000000000000000000" pitchFamily="2" charset="2"/>
              </a:rPr>
              <a:t>U,Zr</a:t>
            </a:r>
            <a:r>
              <a:rPr lang="en-US" altLang="ja-JP" dirty="0">
                <a:sym typeface="Wingdings" panose="05000000000000000000" pitchFamily="2" charset="2"/>
              </a:rPr>
              <a:t>)O2</a:t>
            </a:r>
          </a:p>
          <a:p>
            <a:r>
              <a:rPr kumimoji="1" lang="en-US" altLang="ja-JP" dirty="0">
                <a:sym typeface="Wingdings" panose="05000000000000000000" pitchFamily="2" charset="2"/>
              </a:rPr>
              <a:t>+</a:t>
            </a:r>
          </a:p>
          <a:p>
            <a:r>
              <a:rPr lang="ja-JP" altLang="en-US" dirty="0">
                <a:sym typeface="Wingdings" panose="05000000000000000000" pitchFamily="2" charset="2"/>
              </a:rPr>
              <a:t>鉄酸化物：</a:t>
            </a:r>
            <a:r>
              <a:rPr lang="en-US" altLang="ja-JP" dirty="0">
                <a:sym typeface="Wingdings" panose="05000000000000000000" pitchFamily="2" charset="2"/>
              </a:rPr>
              <a:t>FeCr2O4</a:t>
            </a:r>
          </a:p>
          <a:p>
            <a:endParaRPr kumimoji="1" lang="en-US" altLang="ja-JP" dirty="0">
              <a:sym typeface="Wingdings" panose="05000000000000000000" pitchFamily="2" charset="2"/>
            </a:endParaRPr>
          </a:p>
          <a:p>
            <a:r>
              <a:rPr kumimoji="1" lang="ja-JP" altLang="en-US" dirty="0"/>
              <a:t>・周辺粒子</a:t>
            </a:r>
            <a:endParaRPr kumimoji="1" lang="en-US" altLang="ja-JP" dirty="0"/>
          </a:p>
          <a:p>
            <a:r>
              <a:rPr kumimoji="1" lang="en-US" altLang="ja-JP" dirty="0"/>
              <a:t>SiO2</a:t>
            </a:r>
            <a:r>
              <a:rPr kumimoji="1" lang="ja-JP" altLang="en-US" dirty="0"/>
              <a:t>（</a:t>
            </a:r>
            <a:r>
              <a:rPr kumimoji="1" lang="en-US" altLang="ja-JP" dirty="0"/>
              <a:t>Al, Mg, Fe</a:t>
            </a:r>
            <a:r>
              <a:rPr kumimoji="1" lang="ja-JP" altLang="en-US" dirty="0"/>
              <a:t>含む）</a:t>
            </a:r>
            <a:endParaRPr kumimoji="1" lang="en-US" altLang="ja-JP" dirty="0"/>
          </a:p>
          <a:p>
            <a:r>
              <a:rPr lang="en-US" altLang="ja-JP" dirty="0"/>
              <a:t>Ca</a:t>
            </a:r>
            <a:r>
              <a:rPr lang="ja-JP" altLang="en-US" dirty="0"/>
              <a:t>化合物：</a:t>
            </a:r>
            <a:r>
              <a:rPr lang="en-US" altLang="ja-JP" dirty="0"/>
              <a:t>CaCO3</a:t>
            </a:r>
            <a:r>
              <a:rPr lang="ja-JP" altLang="en-US" dirty="0"/>
              <a:t> </a:t>
            </a:r>
            <a:r>
              <a:rPr lang="en-US" altLang="ja-JP" dirty="0"/>
              <a:t>or</a:t>
            </a:r>
            <a:r>
              <a:rPr lang="ja-JP" altLang="en-US" dirty="0"/>
              <a:t> </a:t>
            </a:r>
            <a:r>
              <a:rPr lang="en-US" altLang="ja-JP" dirty="0"/>
              <a:t>Ca(OH)2 </a:t>
            </a:r>
            <a:endParaRPr kumimoji="1" lang="en-US" altLang="ja-JP" dirty="0"/>
          </a:p>
        </p:txBody>
      </p:sp>
      <p:sp>
        <p:nvSpPr>
          <p:cNvPr id="4" name="テキスト ボックス 3">
            <a:extLst>
              <a:ext uri="{FF2B5EF4-FFF2-40B4-BE49-F238E27FC236}">
                <a16:creationId xmlns:a16="http://schemas.microsoft.com/office/drawing/2014/main" id="{51360235-96D4-E5C9-11FE-BBD6BD464B99}"/>
              </a:ext>
            </a:extLst>
          </p:cNvPr>
          <p:cNvSpPr txBox="1"/>
          <p:nvPr/>
        </p:nvSpPr>
        <p:spPr>
          <a:xfrm>
            <a:off x="7871342" y="3509227"/>
            <a:ext cx="4509568" cy="3139321"/>
          </a:xfrm>
          <a:prstGeom prst="rect">
            <a:avLst/>
          </a:prstGeom>
          <a:noFill/>
        </p:spPr>
        <p:txBody>
          <a:bodyPr wrap="none" rtlCol="0">
            <a:spAutoFit/>
          </a:bodyPr>
          <a:lstStyle/>
          <a:p>
            <a:r>
              <a:rPr kumimoji="1" lang="ja-JP" altLang="en-US" dirty="0"/>
              <a:t>形成過程</a:t>
            </a:r>
            <a:endParaRPr kumimoji="1" lang="en-US" altLang="ja-JP" dirty="0"/>
          </a:p>
          <a:p>
            <a:endParaRPr kumimoji="1" lang="en-US" altLang="ja-JP" dirty="0"/>
          </a:p>
          <a:p>
            <a:r>
              <a:rPr kumimoji="1" lang="ja-JP" altLang="en-US" dirty="0"/>
              <a:t>燃料＋鋼材が溶融、凝固したもの</a:t>
            </a:r>
            <a:endParaRPr kumimoji="1" lang="en-US" altLang="ja-JP" dirty="0"/>
          </a:p>
          <a:p>
            <a:r>
              <a:rPr kumimoji="1" lang="en-US" altLang="ja-JP" dirty="0"/>
              <a:t>UO2</a:t>
            </a:r>
            <a:r>
              <a:rPr kumimoji="1" lang="ja-JP" altLang="en-US" dirty="0"/>
              <a:t>粒子周辺が剥離したか</a:t>
            </a:r>
            <a:endParaRPr kumimoji="1" lang="en-US" altLang="ja-JP" dirty="0"/>
          </a:p>
          <a:p>
            <a:endParaRPr lang="en-US" altLang="ja-JP" dirty="0"/>
          </a:p>
          <a:p>
            <a:r>
              <a:rPr kumimoji="1" lang="en-US" altLang="ja-JP" dirty="0"/>
              <a:t>SiO2</a:t>
            </a:r>
            <a:r>
              <a:rPr kumimoji="1" lang="ja-JP" altLang="en-US" dirty="0"/>
              <a:t>と</a:t>
            </a:r>
            <a:r>
              <a:rPr kumimoji="1" lang="en-US" altLang="ja-JP" dirty="0"/>
              <a:t>CaCO3</a:t>
            </a:r>
            <a:r>
              <a:rPr kumimoji="1" lang="ja-JP" altLang="en-US" dirty="0"/>
              <a:t>からコンクリ由来の可能性</a:t>
            </a:r>
            <a:endParaRPr kumimoji="1" lang="en-US" altLang="ja-JP" dirty="0"/>
          </a:p>
          <a:p>
            <a:r>
              <a:rPr lang="ja-JP" altLang="en-US" dirty="0"/>
              <a:t>どちらも粒子として存在</a:t>
            </a:r>
            <a:endParaRPr lang="en-US" altLang="ja-JP" dirty="0"/>
          </a:p>
          <a:p>
            <a:endParaRPr lang="en-US" altLang="ja-JP" dirty="0"/>
          </a:p>
          <a:p>
            <a:r>
              <a:rPr kumimoji="1" lang="en-US" altLang="ja-JP" dirty="0"/>
              <a:t>CaCO3</a:t>
            </a:r>
            <a:r>
              <a:rPr lang="ja-JP" altLang="en-US" dirty="0"/>
              <a:t> </a:t>
            </a:r>
            <a:r>
              <a:rPr lang="en-US" altLang="ja-JP" dirty="0"/>
              <a:t>or</a:t>
            </a:r>
            <a:r>
              <a:rPr lang="ja-JP" altLang="en-US" dirty="0"/>
              <a:t> </a:t>
            </a:r>
            <a:r>
              <a:rPr lang="en-US" altLang="ja-JP" dirty="0"/>
              <a:t>Ca(OH)2</a:t>
            </a:r>
            <a:r>
              <a:rPr lang="ja-JP" altLang="en-US" dirty="0"/>
              <a:t>が分解されてない</a:t>
            </a:r>
            <a:endParaRPr lang="en-US" altLang="ja-JP" dirty="0"/>
          </a:p>
          <a:p>
            <a:r>
              <a:rPr kumimoji="1" lang="ja-JP" altLang="en-US" dirty="0"/>
              <a:t>この粒子は低温（</a:t>
            </a:r>
            <a:r>
              <a:rPr kumimoji="1" lang="en-US" altLang="ja-JP" dirty="0"/>
              <a:t>1000℃</a:t>
            </a:r>
            <a:r>
              <a:rPr kumimoji="1" lang="ja-JP" altLang="en-US" dirty="0"/>
              <a:t>以下）で存在</a:t>
            </a:r>
            <a:endParaRPr kumimoji="1" lang="en-US" altLang="ja-JP" dirty="0"/>
          </a:p>
          <a:p>
            <a:r>
              <a:rPr lang="ja-JP" altLang="en-US" dirty="0"/>
              <a:t>コンクリの剥離片か</a:t>
            </a:r>
            <a:endParaRPr kumimoji="1" lang="en-US" altLang="ja-JP" dirty="0"/>
          </a:p>
        </p:txBody>
      </p:sp>
      <p:sp>
        <p:nvSpPr>
          <p:cNvPr id="2" name="テキスト ボックス 1">
            <a:extLst>
              <a:ext uri="{FF2B5EF4-FFF2-40B4-BE49-F238E27FC236}">
                <a16:creationId xmlns:a16="http://schemas.microsoft.com/office/drawing/2014/main" id="{CFF59012-A35A-4DC9-E776-9D2D3A613B8B}"/>
              </a:ext>
            </a:extLst>
          </p:cNvPr>
          <p:cNvSpPr txBox="1"/>
          <p:nvPr/>
        </p:nvSpPr>
        <p:spPr>
          <a:xfrm>
            <a:off x="403468" y="509700"/>
            <a:ext cx="3039614" cy="369332"/>
          </a:xfrm>
          <a:prstGeom prst="rect">
            <a:avLst/>
          </a:prstGeom>
          <a:noFill/>
        </p:spPr>
        <p:txBody>
          <a:bodyPr wrap="none" rtlCol="0">
            <a:spAutoFit/>
          </a:bodyPr>
          <a:lstStyle/>
          <a:p>
            <a:pPr algn="ctr"/>
            <a:r>
              <a:rPr lang="ja-JP" altLang="en-US" sz="1800" b="1" dirty="0">
                <a:solidFill>
                  <a:srgbClr val="162CFC"/>
                </a:solidFill>
                <a:latin typeface="Meiryo UI" panose="020B0604030504040204" pitchFamily="50" charset="-128"/>
                <a:ea typeface="Meiryo UI" panose="020B0604030504040204" pitchFamily="50" charset="-128"/>
              </a:rPr>
              <a:t>領域№</a:t>
            </a:r>
            <a:r>
              <a:rPr lang="en-US" altLang="ja-JP" sz="1800" b="1" dirty="0">
                <a:solidFill>
                  <a:srgbClr val="162CFC"/>
                </a:solidFill>
                <a:latin typeface="Meiryo UI" panose="020B0604030504040204" pitchFamily="50" charset="-128"/>
                <a:ea typeface="Meiryo UI" panose="020B0604030504040204" pitchFamily="50" charset="-128"/>
              </a:rPr>
              <a:t>14</a:t>
            </a:r>
            <a:r>
              <a:rPr lang="ja-JP" altLang="en-US" sz="1800" b="1" dirty="0">
                <a:solidFill>
                  <a:srgbClr val="162CFC"/>
                </a:solidFill>
                <a:latin typeface="Meiryo UI" panose="020B0604030504040204" pitchFamily="50" charset="-128"/>
                <a:ea typeface="Meiryo UI" panose="020B0604030504040204" pitchFamily="50" charset="-128"/>
              </a:rPr>
              <a:t>　＊データ精査済み</a:t>
            </a:r>
          </a:p>
        </p:txBody>
      </p:sp>
      <p:sp>
        <p:nvSpPr>
          <p:cNvPr id="5" name="Google Shape;155;p14">
            <a:extLst>
              <a:ext uri="{FF2B5EF4-FFF2-40B4-BE49-F238E27FC236}">
                <a16:creationId xmlns:a16="http://schemas.microsoft.com/office/drawing/2014/main" id="{7E6EE4D6-8F7C-F19A-C092-705861ACC127}"/>
              </a:ext>
            </a:extLst>
          </p:cNvPr>
          <p:cNvSpPr txBox="1">
            <a:spLocks/>
          </p:cNvSpPr>
          <p:nvPr/>
        </p:nvSpPr>
        <p:spPr bwMode="auto">
          <a:xfrm>
            <a:off x="270287" y="175452"/>
            <a:ext cx="6391186" cy="3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58775" indent="-358775" algn="l" defTabSz="479425" rtl="0" eaLnBrk="0" fontAlgn="base" hangingPunct="0">
              <a:spcBef>
                <a:spcPct val="20000"/>
              </a:spcBef>
              <a:spcAft>
                <a:spcPct val="0"/>
              </a:spcAft>
              <a:buFont typeface="Arial" charset="0"/>
              <a:buChar char="•"/>
              <a:defRPr kumimoji="1" sz="3400">
                <a:solidFill>
                  <a:schemeClr val="tx1"/>
                </a:solidFill>
                <a:latin typeface="+mn-lt"/>
                <a:ea typeface="+mn-ea"/>
                <a:cs typeface="+mn-cs"/>
              </a:defRPr>
            </a:lvl1pPr>
            <a:lvl2pPr marL="777875" indent="-298450" algn="l" defTabSz="479425" rtl="0" eaLnBrk="0" fontAlgn="base" hangingPunct="0">
              <a:spcBef>
                <a:spcPct val="20000"/>
              </a:spcBef>
              <a:spcAft>
                <a:spcPct val="0"/>
              </a:spcAft>
              <a:buFont typeface="Arial" charset="0"/>
              <a:buChar char="–"/>
              <a:defRPr kumimoji="1" sz="2900">
                <a:solidFill>
                  <a:schemeClr val="tx1"/>
                </a:solidFill>
                <a:latin typeface="+mn-lt"/>
                <a:ea typeface="+mn-ea"/>
              </a:defRPr>
            </a:lvl2pPr>
            <a:lvl3pPr marL="1196975" indent="-239713" algn="l" defTabSz="479425" rtl="0" eaLnBrk="0" fontAlgn="base" hangingPunct="0">
              <a:spcBef>
                <a:spcPct val="20000"/>
              </a:spcBef>
              <a:spcAft>
                <a:spcPct val="0"/>
              </a:spcAft>
              <a:buFont typeface="Arial" charset="0"/>
              <a:buChar char="•"/>
              <a:defRPr kumimoji="1" sz="2500">
                <a:solidFill>
                  <a:schemeClr val="tx1"/>
                </a:solidFill>
                <a:latin typeface="+mn-lt"/>
                <a:ea typeface="+mn-ea"/>
              </a:defRPr>
            </a:lvl3pPr>
            <a:lvl4pPr marL="1676400" indent="-239713"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4pPr>
            <a:lvl5pPr marL="2154238" indent="-238125"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5pPr>
            <a:lvl6pPr marL="2611438" indent="-238125" algn="l" defTabSz="479425" rtl="0" fontAlgn="base">
              <a:spcBef>
                <a:spcPct val="20000"/>
              </a:spcBef>
              <a:spcAft>
                <a:spcPct val="0"/>
              </a:spcAft>
              <a:buFont typeface="Arial" charset="0"/>
              <a:buChar char="»"/>
              <a:defRPr kumimoji="1" sz="2100">
                <a:solidFill>
                  <a:schemeClr val="tx1"/>
                </a:solidFill>
                <a:latin typeface="+mn-lt"/>
                <a:ea typeface="+mn-ea"/>
              </a:defRPr>
            </a:lvl6pPr>
            <a:lvl7pPr marL="3068638" indent="-238125" algn="l" defTabSz="479425" rtl="0" fontAlgn="base">
              <a:spcBef>
                <a:spcPct val="20000"/>
              </a:spcBef>
              <a:spcAft>
                <a:spcPct val="0"/>
              </a:spcAft>
              <a:buFont typeface="Arial" charset="0"/>
              <a:buChar char="»"/>
              <a:defRPr kumimoji="1" sz="2100">
                <a:solidFill>
                  <a:schemeClr val="tx1"/>
                </a:solidFill>
                <a:latin typeface="+mn-lt"/>
                <a:ea typeface="+mn-ea"/>
              </a:defRPr>
            </a:lvl7pPr>
            <a:lvl8pPr marL="3525838" indent="-238125" algn="l" defTabSz="479425" rtl="0" fontAlgn="base">
              <a:spcBef>
                <a:spcPct val="20000"/>
              </a:spcBef>
              <a:spcAft>
                <a:spcPct val="0"/>
              </a:spcAft>
              <a:buFont typeface="Arial" charset="0"/>
              <a:buChar char="»"/>
              <a:defRPr kumimoji="1" sz="2100">
                <a:solidFill>
                  <a:schemeClr val="tx1"/>
                </a:solidFill>
                <a:latin typeface="+mn-lt"/>
                <a:ea typeface="+mn-ea"/>
              </a:defRPr>
            </a:lvl8pPr>
            <a:lvl9pPr marL="3983038" indent="-238125" algn="l" defTabSz="479425" rtl="0" fontAlgn="base">
              <a:spcBef>
                <a:spcPct val="20000"/>
              </a:spcBef>
              <a:spcAft>
                <a:spcPct val="0"/>
              </a:spcAft>
              <a:buFont typeface="Arial" charset="0"/>
              <a:buChar char="»"/>
              <a:defRPr kumimoji="1" sz="2100">
                <a:solidFill>
                  <a:schemeClr val="tx1"/>
                </a:solidFill>
                <a:latin typeface="+mn-lt"/>
                <a:ea typeface="+mn-ea"/>
              </a:defRPr>
            </a:lvl9pPr>
          </a:lstStyle>
          <a:p>
            <a:pPr marL="0" indent="0" algn="just">
              <a:spcBef>
                <a:spcPts val="0"/>
              </a:spcBef>
              <a:spcAft>
                <a:spcPts val="0"/>
              </a:spcAft>
              <a:buSzPts val="2400"/>
              <a:buNone/>
            </a:pP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 STEM/EDX</a:t>
            </a:r>
            <a:r>
              <a:rPr lang="ja-JP" altLang="en-US"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X-6</a:t>
            </a:r>
            <a:r>
              <a:rPr lang="ja-JP"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ペネ調査装置付着物</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2PEN2103</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HGｺﾞｼｯｸE" panose="020B0909000000000000" pitchFamily="49" charset="-128"/>
                <a:ea typeface="HGｺﾞｼｯｸE" panose="020B0909000000000000" pitchFamily="49" charset="-128"/>
                <a:cs typeface="Calibri" panose="020F0502020204030204" pitchFamily="34" charset="0"/>
                <a:sym typeface="MS PGothic"/>
              </a:rPr>
              <a:t>(2/4)</a:t>
            </a:r>
          </a:p>
          <a:p>
            <a:pPr marL="182563" lvl="1" indent="0" algn="just">
              <a:lnSpc>
                <a:spcPts val="1000"/>
              </a:lnSpc>
              <a:spcBef>
                <a:spcPts val="0"/>
              </a:spcBef>
              <a:spcAft>
                <a:spcPts val="0"/>
              </a:spcAft>
              <a:buSzPts val="2400"/>
              <a:buNone/>
            </a:pPr>
            <a:endPar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endParaRPr>
          </a:p>
        </p:txBody>
      </p:sp>
      <p:pic>
        <p:nvPicPr>
          <p:cNvPr id="10" name="図 1185">
            <a:extLst>
              <a:ext uri="{FF2B5EF4-FFF2-40B4-BE49-F238E27FC236}">
                <a16:creationId xmlns:a16="http://schemas.microsoft.com/office/drawing/2014/main" id="{08A8820C-1CB7-14AF-29C2-1D89171D4F3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7382" y="4712725"/>
            <a:ext cx="1332000" cy="152688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191">
            <a:extLst>
              <a:ext uri="{FF2B5EF4-FFF2-40B4-BE49-F238E27FC236}">
                <a16:creationId xmlns:a16="http://schemas.microsoft.com/office/drawing/2014/main" id="{274F8242-0252-EBA6-0612-FE7FF38A151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49649" y="4689073"/>
            <a:ext cx="1332000" cy="1574183"/>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212">
            <a:extLst>
              <a:ext uri="{FF2B5EF4-FFF2-40B4-BE49-F238E27FC236}">
                <a16:creationId xmlns:a16="http://schemas.microsoft.com/office/drawing/2014/main" id="{AC21CB5B-5558-3C48-359E-BA2B4BC80EE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2970" y="3014387"/>
            <a:ext cx="1332000" cy="1560937"/>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195">
            <a:extLst>
              <a:ext uri="{FF2B5EF4-FFF2-40B4-BE49-F238E27FC236}">
                <a16:creationId xmlns:a16="http://schemas.microsoft.com/office/drawing/2014/main" id="{49CD8365-2B91-D97E-9604-EE67776CCE4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83268" y="3036219"/>
            <a:ext cx="1332000" cy="1667437"/>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2065">
            <a:extLst>
              <a:ext uri="{FF2B5EF4-FFF2-40B4-BE49-F238E27FC236}">
                <a16:creationId xmlns:a16="http://schemas.microsoft.com/office/drawing/2014/main" id="{7605ADC8-64B3-4982-A08B-CD4D9C266E2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741070" y="3608619"/>
            <a:ext cx="3931983" cy="768169"/>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5352">
            <a:extLst>
              <a:ext uri="{FF2B5EF4-FFF2-40B4-BE49-F238E27FC236}">
                <a16:creationId xmlns:a16="http://schemas.microsoft.com/office/drawing/2014/main" id="{6C7E2A5D-20C8-A658-0290-8E9A5AE3F99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025462" y="4484763"/>
            <a:ext cx="3647591" cy="652586"/>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25092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E43B7AC-0239-4444-9E29-0DF8817F6BD2}"/>
              </a:ext>
            </a:extLst>
          </p:cNvPr>
          <p:cNvSpPr txBox="1"/>
          <p:nvPr/>
        </p:nvSpPr>
        <p:spPr>
          <a:xfrm>
            <a:off x="8206173" y="4055329"/>
            <a:ext cx="1959127" cy="276999"/>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TEM</a:t>
            </a:r>
            <a:r>
              <a:rPr lang="ja-JP" altLang="en-US" sz="1200" b="1" dirty="0">
                <a:latin typeface="Meiryo UI" panose="020B0604030504040204" pitchFamily="50" charset="-128"/>
                <a:ea typeface="Meiryo UI" panose="020B0604030504040204" pitchFamily="50" charset="-128"/>
              </a:rPr>
              <a:t>回折図形</a:t>
            </a:r>
          </a:p>
        </p:txBody>
      </p:sp>
      <p:sp>
        <p:nvSpPr>
          <p:cNvPr id="3" name="テキスト ボックス 2"/>
          <p:cNvSpPr txBox="1"/>
          <p:nvPr/>
        </p:nvSpPr>
        <p:spPr>
          <a:xfrm>
            <a:off x="383489" y="999633"/>
            <a:ext cx="2686954" cy="369332"/>
          </a:xfrm>
          <a:prstGeom prst="rect">
            <a:avLst/>
          </a:prstGeom>
          <a:noFill/>
        </p:spPr>
        <p:txBody>
          <a:bodyPr wrap="none" rtlCol="0">
            <a:spAutoFit/>
          </a:bodyPr>
          <a:lstStyle/>
          <a:p>
            <a:pPr algn="ctr"/>
            <a:r>
              <a:rPr lang="ja-JP" altLang="en-US" sz="1800" b="1" dirty="0">
                <a:solidFill>
                  <a:srgbClr val="162CFC"/>
                </a:solidFill>
                <a:latin typeface="Meiryo UI" panose="020B0604030504040204" pitchFamily="50" charset="-128"/>
                <a:ea typeface="Meiryo UI" panose="020B0604030504040204" pitchFamily="50" charset="-128"/>
              </a:rPr>
              <a:t>領域№</a:t>
            </a:r>
            <a:r>
              <a:rPr lang="en-US" altLang="ja-JP" sz="1800" b="1" dirty="0">
                <a:solidFill>
                  <a:srgbClr val="162CFC"/>
                </a:solidFill>
                <a:latin typeface="Meiryo UI" panose="020B0604030504040204" pitchFamily="50" charset="-128"/>
                <a:ea typeface="Meiryo UI" panose="020B0604030504040204" pitchFamily="50" charset="-128"/>
              </a:rPr>
              <a:t>5</a:t>
            </a:r>
            <a:r>
              <a:rPr lang="ja-JP" altLang="en-US" sz="1800" b="1" dirty="0">
                <a:solidFill>
                  <a:srgbClr val="162CFC"/>
                </a:solidFill>
                <a:latin typeface="Meiryo UI" panose="020B0604030504040204" pitchFamily="50" charset="-128"/>
                <a:ea typeface="Meiryo UI" panose="020B0604030504040204" pitchFamily="50" charset="-128"/>
              </a:rPr>
              <a:t>　＊データ未精査</a:t>
            </a:r>
            <a:endParaRPr lang="en-US" sz="1800" b="1" dirty="0">
              <a:solidFill>
                <a:srgbClr val="162CFC"/>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E43B7AC-0239-4444-9E29-0DF8817F6BD2}"/>
              </a:ext>
            </a:extLst>
          </p:cNvPr>
          <p:cNvSpPr txBox="1"/>
          <p:nvPr/>
        </p:nvSpPr>
        <p:spPr>
          <a:xfrm>
            <a:off x="1104629" y="3506720"/>
            <a:ext cx="2464243"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採取箇所・分析</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観察方向</a:t>
            </a:r>
          </a:p>
        </p:txBody>
      </p:sp>
      <p:sp>
        <p:nvSpPr>
          <p:cNvPr id="5" name="テキスト ボックス 4">
            <a:extLst>
              <a:ext uri="{FF2B5EF4-FFF2-40B4-BE49-F238E27FC236}">
                <a16:creationId xmlns:a16="http://schemas.microsoft.com/office/drawing/2014/main" id="{1E43B7AC-0239-4444-9E29-0DF8817F6BD2}"/>
              </a:ext>
            </a:extLst>
          </p:cNvPr>
          <p:cNvSpPr txBox="1"/>
          <p:nvPr/>
        </p:nvSpPr>
        <p:spPr>
          <a:xfrm>
            <a:off x="7983005" y="6098004"/>
            <a:ext cx="3414654"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構造解析・主要化学形態の推定結果</a:t>
            </a:r>
          </a:p>
        </p:txBody>
      </p:sp>
      <p:sp>
        <p:nvSpPr>
          <p:cNvPr id="6" name="テキスト ボックス 5">
            <a:extLst>
              <a:ext uri="{FF2B5EF4-FFF2-40B4-BE49-F238E27FC236}">
                <a16:creationId xmlns:a16="http://schemas.microsoft.com/office/drawing/2014/main" id="{1E43B7AC-0239-4444-9E29-0DF8817F6BD2}"/>
              </a:ext>
            </a:extLst>
          </p:cNvPr>
          <p:cNvSpPr txBox="1"/>
          <p:nvPr/>
        </p:nvSpPr>
        <p:spPr>
          <a:xfrm>
            <a:off x="1342857" y="5877558"/>
            <a:ext cx="3328326" cy="276999"/>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U</a:t>
            </a:r>
            <a:r>
              <a:rPr lang="ja-JP" altLang="en-US" sz="1200" b="1" dirty="0">
                <a:latin typeface="Meiryo UI" panose="020B0604030504040204" pitchFamily="50" charset="-128"/>
                <a:ea typeface="Meiryo UI" panose="020B0604030504040204" pitchFamily="50" charset="-128"/>
              </a:rPr>
              <a:t>含有粒子の</a:t>
            </a:r>
            <a:r>
              <a:rPr lang="en-US" altLang="ja-JP" sz="1200" b="1" dirty="0">
                <a:latin typeface="Meiryo UI" panose="020B0604030504040204" pitchFamily="50" charset="-128"/>
                <a:ea typeface="Meiryo UI" panose="020B0604030504040204" pitchFamily="50" charset="-128"/>
              </a:rPr>
              <a:t>STEM-EDX </a:t>
            </a:r>
            <a:r>
              <a:rPr lang="ja-JP" altLang="en-US" sz="1200" b="1" dirty="0">
                <a:latin typeface="Meiryo UI" panose="020B0604030504040204" pitchFamily="50" charset="-128"/>
                <a:ea typeface="Meiryo UI" panose="020B0604030504040204" pitchFamily="50" charset="-128"/>
              </a:rPr>
              <a:t>線分析結果</a:t>
            </a:r>
          </a:p>
        </p:txBody>
      </p:sp>
      <p:sp>
        <p:nvSpPr>
          <p:cNvPr id="7" name="Google Shape;155;p14">
            <a:extLst>
              <a:ext uri="{FF2B5EF4-FFF2-40B4-BE49-F238E27FC236}">
                <a16:creationId xmlns:a16="http://schemas.microsoft.com/office/drawing/2014/main" id="{493D3EF8-1E39-401D-BB49-399BF390ED69}"/>
              </a:ext>
            </a:extLst>
          </p:cNvPr>
          <p:cNvSpPr txBox="1">
            <a:spLocks/>
          </p:cNvSpPr>
          <p:nvPr/>
        </p:nvSpPr>
        <p:spPr bwMode="auto">
          <a:xfrm>
            <a:off x="764280" y="295647"/>
            <a:ext cx="6391186" cy="3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58775" indent="-358775" algn="l" defTabSz="479425" rtl="0" eaLnBrk="0" fontAlgn="base" hangingPunct="0">
              <a:spcBef>
                <a:spcPct val="20000"/>
              </a:spcBef>
              <a:spcAft>
                <a:spcPct val="0"/>
              </a:spcAft>
              <a:buFont typeface="Arial" charset="0"/>
              <a:buChar char="•"/>
              <a:defRPr kumimoji="1" sz="3400">
                <a:solidFill>
                  <a:schemeClr val="tx1"/>
                </a:solidFill>
                <a:latin typeface="+mn-lt"/>
                <a:ea typeface="+mn-ea"/>
                <a:cs typeface="+mn-cs"/>
              </a:defRPr>
            </a:lvl1pPr>
            <a:lvl2pPr marL="777875" indent="-298450" algn="l" defTabSz="479425" rtl="0" eaLnBrk="0" fontAlgn="base" hangingPunct="0">
              <a:spcBef>
                <a:spcPct val="20000"/>
              </a:spcBef>
              <a:spcAft>
                <a:spcPct val="0"/>
              </a:spcAft>
              <a:buFont typeface="Arial" charset="0"/>
              <a:buChar char="–"/>
              <a:defRPr kumimoji="1" sz="2900">
                <a:solidFill>
                  <a:schemeClr val="tx1"/>
                </a:solidFill>
                <a:latin typeface="+mn-lt"/>
                <a:ea typeface="+mn-ea"/>
              </a:defRPr>
            </a:lvl2pPr>
            <a:lvl3pPr marL="1196975" indent="-239713" algn="l" defTabSz="479425" rtl="0" eaLnBrk="0" fontAlgn="base" hangingPunct="0">
              <a:spcBef>
                <a:spcPct val="20000"/>
              </a:spcBef>
              <a:spcAft>
                <a:spcPct val="0"/>
              </a:spcAft>
              <a:buFont typeface="Arial" charset="0"/>
              <a:buChar char="•"/>
              <a:defRPr kumimoji="1" sz="2500">
                <a:solidFill>
                  <a:schemeClr val="tx1"/>
                </a:solidFill>
                <a:latin typeface="+mn-lt"/>
                <a:ea typeface="+mn-ea"/>
              </a:defRPr>
            </a:lvl3pPr>
            <a:lvl4pPr marL="1676400" indent="-239713"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4pPr>
            <a:lvl5pPr marL="2154238" indent="-238125"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5pPr>
            <a:lvl6pPr marL="2611438" indent="-238125" algn="l" defTabSz="479425" rtl="0" fontAlgn="base">
              <a:spcBef>
                <a:spcPct val="20000"/>
              </a:spcBef>
              <a:spcAft>
                <a:spcPct val="0"/>
              </a:spcAft>
              <a:buFont typeface="Arial" charset="0"/>
              <a:buChar char="»"/>
              <a:defRPr kumimoji="1" sz="2100">
                <a:solidFill>
                  <a:schemeClr val="tx1"/>
                </a:solidFill>
                <a:latin typeface="+mn-lt"/>
                <a:ea typeface="+mn-ea"/>
              </a:defRPr>
            </a:lvl6pPr>
            <a:lvl7pPr marL="3068638" indent="-238125" algn="l" defTabSz="479425" rtl="0" fontAlgn="base">
              <a:spcBef>
                <a:spcPct val="20000"/>
              </a:spcBef>
              <a:spcAft>
                <a:spcPct val="0"/>
              </a:spcAft>
              <a:buFont typeface="Arial" charset="0"/>
              <a:buChar char="»"/>
              <a:defRPr kumimoji="1" sz="2100">
                <a:solidFill>
                  <a:schemeClr val="tx1"/>
                </a:solidFill>
                <a:latin typeface="+mn-lt"/>
                <a:ea typeface="+mn-ea"/>
              </a:defRPr>
            </a:lvl7pPr>
            <a:lvl8pPr marL="3525838" indent="-238125" algn="l" defTabSz="479425" rtl="0" fontAlgn="base">
              <a:spcBef>
                <a:spcPct val="20000"/>
              </a:spcBef>
              <a:spcAft>
                <a:spcPct val="0"/>
              </a:spcAft>
              <a:buFont typeface="Arial" charset="0"/>
              <a:buChar char="»"/>
              <a:defRPr kumimoji="1" sz="2100">
                <a:solidFill>
                  <a:schemeClr val="tx1"/>
                </a:solidFill>
                <a:latin typeface="+mn-lt"/>
                <a:ea typeface="+mn-ea"/>
              </a:defRPr>
            </a:lvl8pPr>
            <a:lvl9pPr marL="3983038" indent="-238125" algn="l" defTabSz="479425" rtl="0" fontAlgn="base">
              <a:spcBef>
                <a:spcPct val="20000"/>
              </a:spcBef>
              <a:spcAft>
                <a:spcPct val="0"/>
              </a:spcAft>
              <a:buFont typeface="Arial" charset="0"/>
              <a:buChar char="»"/>
              <a:defRPr kumimoji="1" sz="2100">
                <a:solidFill>
                  <a:schemeClr val="tx1"/>
                </a:solidFill>
                <a:latin typeface="+mn-lt"/>
                <a:ea typeface="+mn-ea"/>
              </a:defRPr>
            </a:lvl9pPr>
          </a:lstStyle>
          <a:p>
            <a:pPr marL="0" indent="0" algn="just">
              <a:spcBef>
                <a:spcPts val="0"/>
              </a:spcBef>
              <a:spcAft>
                <a:spcPts val="0"/>
              </a:spcAft>
              <a:buSzPts val="2400"/>
              <a:buNone/>
            </a:pP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 STEM/EDX</a:t>
            </a:r>
            <a:r>
              <a:rPr lang="ja-JP" altLang="en-US"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X-6</a:t>
            </a:r>
            <a:r>
              <a:rPr lang="ja-JP"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ペネ調査装置付着物</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2PEN2103</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HGｺﾞｼｯｸE" panose="020B0909000000000000" pitchFamily="49" charset="-128"/>
                <a:ea typeface="HGｺﾞｼｯｸE" panose="020B0909000000000000" pitchFamily="49" charset="-128"/>
                <a:cs typeface="Calibri" panose="020F0502020204030204" pitchFamily="34" charset="0"/>
                <a:sym typeface="MS PGothic"/>
              </a:rPr>
              <a:t>(3/4)</a:t>
            </a:r>
            <a:endParaRPr lang="en-US" altLang="ja-JP" sz="1800" kern="0" dirty="0">
              <a:solidFill>
                <a:srgbClr val="00B050"/>
              </a:solidFill>
              <a:latin typeface="HGｺﾞｼｯｸE" panose="020B0909000000000000" pitchFamily="49" charset="-128"/>
              <a:ea typeface="HGｺﾞｼｯｸE" panose="020B0909000000000000" pitchFamily="49" charset="-128"/>
              <a:cs typeface="Calibri" panose="020F0502020204030204" pitchFamily="34" charset="0"/>
              <a:sym typeface="MS PGothic"/>
            </a:endParaRPr>
          </a:p>
          <a:p>
            <a:pPr marL="182563" lvl="1" indent="0" algn="just">
              <a:lnSpc>
                <a:spcPts val="1000"/>
              </a:lnSpc>
              <a:spcBef>
                <a:spcPts val="0"/>
              </a:spcBef>
              <a:spcAft>
                <a:spcPts val="0"/>
              </a:spcAft>
              <a:buSzPts val="2400"/>
              <a:buNone/>
            </a:pPr>
            <a:endPar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4402" y="1975944"/>
            <a:ext cx="1904698" cy="1501414"/>
          </a:xfrm>
          <a:prstGeom prst="rect">
            <a:avLst/>
          </a:prstGeom>
        </p:spPr>
      </p:pic>
      <p:grpSp>
        <p:nvGrpSpPr>
          <p:cNvPr id="9" name="グループ化 8"/>
          <p:cNvGrpSpPr>
            <a:grpSpLocks noChangeAspect="1"/>
          </p:cNvGrpSpPr>
          <p:nvPr/>
        </p:nvGrpSpPr>
        <p:grpSpPr>
          <a:xfrm>
            <a:off x="3452022" y="1554880"/>
            <a:ext cx="1901015" cy="1922478"/>
            <a:chOff x="1421449" y="229301"/>
            <a:chExt cx="3368992" cy="3407027"/>
          </a:xfrm>
        </p:grpSpPr>
        <p:pic>
          <p:nvPicPr>
            <p:cNvPr id="10" name="図 9"/>
            <p:cNvPicPr/>
            <p:nvPr/>
          </p:nvPicPr>
          <p:blipFill>
            <a:blip r:embed="rId3" cstate="screen">
              <a:extLst>
                <a:ext uri="{28A0092B-C50C-407E-A947-70E740481C1C}">
                  <a14:useLocalDpi xmlns:a14="http://schemas.microsoft.com/office/drawing/2010/main"/>
                </a:ext>
              </a:extLst>
            </a:blip>
            <a:stretch>
              <a:fillRect/>
            </a:stretch>
          </p:blipFill>
          <p:spPr bwMode="auto">
            <a:xfrm>
              <a:off x="2270760" y="1116648"/>
              <a:ext cx="2519681" cy="2519680"/>
            </a:xfrm>
            <a:prstGeom prst="rect">
              <a:avLst/>
            </a:prstGeom>
            <a:noFill/>
            <a:ln>
              <a:noFill/>
            </a:ln>
          </p:spPr>
        </p:pic>
        <p:cxnSp>
          <p:nvCxnSpPr>
            <p:cNvPr id="11" name="直線コネクタ 10"/>
            <p:cNvCxnSpPr/>
            <p:nvPr/>
          </p:nvCxnSpPr>
          <p:spPr>
            <a:xfrm flipH="1">
              <a:off x="2613660" y="287973"/>
              <a:ext cx="0" cy="827405"/>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39"/>
            <p:cNvSpPr txBox="1"/>
            <p:nvPr/>
          </p:nvSpPr>
          <p:spPr>
            <a:xfrm>
              <a:off x="1421449" y="229301"/>
              <a:ext cx="1154111" cy="6381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latinLnBrk="1">
                <a:spcAft>
                  <a:spcPts val="0"/>
                </a:spcAft>
              </a:pPr>
              <a:r>
                <a:rPr lang="ja-JP" altLang="en-US" sz="800" kern="100" dirty="0">
                  <a:effectLst/>
                  <a:latin typeface="游明朝" panose="02020400000000000000" pitchFamily="18" charset="-128"/>
                  <a:ea typeface="ＭＳ 明朝" panose="02020609040205080304" pitchFamily="17" charset="-128"/>
                  <a:cs typeface="Times New Roman" panose="02020603050405020304" pitchFamily="18" charset="0"/>
                </a:rPr>
                <a:t>保持用</a:t>
              </a:r>
              <a:endParaRPr lang="en-US" altLang="ja-JP" sz="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r" latinLnBrk="1">
                <a:spcAft>
                  <a:spcPts val="0"/>
                </a:spcAft>
              </a:pPr>
              <a:r>
                <a:rPr lang="ja-JP" altLang="en-US" sz="800" kern="100" dirty="0">
                  <a:effectLst/>
                  <a:latin typeface="游明朝" panose="02020400000000000000" pitchFamily="18" charset="-128"/>
                  <a:ea typeface="ＭＳ 明朝" panose="02020609040205080304" pitchFamily="17" charset="-128"/>
                  <a:cs typeface="Times New Roman" panose="02020603050405020304" pitchFamily="18" charset="0"/>
                </a:rPr>
                <a:t>厚膜</a:t>
              </a:r>
              <a:r>
                <a:rPr lang="ja-JP" sz="800" kern="100" dirty="0">
                  <a:effectLst/>
                  <a:latin typeface="游明朝" panose="02020400000000000000" pitchFamily="18" charset="-128"/>
                  <a:ea typeface="ＭＳ 明朝" panose="02020609040205080304" pitchFamily="17" charset="-128"/>
                  <a:cs typeface="Times New Roman" panose="02020603050405020304" pitchFamily="18" charset="0"/>
                </a:rPr>
                <a:t>部分</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r">
                <a:spcAft>
                  <a:spcPts val="0"/>
                </a:spcAft>
              </a:pPr>
              <a:r>
                <a:rPr lang="en-US" sz="8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ja-JP" sz="800" kern="100" dirty="0">
                  <a:effectLst/>
                  <a:latin typeface="游明朝" panose="02020400000000000000" pitchFamily="18" charset="-128"/>
                  <a:ea typeface="ＭＳ 明朝" panose="02020609040205080304" pitchFamily="17" charset="-128"/>
                  <a:cs typeface="Times New Roman" panose="02020603050405020304" pitchFamily="18" charset="0"/>
                </a:rPr>
                <a:t>非観察対象</a:t>
              </a:r>
              <a:r>
                <a:rPr lang="en-US" sz="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p:cNvSpPr txBox="1"/>
            <p:nvPr/>
          </p:nvSpPr>
          <p:spPr>
            <a:xfrm>
              <a:off x="2850002" y="434671"/>
              <a:ext cx="1206500" cy="48269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800" kern="100" dirty="0">
                  <a:effectLst/>
                  <a:latin typeface="游明朝" panose="02020400000000000000" pitchFamily="18" charset="-128"/>
                  <a:ea typeface="ＭＳ 明朝" panose="02020609040205080304" pitchFamily="17" charset="-128"/>
                  <a:cs typeface="Times New Roman" panose="02020603050405020304" pitchFamily="18" charset="0"/>
                </a:rPr>
                <a:t>薄膜化部分</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en-US" sz="8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ja-JP" sz="800" kern="100" dirty="0">
                  <a:effectLst/>
                  <a:latin typeface="游明朝" panose="02020400000000000000" pitchFamily="18" charset="-128"/>
                  <a:ea typeface="ＭＳ 明朝" panose="02020609040205080304" pitchFamily="17" charset="-128"/>
                  <a:cs typeface="Times New Roman" panose="02020603050405020304" pitchFamily="18" charset="0"/>
                </a:rPr>
                <a:t>観察対象</a:t>
              </a:r>
              <a:r>
                <a:rPr lang="en-US" sz="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4" name="直線コネクタ 13"/>
            <p:cNvCxnSpPr/>
            <p:nvPr/>
          </p:nvCxnSpPr>
          <p:spPr>
            <a:xfrm flipV="1">
              <a:off x="2270760" y="926148"/>
              <a:ext cx="1907540"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5" name="正方形/長方形 14"/>
            <p:cNvSpPr>
              <a:spLocks noChangeAspect="1"/>
            </p:cNvSpPr>
            <p:nvPr/>
          </p:nvSpPr>
          <p:spPr>
            <a:xfrm rot="18932861">
              <a:off x="2530913" y="1315293"/>
              <a:ext cx="357980" cy="36409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a:p>
          </p:txBody>
        </p:sp>
        <p:sp>
          <p:nvSpPr>
            <p:cNvPr id="16" name="正方形/長方形 15"/>
            <p:cNvSpPr>
              <a:spLocks noChangeAspect="1"/>
            </p:cNvSpPr>
            <p:nvPr/>
          </p:nvSpPr>
          <p:spPr>
            <a:xfrm>
              <a:off x="3909060" y="1964373"/>
              <a:ext cx="521970" cy="52197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a:p>
          </p:txBody>
        </p:sp>
        <p:sp>
          <p:nvSpPr>
            <p:cNvPr id="17" name="正方形/長方形 16"/>
            <p:cNvSpPr>
              <a:spLocks noChangeAspect="1"/>
            </p:cNvSpPr>
            <p:nvPr/>
          </p:nvSpPr>
          <p:spPr>
            <a:xfrm>
              <a:off x="2798464" y="1440237"/>
              <a:ext cx="762439" cy="7580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a:p>
          </p:txBody>
        </p:sp>
      </p:grpSp>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021662" y="4232391"/>
            <a:ext cx="1404318" cy="1401498"/>
          </a:xfrm>
          <a:prstGeom prst="rect">
            <a:avLst/>
          </a:prstGeom>
          <a:noFill/>
          <a:ln>
            <a:noFill/>
          </a:ln>
        </p:spPr>
      </p:pic>
      <p:pic>
        <p:nvPicPr>
          <p:cNvPr id="19" name="図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90589" y="4180429"/>
            <a:ext cx="2628785" cy="1703084"/>
          </a:xfrm>
          <a:prstGeom prst="rect">
            <a:avLst/>
          </a:prstGeom>
        </p:spPr>
      </p:pic>
      <p:sp>
        <p:nvSpPr>
          <p:cNvPr id="20" name="テキスト ボックス 19"/>
          <p:cNvSpPr txBox="1"/>
          <p:nvPr/>
        </p:nvSpPr>
        <p:spPr>
          <a:xfrm>
            <a:off x="4183435" y="2058688"/>
            <a:ext cx="304929" cy="123111"/>
          </a:xfrm>
          <a:prstGeom prst="rect">
            <a:avLst/>
          </a:prstGeom>
          <a:noFill/>
        </p:spPr>
        <p:txBody>
          <a:bodyPr wrap="square" lIns="0" tIns="0" rIns="0" bIns="0" rtlCol="0">
            <a:spAutoFit/>
          </a:bodyPr>
          <a:lstStyle/>
          <a:p>
            <a:r>
              <a:rPr lang="ja-JP" altLang="en-US" sz="800" dirty="0">
                <a:solidFill>
                  <a:srgbClr val="FF0000"/>
                </a:solidFill>
              </a:rPr>
              <a:t>視野</a:t>
            </a:r>
            <a:r>
              <a:rPr kumimoji="1" lang="en-US" altLang="ja-JP" sz="800" dirty="0">
                <a:solidFill>
                  <a:srgbClr val="FF0000"/>
                </a:solidFill>
              </a:rPr>
              <a:t>C</a:t>
            </a:r>
          </a:p>
        </p:txBody>
      </p:sp>
      <p:cxnSp>
        <p:nvCxnSpPr>
          <p:cNvPr id="21" name="直線コネクタ 20"/>
          <p:cNvCxnSpPr/>
          <p:nvPr/>
        </p:nvCxnSpPr>
        <p:spPr bwMode="auto">
          <a:xfrm>
            <a:off x="4974938" y="3430266"/>
            <a:ext cx="183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2" name="テキスト ボックス 21"/>
          <p:cNvSpPr txBox="1"/>
          <p:nvPr/>
        </p:nvSpPr>
        <p:spPr>
          <a:xfrm>
            <a:off x="4956321" y="3257670"/>
            <a:ext cx="375812" cy="153888"/>
          </a:xfrm>
          <a:prstGeom prst="rect">
            <a:avLst/>
          </a:prstGeom>
          <a:noFill/>
        </p:spPr>
        <p:txBody>
          <a:bodyPr wrap="square" lIns="0" tIns="0" rIns="0" bIns="0" rtlCol="0">
            <a:spAutoFit/>
          </a:bodyPr>
          <a:lstStyle/>
          <a:p>
            <a:r>
              <a:rPr lang="en-US" altLang="ja-JP" sz="1000" dirty="0">
                <a:solidFill>
                  <a:srgbClr val="FFFF00"/>
                </a:solidFill>
              </a:rPr>
              <a:t>1</a:t>
            </a:r>
            <a:r>
              <a:rPr kumimoji="1" lang="en-US" altLang="ja-JP" sz="1000" dirty="0">
                <a:solidFill>
                  <a:srgbClr val="FFFF00"/>
                </a:solidFill>
              </a:rPr>
              <a:t>μm</a:t>
            </a:r>
          </a:p>
        </p:txBody>
      </p:sp>
      <p:sp>
        <p:nvSpPr>
          <p:cNvPr id="23" name="テキスト ボックス 22"/>
          <p:cNvSpPr txBox="1"/>
          <p:nvPr/>
        </p:nvSpPr>
        <p:spPr>
          <a:xfrm>
            <a:off x="4653933" y="2122651"/>
            <a:ext cx="304929" cy="123111"/>
          </a:xfrm>
          <a:prstGeom prst="rect">
            <a:avLst/>
          </a:prstGeom>
          <a:noFill/>
        </p:spPr>
        <p:txBody>
          <a:bodyPr wrap="square" lIns="0" tIns="0" rIns="0" bIns="0" rtlCol="0">
            <a:spAutoFit/>
          </a:bodyPr>
          <a:lstStyle/>
          <a:p>
            <a:r>
              <a:rPr lang="ja-JP" altLang="en-US" sz="800" dirty="0">
                <a:solidFill>
                  <a:srgbClr val="FF0000"/>
                </a:solidFill>
              </a:rPr>
              <a:t>視野</a:t>
            </a:r>
            <a:r>
              <a:rPr lang="en-US" altLang="ja-JP" sz="800" dirty="0">
                <a:solidFill>
                  <a:srgbClr val="FF0000"/>
                </a:solidFill>
              </a:rPr>
              <a:t>A</a:t>
            </a:r>
            <a:endParaRPr kumimoji="1" lang="en-US" altLang="ja-JP" sz="800" dirty="0">
              <a:solidFill>
                <a:srgbClr val="FF0000"/>
              </a:solidFill>
            </a:endParaRPr>
          </a:p>
        </p:txBody>
      </p:sp>
      <p:sp>
        <p:nvSpPr>
          <p:cNvPr id="24" name="テキスト ボックス 23"/>
          <p:cNvSpPr txBox="1"/>
          <p:nvPr/>
        </p:nvSpPr>
        <p:spPr>
          <a:xfrm>
            <a:off x="4965541" y="2380343"/>
            <a:ext cx="304929" cy="123111"/>
          </a:xfrm>
          <a:prstGeom prst="rect">
            <a:avLst/>
          </a:prstGeom>
          <a:noFill/>
        </p:spPr>
        <p:txBody>
          <a:bodyPr wrap="square" lIns="0" tIns="0" rIns="0" bIns="0" rtlCol="0">
            <a:spAutoFit/>
          </a:bodyPr>
          <a:lstStyle/>
          <a:p>
            <a:r>
              <a:rPr lang="ja-JP" altLang="en-US" sz="800" dirty="0">
                <a:solidFill>
                  <a:srgbClr val="FF0000"/>
                </a:solidFill>
              </a:rPr>
              <a:t>視野</a:t>
            </a:r>
            <a:r>
              <a:rPr lang="en-US" altLang="ja-JP" sz="800" dirty="0">
                <a:solidFill>
                  <a:srgbClr val="FF0000"/>
                </a:solidFill>
              </a:rPr>
              <a:t>B</a:t>
            </a:r>
            <a:endParaRPr kumimoji="1" lang="en-US" altLang="ja-JP" sz="800" dirty="0">
              <a:solidFill>
                <a:srgbClr val="FF0000"/>
              </a:solidFill>
            </a:endParaRPr>
          </a:p>
        </p:txBody>
      </p:sp>
      <p:sp>
        <p:nvSpPr>
          <p:cNvPr id="25" name="テキスト ボックス 24"/>
          <p:cNvSpPr txBox="1"/>
          <p:nvPr/>
        </p:nvSpPr>
        <p:spPr>
          <a:xfrm>
            <a:off x="1066488" y="4284637"/>
            <a:ext cx="414925" cy="153888"/>
          </a:xfrm>
          <a:prstGeom prst="rect">
            <a:avLst/>
          </a:prstGeom>
          <a:noFill/>
        </p:spPr>
        <p:txBody>
          <a:bodyPr wrap="square" lIns="0" tIns="0" rIns="0" bIns="0" rtlCol="0">
            <a:spAutoFit/>
          </a:bodyPr>
          <a:lstStyle/>
          <a:p>
            <a:r>
              <a:rPr lang="ja-JP" altLang="en-US" sz="1000" dirty="0">
                <a:solidFill>
                  <a:srgbClr val="FF0000"/>
                </a:solidFill>
              </a:rPr>
              <a:t>視野</a:t>
            </a:r>
            <a:r>
              <a:rPr lang="en-US" altLang="ja-JP" sz="1000" dirty="0">
                <a:solidFill>
                  <a:srgbClr val="FF0000"/>
                </a:solidFill>
              </a:rPr>
              <a:t>A</a:t>
            </a:r>
            <a:endParaRPr kumimoji="1" lang="en-US" altLang="ja-JP" sz="1000" dirty="0">
              <a:solidFill>
                <a:srgbClr val="FF0000"/>
              </a:solidFill>
            </a:endParaRPr>
          </a:p>
        </p:txBody>
      </p:sp>
      <p:cxnSp>
        <p:nvCxnSpPr>
          <p:cNvPr id="26" name="直線コネクタ 25"/>
          <p:cNvCxnSpPr/>
          <p:nvPr/>
        </p:nvCxnSpPr>
        <p:spPr bwMode="auto">
          <a:xfrm>
            <a:off x="1021662" y="4942665"/>
            <a:ext cx="1404318" cy="0"/>
          </a:xfrm>
          <a:prstGeom prst="line">
            <a:avLst/>
          </a:prstGeom>
          <a:solidFill>
            <a:schemeClr val="accent1"/>
          </a:solidFill>
          <a:ln w="6350" cap="flat" cmpd="sng" algn="ctr">
            <a:solidFill>
              <a:srgbClr val="FF0000"/>
            </a:solidFill>
            <a:prstDash val="solid"/>
            <a:round/>
            <a:headEnd type="none" w="med" len="med"/>
            <a:tailEnd type="none" w="med" len="med"/>
          </a:ln>
          <a:effectLst/>
        </p:spPr>
      </p:cxnSp>
      <p:pic>
        <p:nvPicPr>
          <p:cNvPr id="27" name="図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26908" y="1328159"/>
            <a:ext cx="1249787" cy="1466026"/>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68246" y="1327705"/>
            <a:ext cx="1265835" cy="1504155"/>
          </a:xfrm>
          <a:prstGeom prst="rect">
            <a:avLst/>
          </a:prstGeom>
        </p:spPr>
      </p:pic>
      <p:pic>
        <p:nvPicPr>
          <p:cNvPr id="29" name="図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1151" y="1314218"/>
            <a:ext cx="1293126" cy="1476223"/>
          </a:xfrm>
          <a:prstGeom prst="rect">
            <a:avLst/>
          </a:prstGeom>
        </p:spPr>
      </p:pic>
      <p:sp>
        <p:nvSpPr>
          <p:cNvPr id="30" name="テキスト ボックス 29"/>
          <p:cNvSpPr txBox="1">
            <a:spLocks noChangeAspect="1"/>
          </p:cNvSpPr>
          <p:nvPr/>
        </p:nvSpPr>
        <p:spPr>
          <a:xfrm>
            <a:off x="6523559" y="2851648"/>
            <a:ext cx="328765" cy="276999"/>
          </a:xfrm>
          <a:prstGeom prst="rect">
            <a:avLst/>
          </a:prstGeom>
          <a:solidFill>
            <a:schemeClr val="bg1"/>
          </a:solidFill>
        </p:spPr>
        <p:txBody>
          <a:bodyPr wrap="square" rtlCol="0">
            <a:spAutoFit/>
          </a:bodyPr>
          <a:lstStyle/>
          <a:p>
            <a:r>
              <a:rPr kumimoji="1" lang="ja-JP" altLang="en-US" sz="1200" dirty="0"/>
              <a:t>⑭</a:t>
            </a:r>
          </a:p>
        </p:txBody>
      </p:sp>
      <p:sp>
        <p:nvSpPr>
          <p:cNvPr id="31" name="テキスト ボックス 30"/>
          <p:cNvSpPr txBox="1">
            <a:spLocks noChangeAspect="1"/>
          </p:cNvSpPr>
          <p:nvPr/>
        </p:nvSpPr>
        <p:spPr>
          <a:xfrm>
            <a:off x="6549589" y="3483710"/>
            <a:ext cx="348950" cy="276999"/>
          </a:xfrm>
          <a:prstGeom prst="rect">
            <a:avLst/>
          </a:prstGeom>
          <a:noFill/>
        </p:spPr>
        <p:txBody>
          <a:bodyPr wrap="square" rtlCol="0">
            <a:spAutoFit/>
          </a:bodyPr>
          <a:lstStyle/>
          <a:p>
            <a:r>
              <a:rPr kumimoji="1" lang="ja-JP" altLang="en-US" sz="1200" dirty="0"/>
              <a:t>⑮</a:t>
            </a:r>
          </a:p>
        </p:txBody>
      </p:sp>
      <p:sp>
        <p:nvSpPr>
          <p:cNvPr id="32" name="テキスト ボックス 31"/>
          <p:cNvSpPr txBox="1">
            <a:spLocks noChangeAspect="1"/>
          </p:cNvSpPr>
          <p:nvPr/>
        </p:nvSpPr>
        <p:spPr>
          <a:xfrm>
            <a:off x="8604613" y="2877087"/>
            <a:ext cx="358111" cy="276999"/>
          </a:xfrm>
          <a:prstGeom prst="rect">
            <a:avLst/>
          </a:prstGeom>
          <a:noFill/>
        </p:spPr>
        <p:txBody>
          <a:bodyPr wrap="square" rtlCol="0">
            <a:spAutoFit/>
          </a:bodyPr>
          <a:lstStyle/>
          <a:p>
            <a:r>
              <a:rPr kumimoji="1" lang="ja-JP" altLang="en-US" sz="1200" dirty="0"/>
              <a:t>⑯</a:t>
            </a:r>
          </a:p>
        </p:txBody>
      </p:sp>
      <p:sp>
        <p:nvSpPr>
          <p:cNvPr id="33" name="テキスト ボックス 32"/>
          <p:cNvSpPr txBox="1">
            <a:spLocks noChangeAspect="1"/>
          </p:cNvSpPr>
          <p:nvPr/>
        </p:nvSpPr>
        <p:spPr>
          <a:xfrm>
            <a:off x="7838344" y="3492236"/>
            <a:ext cx="301367" cy="276999"/>
          </a:xfrm>
          <a:prstGeom prst="rect">
            <a:avLst/>
          </a:prstGeom>
          <a:noFill/>
        </p:spPr>
        <p:txBody>
          <a:bodyPr wrap="square" rtlCol="0">
            <a:spAutoFit/>
          </a:bodyPr>
          <a:lstStyle/>
          <a:p>
            <a:r>
              <a:rPr kumimoji="1" lang="ja-JP" altLang="en-US" sz="1200" dirty="0"/>
              <a:t>⑰</a:t>
            </a:r>
          </a:p>
        </p:txBody>
      </p:sp>
      <p:sp>
        <p:nvSpPr>
          <p:cNvPr id="34" name="テキスト ボックス 33"/>
          <p:cNvSpPr txBox="1">
            <a:spLocks noChangeAspect="1"/>
          </p:cNvSpPr>
          <p:nvPr/>
        </p:nvSpPr>
        <p:spPr>
          <a:xfrm>
            <a:off x="9451994" y="3476314"/>
            <a:ext cx="421107" cy="276999"/>
          </a:xfrm>
          <a:prstGeom prst="rect">
            <a:avLst/>
          </a:prstGeom>
          <a:noFill/>
        </p:spPr>
        <p:txBody>
          <a:bodyPr wrap="square" rtlCol="0">
            <a:spAutoFit/>
          </a:bodyPr>
          <a:lstStyle/>
          <a:p>
            <a:r>
              <a:rPr kumimoji="1" lang="ja-JP" altLang="en-US" sz="1200" dirty="0"/>
              <a:t>⑱</a:t>
            </a:r>
          </a:p>
        </p:txBody>
      </p:sp>
      <p:pic>
        <p:nvPicPr>
          <p:cNvPr id="35" name="図 3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6832431" y="2882608"/>
            <a:ext cx="544865" cy="544865"/>
          </a:xfrm>
          <a:prstGeom prst="rect">
            <a:avLst/>
          </a:prstGeom>
          <a:noFill/>
          <a:ln>
            <a:noFill/>
          </a:ln>
        </p:spPr>
      </p:pic>
      <p:pic>
        <p:nvPicPr>
          <p:cNvPr id="36" name="図 3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7405870" y="2882608"/>
            <a:ext cx="544865" cy="544865"/>
          </a:xfrm>
          <a:prstGeom prst="rect">
            <a:avLst/>
          </a:prstGeom>
          <a:noFill/>
          <a:ln>
            <a:noFill/>
          </a:ln>
        </p:spPr>
      </p:pic>
      <p:pic>
        <p:nvPicPr>
          <p:cNvPr id="37" name="図 3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7983005" y="2890623"/>
            <a:ext cx="544865" cy="544865"/>
          </a:xfrm>
          <a:prstGeom prst="rect">
            <a:avLst/>
          </a:prstGeom>
          <a:noFill/>
          <a:ln>
            <a:noFill/>
          </a:ln>
        </p:spPr>
      </p:pic>
      <p:pic>
        <p:nvPicPr>
          <p:cNvPr id="38" name="図 3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6829360" y="3501602"/>
            <a:ext cx="545828" cy="545828"/>
          </a:xfrm>
          <a:prstGeom prst="rect">
            <a:avLst/>
          </a:prstGeom>
          <a:noFill/>
          <a:ln>
            <a:noFill/>
          </a:ln>
        </p:spPr>
      </p:pic>
      <p:pic>
        <p:nvPicPr>
          <p:cNvPr id="39" name="図 3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auto">
          <a:xfrm>
            <a:off x="8883092" y="2879775"/>
            <a:ext cx="544865" cy="544865"/>
          </a:xfrm>
          <a:prstGeom prst="rect">
            <a:avLst/>
          </a:prstGeom>
          <a:noFill/>
          <a:ln>
            <a:noFill/>
          </a:ln>
        </p:spPr>
      </p:pic>
      <p:pic>
        <p:nvPicPr>
          <p:cNvPr id="40" name="図 3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bwMode="auto">
          <a:xfrm>
            <a:off x="9473559" y="2879774"/>
            <a:ext cx="544865" cy="544865"/>
          </a:xfrm>
          <a:prstGeom prst="rect">
            <a:avLst/>
          </a:prstGeom>
          <a:noFill/>
          <a:ln>
            <a:noFill/>
          </a:ln>
        </p:spPr>
      </p:pic>
      <p:pic>
        <p:nvPicPr>
          <p:cNvPr id="41" name="図 40"/>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bwMode="auto">
          <a:xfrm>
            <a:off x="10077005" y="2879773"/>
            <a:ext cx="544865" cy="544865"/>
          </a:xfrm>
          <a:prstGeom prst="rect">
            <a:avLst/>
          </a:prstGeom>
          <a:noFill/>
          <a:ln>
            <a:noFill/>
          </a:ln>
        </p:spPr>
      </p:pic>
      <p:pic>
        <p:nvPicPr>
          <p:cNvPr id="42" name="図 4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auto">
          <a:xfrm>
            <a:off x="8102089" y="3506422"/>
            <a:ext cx="545828" cy="545828"/>
          </a:xfrm>
          <a:prstGeom prst="rect">
            <a:avLst/>
          </a:prstGeom>
          <a:noFill/>
          <a:ln>
            <a:noFill/>
          </a:ln>
        </p:spPr>
      </p:pic>
      <p:pic>
        <p:nvPicPr>
          <p:cNvPr id="43" name="図 4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bwMode="auto">
          <a:xfrm>
            <a:off x="8678238" y="3505855"/>
            <a:ext cx="544865" cy="544865"/>
          </a:xfrm>
          <a:prstGeom prst="rect">
            <a:avLst/>
          </a:prstGeom>
          <a:noFill/>
          <a:ln>
            <a:noFill/>
          </a:ln>
        </p:spPr>
      </p:pic>
      <p:pic>
        <p:nvPicPr>
          <p:cNvPr id="44" name="図 4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bwMode="auto">
          <a:xfrm>
            <a:off x="9799693" y="3508812"/>
            <a:ext cx="544865" cy="544865"/>
          </a:xfrm>
          <a:prstGeom prst="rect">
            <a:avLst/>
          </a:prstGeom>
          <a:noFill/>
          <a:ln>
            <a:noFill/>
          </a:ln>
        </p:spPr>
      </p:pic>
      <p:pic>
        <p:nvPicPr>
          <p:cNvPr id="45" name="図 4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bwMode="auto">
          <a:xfrm>
            <a:off x="10381592" y="3515593"/>
            <a:ext cx="544865" cy="544865"/>
          </a:xfrm>
          <a:prstGeom prst="rect">
            <a:avLst/>
          </a:prstGeom>
          <a:noFill/>
          <a:ln>
            <a:noFill/>
          </a:ln>
        </p:spPr>
      </p:pic>
      <p:sp>
        <p:nvSpPr>
          <p:cNvPr id="46" name="テキスト ボックス 45"/>
          <p:cNvSpPr txBox="1">
            <a:spLocks noChangeAspect="1"/>
          </p:cNvSpPr>
          <p:nvPr/>
        </p:nvSpPr>
        <p:spPr>
          <a:xfrm>
            <a:off x="7954366" y="2664366"/>
            <a:ext cx="185345" cy="153888"/>
          </a:xfrm>
          <a:prstGeom prst="rect">
            <a:avLst/>
          </a:prstGeom>
          <a:solidFill>
            <a:schemeClr val="bg1"/>
          </a:solidFill>
        </p:spPr>
        <p:txBody>
          <a:bodyPr wrap="square" lIns="0" tIns="0" rIns="0" bIns="0" rtlCol="0">
            <a:spAutoFit/>
          </a:bodyPr>
          <a:lstStyle/>
          <a:p>
            <a:r>
              <a:rPr kumimoji="1" lang="ja-JP" altLang="en-US" sz="1000" dirty="0"/>
              <a:t>⑭</a:t>
            </a:r>
          </a:p>
        </p:txBody>
      </p:sp>
      <p:sp>
        <p:nvSpPr>
          <p:cNvPr id="47" name="テキスト ボックス 46"/>
          <p:cNvSpPr txBox="1">
            <a:spLocks noChangeAspect="1"/>
          </p:cNvSpPr>
          <p:nvPr/>
        </p:nvSpPr>
        <p:spPr>
          <a:xfrm>
            <a:off x="7391783" y="2655384"/>
            <a:ext cx="185345" cy="153888"/>
          </a:xfrm>
          <a:prstGeom prst="rect">
            <a:avLst/>
          </a:prstGeom>
          <a:solidFill>
            <a:schemeClr val="bg1"/>
          </a:solidFill>
        </p:spPr>
        <p:txBody>
          <a:bodyPr wrap="square" lIns="0" tIns="0" rIns="0" bIns="0" rtlCol="0">
            <a:spAutoFit/>
          </a:bodyPr>
          <a:lstStyle/>
          <a:p>
            <a:r>
              <a:rPr lang="ja-JP" altLang="en-US" sz="1000" dirty="0"/>
              <a:t>⑮</a:t>
            </a:r>
            <a:endParaRPr kumimoji="1" lang="ja-JP" altLang="en-US" sz="1000" dirty="0"/>
          </a:p>
        </p:txBody>
      </p:sp>
      <p:sp>
        <p:nvSpPr>
          <p:cNvPr id="48" name="テキスト ボックス 47"/>
          <p:cNvSpPr txBox="1">
            <a:spLocks noChangeAspect="1"/>
          </p:cNvSpPr>
          <p:nvPr/>
        </p:nvSpPr>
        <p:spPr>
          <a:xfrm>
            <a:off x="8722429" y="2663983"/>
            <a:ext cx="185345" cy="153888"/>
          </a:xfrm>
          <a:prstGeom prst="rect">
            <a:avLst/>
          </a:prstGeom>
          <a:solidFill>
            <a:schemeClr val="bg1"/>
          </a:solidFill>
        </p:spPr>
        <p:txBody>
          <a:bodyPr wrap="square" lIns="0" tIns="0" rIns="0" bIns="0" rtlCol="0">
            <a:spAutoFit/>
          </a:bodyPr>
          <a:lstStyle/>
          <a:p>
            <a:r>
              <a:rPr lang="ja-JP" altLang="en-US" sz="1000" dirty="0"/>
              <a:t>⑰</a:t>
            </a:r>
            <a:endParaRPr kumimoji="1" lang="ja-JP" altLang="en-US" sz="1000" dirty="0"/>
          </a:p>
        </p:txBody>
      </p:sp>
      <p:sp>
        <p:nvSpPr>
          <p:cNvPr id="49" name="テキスト ボックス 48"/>
          <p:cNvSpPr txBox="1">
            <a:spLocks noChangeAspect="1"/>
          </p:cNvSpPr>
          <p:nvPr/>
        </p:nvSpPr>
        <p:spPr>
          <a:xfrm>
            <a:off x="9185737" y="2679319"/>
            <a:ext cx="185345" cy="153888"/>
          </a:xfrm>
          <a:prstGeom prst="rect">
            <a:avLst/>
          </a:prstGeom>
          <a:solidFill>
            <a:schemeClr val="bg1"/>
          </a:solidFill>
        </p:spPr>
        <p:txBody>
          <a:bodyPr wrap="square" lIns="0" tIns="0" rIns="0" bIns="0" rtlCol="0">
            <a:spAutoFit/>
          </a:bodyPr>
          <a:lstStyle/>
          <a:p>
            <a:r>
              <a:rPr lang="ja-JP" altLang="en-US" sz="1000" dirty="0"/>
              <a:t>⑯</a:t>
            </a:r>
            <a:endParaRPr kumimoji="1" lang="ja-JP" altLang="en-US" sz="1000" dirty="0"/>
          </a:p>
        </p:txBody>
      </p:sp>
      <p:sp>
        <p:nvSpPr>
          <p:cNvPr id="50" name="テキスト ボックス 49"/>
          <p:cNvSpPr txBox="1">
            <a:spLocks noChangeAspect="1"/>
          </p:cNvSpPr>
          <p:nvPr/>
        </p:nvSpPr>
        <p:spPr>
          <a:xfrm>
            <a:off x="10468001" y="2673698"/>
            <a:ext cx="185345" cy="153888"/>
          </a:xfrm>
          <a:prstGeom prst="rect">
            <a:avLst/>
          </a:prstGeom>
          <a:solidFill>
            <a:schemeClr val="bg1"/>
          </a:solidFill>
        </p:spPr>
        <p:txBody>
          <a:bodyPr wrap="square" lIns="0" tIns="0" rIns="0" bIns="0" rtlCol="0">
            <a:spAutoFit/>
          </a:bodyPr>
          <a:lstStyle/>
          <a:p>
            <a:r>
              <a:rPr lang="ja-JP" altLang="en-US" sz="1000" dirty="0"/>
              <a:t>⑱</a:t>
            </a:r>
            <a:endParaRPr kumimoji="1" lang="ja-JP" altLang="en-US" sz="1000" dirty="0"/>
          </a:p>
        </p:txBody>
      </p:sp>
      <mc:AlternateContent xmlns:mc="http://schemas.openxmlformats.org/markup-compatibility/2006" xmlns:a14="http://schemas.microsoft.com/office/drawing/2010/main">
        <mc:Choice Requires="a14">
          <p:graphicFrame>
            <p:nvGraphicFramePr>
              <p:cNvPr id="51" name="表 50"/>
              <p:cNvGraphicFramePr>
                <a:graphicFrameLocks noGrp="1"/>
              </p:cNvGraphicFramePr>
              <p:nvPr>
                <p:extLst>
                  <p:ext uri="{D42A27DB-BD31-4B8C-83A1-F6EECF244321}">
                    <p14:modId xmlns:p14="http://schemas.microsoft.com/office/powerpoint/2010/main" val="1127256087"/>
                  </p:ext>
                </p:extLst>
              </p:nvPr>
            </p:nvGraphicFramePr>
            <p:xfrm>
              <a:off x="6146094" y="4407841"/>
              <a:ext cx="4830090" cy="1560016"/>
            </p:xfrm>
            <a:graphic>
              <a:graphicData uri="http://schemas.openxmlformats.org/drawingml/2006/table">
                <a:tbl>
                  <a:tblPr firstRow="1">
                    <a:tableStyleId>{5940675A-B579-460E-94D1-54222C63F5DA}</a:tableStyleId>
                  </a:tblPr>
                  <a:tblGrid>
                    <a:gridCol w="316980">
                      <a:extLst>
                        <a:ext uri="{9D8B030D-6E8A-4147-A177-3AD203B41FA5}">
                          <a16:colId xmlns:a16="http://schemas.microsoft.com/office/drawing/2014/main" val="883708031"/>
                        </a:ext>
                      </a:extLst>
                    </a:gridCol>
                    <a:gridCol w="776088">
                      <a:extLst>
                        <a:ext uri="{9D8B030D-6E8A-4147-A177-3AD203B41FA5}">
                          <a16:colId xmlns:a16="http://schemas.microsoft.com/office/drawing/2014/main" val="3045738710"/>
                        </a:ext>
                      </a:extLst>
                    </a:gridCol>
                    <a:gridCol w="2463172">
                      <a:extLst>
                        <a:ext uri="{9D8B030D-6E8A-4147-A177-3AD203B41FA5}">
                          <a16:colId xmlns:a16="http://schemas.microsoft.com/office/drawing/2014/main" val="832178202"/>
                        </a:ext>
                      </a:extLst>
                    </a:gridCol>
                    <a:gridCol w="1273850">
                      <a:extLst>
                        <a:ext uri="{9D8B030D-6E8A-4147-A177-3AD203B41FA5}">
                          <a16:colId xmlns:a16="http://schemas.microsoft.com/office/drawing/2014/main" val="2783588440"/>
                        </a:ext>
                      </a:extLst>
                    </a:gridCol>
                  </a:tblGrid>
                  <a:tr h="331310">
                    <a:tc>
                      <a:txBody>
                        <a:bodyPr/>
                        <a:lstStyle/>
                        <a:p>
                          <a:pPr algn="ctr">
                            <a:lnSpc>
                              <a:spcPts val="1100"/>
                            </a:lnSpc>
                            <a:spcAft>
                              <a:spcPts val="0"/>
                            </a:spcAft>
                          </a:pPr>
                          <a:r>
                            <a:rPr lang="ja-JP" sz="900" kern="100" dirty="0">
                              <a:effectLst/>
                            </a:rPr>
                            <a:t>位置</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ctr">
                            <a:lnSpc>
                              <a:spcPts val="1100"/>
                            </a:lnSpc>
                            <a:spcAft>
                              <a:spcPts val="0"/>
                            </a:spcAft>
                          </a:pPr>
                          <a:r>
                            <a:rPr lang="en-US" sz="900" kern="100" dirty="0">
                              <a:effectLst/>
                            </a:rPr>
                            <a:t>TEM</a:t>
                          </a:r>
                        </a:p>
                        <a:p>
                          <a:pPr algn="ctr">
                            <a:lnSpc>
                              <a:spcPts val="1100"/>
                            </a:lnSpc>
                            <a:spcAft>
                              <a:spcPts val="0"/>
                            </a:spcAft>
                          </a:pPr>
                          <a:r>
                            <a:rPr lang="ja-JP" sz="900" kern="100" dirty="0">
                              <a:effectLst/>
                            </a:rPr>
                            <a:t>構造解析結果</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ctr">
                            <a:lnSpc>
                              <a:spcPts val="1100"/>
                            </a:lnSpc>
                            <a:spcAft>
                              <a:spcPts val="0"/>
                            </a:spcAft>
                          </a:pPr>
                          <a:r>
                            <a:rPr lang="en-US" sz="900" kern="100" dirty="0">
                              <a:effectLst/>
                            </a:rPr>
                            <a:t>TEM</a:t>
                          </a:r>
                          <a:r>
                            <a:rPr lang="ja-JP" sz="900" kern="100" dirty="0">
                              <a:effectLst/>
                            </a:rPr>
                            <a:t>構造解析所見</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ctr">
                            <a:lnSpc>
                              <a:spcPts val="1100"/>
                            </a:lnSpc>
                            <a:spcAft>
                              <a:spcPts val="0"/>
                            </a:spcAft>
                          </a:pPr>
                          <a:r>
                            <a:rPr lang="en-US" sz="900" kern="100" dirty="0">
                              <a:effectLst/>
                            </a:rPr>
                            <a:t>EDS</a:t>
                          </a:r>
                          <a:r>
                            <a:rPr lang="ja-JP" sz="900" kern="100" dirty="0">
                              <a:effectLst/>
                            </a:rPr>
                            <a:t>結果を含めた</a:t>
                          </a:r>
                        </a:p>
                        <a:p>
                          <a:pPr algn="ctr">
                            <a:lnSpc>
                              <a:spcPts val="1100"/>
                            </a:lnSpc>
                            <a:spcAft>
                              <a:spcPts val="0"/>
                            </a:spcAft>
                          </a:pPr>
                          <a:r>
                            <a:rPr lang="ja-JP" sz="900" kern="100" dirty="0">
                              <a:effectLst/>
                            </a:rPr>
                            <a:t>主要化学組成の推定</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3864898561"/>
                      </a:ext>
                    </a:extLst>
                  </a:tr>
                  <a:tr h="199597">
                    <a:tc>
                      <a:txBody>
                        <a:bodyPr/>
                        <a:lstStyle/>
                        <a:p>
                          <a:pPr algn="ctr">
                            <a:lnSpc>
                              <a:spcPts val="1100"/>
                            </a:lnSpc>
                            <a:spcAft>
                              <a:spcPts val="0"/>
                            </a:spcAft>
                          </a:pPr>
                          <a:r>
                            <a:rPr lang="ja-JP" sz="900" kern="100">
                              <a:effectLst/>
                            </a:rPr>
                            <a:t>⑭</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dirty="0">
                              <a:effectLst/>
                            </a:rPr>
                            <a:t>t-ZrO</a:t>
                          </a:r>
                          <a:r>
                            <a:rPr lang="en-US" sz="900" kern="100" baseline="-25000" dirty="0">
                              <a:effectLst/>
                            </a:rPr>
                            <a:t>2</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ja-JP" sz="900" kern="100">
                              <a:effectLst/>
                            </a:rPr>
                            <a:t>方位</a:t>
                          </a:r>
                          <a14:m>
                            <m:oMath xmlns:m="http://schemas.openxmlformats.org/officeDocument/2006/math">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010</m:t>
                                  </m:r>
                                </m:e>
                              </m:d>
                              <m:r>
                                <a:rPr lang="en-US" sz="900" kern="100">
                                  <a:effectLst/>
                                  <a:latin typeface="Cambria Math" panose="02040503050406030204" pitchFamily="18" charset="0"/>
                                </a:rPr>
                                <m:t>, </m:t>
                              </m:r>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0 9 19</m:t>
                                  </m:r>
                                </m:e>
                              </m:d>
                              <m:r>
                                <a:rPr lang="en-US" sz="900" kern="100">
                                  <a:effectLst/>
                                  <a:latin typeface="Cambria Math" panose="02040503050406030204" pitchFamily="18" charset="0"/>
                                </a:rPr>
                                <m:t>,</m:t>
                              </m:r>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7 </m:t>
                                  </m:r>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7</m:t>
                                      </m:r>
                                    </m:e>
                                  </m:acc>
                                  <m:r>
                                    <a:rPr lang="en-US" sz="900" kern="100">
                                      <a:effectLst/>
                                      <a:latin typeface="Cambria Math" panose="02040503050406030204" pitchFamily="18" charset="0"/>
                                    </a:rPr>
                                    <m:t> 15</m:t>
                                  </m:r>
                                </m:e>
                              </m:d>
                            </m:oMath>
                          </a14:m>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a:effectLst/>
                            </a:rPr>
                            <a:t>t-(Zr,U)O</a:t>
                          </a:r>
                          <a:r>
                            <a:rPr lang="en-US" sz="900" kern="100" baseline="-25000">
                              <a:effectLst/>
                            </a:rPr>
                            <a:t>2</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2199743657"/>
                      </a:ext>
                    </a:extLst>
                  </a:tr>
                  <a:tr h="199597">
                    <a:tc>
                      <a:txBody>
                        <a:bodyPr/>
                        <a:lstStyle/>
                        <a:p>
                          <a:pPr algn="ctr">
                            <a:lnSpc>
                              <a:spcPts val="1100"/>
                            </a:lnSpc>
                            <a:spcAft>
                              <a:spcPts val="0"/>
                            </a:spcAft>
                          </a:pPr>
                          <a:r>
                            <a:rPr lang="ja-JP" sz="900" kern="100">
                              <a:effectLst/>
                            </a:rPr>
                            <a:t>⑮</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dirty="0">
                              <a:effectLst/>
                            </a:rPr>
                            <a:t>c-Fe</a:t>
                          </a:r>
                          <a:r>
                            <a:rPr lang="en-US" sz="900" kern="100" baseline="-25000" dirty="0">
                              <a:effectLst/>
                            </a:rPr>
                            <a:t>3</a:t>
                          </a:r>
                          <a:r>
                            <a:rPr lang="en-US" sz="900" kern="100" dirty="0">
                              <a:effectLst/>
                            </a:rPr>
                            <a:t>O</a:t>
                          </a:r>
                          <a:r>
                            <a:rPr lang="en-US" sz="900" kern="100" baseline="-25000" dirty="0">
                              <a:effectLst/>
                            </a:rPr>
                            <a:t>4</a:t>
                          </a:r>
                          <a:r>
                            <a:rPr lang="en-US" sz="900" kern="100" dirty="0">
                              <a:effectLst/>
                            </a:rPr>
                            <a:t>(</a:t>
                          </a:r>
                          <a:r>
                            <a:rPr lang="ja-JP" sz="900" kern="100" dirty="0">
                              <a:effectLst/>
                            </a:rPr>
                            <a:t>注</a:t>
                          </a:r>
                          <a:r>
                            <a:rPr lang="en-US" sz="900" kern="100" dirty="0">
                              <a:effectLst/>
                            </a:rPr>
                            <a:t>)</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ja-JP" sz="900" kern="100" dirty="0">
                              <a:effectLst/>
                            </a:rPr>
                            <a:t>方位</a:t>
                          </a:r>
                          <a14:m>
                            <m:oMath xmlns:m="http://schemas.openxmlformats.org/officeDocument/2006/math">
                              <m:d>
                                <m:dPr>
                                  <m:begChr m:val="["/>
                                  <m:endChr m:val="]"/>
                                  <m:ctrlPr>
                                    <a:rPr lang="ja-JP" sz="900" i="1" kern="100">
                                      <a:effectLst/>
                                      <a:latin typeface="Cambria Math" panose="02040503050406030204" pitchFamily="18" charset="0"/>
                                    </a:rPr>
                                  </m:ctrlPr>
                                </m:dPr>
                                <m:e>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2</m:t>
                                      </m:r>
                                    </m:e>
                                  </m:acc>
                                  <m:r>
                                    <a:rPr lang="en-US" sz="900" kern="100">
                                      <a:effectLst/>
                                      <a:latin typeface="Cambria Math" panose="02040503050406030204" pitchFamily="18" charset="0"/>
                                    </a:rPr>
                                    <m:t>3</m:t>
                                  </m:r>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3</m:t>
                                      </m:r>
                                    </m:e>
                                  </m:acc>
                                </m:e>
                              </m:d>
                            </m:oMath>
                          </a14:m>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dirty="0">
                              <a:effectLst/>
                            </a:rPr>
                            <a:t>c-Fe</a:t>
                          </a:r>
                          <a:r>
                            <a:rPr lang="en-US" sz="900" kern="100" baseline="-25000" dirty="0">
                              <a:effectLst/>
                            </a:rPr>
                            <a:t>3</a:t>
                          </a:r>
                          <a:r>
                            <a:rPr lang="en-US" sz="900" kern="100" dirty="0">
                              <a:effectLst/>
                            </a:rPr>
                            <a:t>O</a:t>
                          </a:r>
                          <a:r>
                            <a:rPr lang="en-US" sz="900" kern="100" baseline="-25000" dirty="0">
                              <a:effectLst/>
                            </a:rPr>
                            <a:t>4</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1645957068"/>
                      </a:ext>
                    </a:extLst>
                  </a:tr>
                  <a:tr h="199597">
                    <a:tc>
                      <a:txBody>
                        <a:bodyPr/>
                        <a:lstStyle/>
                        <a:p>
                          <a:pPr algn="ctr">
                            <a:lnSpc>
                              <a:spcPts val="1100"/>
                            </a:lnSpc>
                            <a:spcAft>
                              <a:spcPts val="0"/>
                            </a:spcAft>
                          </a:pPr>
                          <a:r>
                            <a:rPr lang="ja-JP" sz="900" kern="100">
                              <a:effectLst/>
                            </a:rPr>
                            <a:t>⑯</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a:effectLst/>
                            </a:rPr>
                            <a:t>c-UO</a:t>
                          </a:r>
                          <a:r>
                            <a:rPr lang="en-US" sz="900" kern="100" baseline="-25000">
                              <a:effectLst/>
                            </a:rPr>
                            <a:t>2</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ja-JP" sz="900" kern="100" dirty="0">
                              <a:effectLst/>
                            </a:rPr>
                            <a:t>方位</a:t>
                          </a:r>
                          <a14:m>
                            <m:oMath xmlns:m="http://schemas.openxmlformats.org/officeDocument/2006/math">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001</m:t>
                                  </m:r>
                                </m:e>
                              </m:d>
                              <m:r>
                                <a:rPr lang="en-US" sz="900" kern="100">
                                  <a:effectLst/>
                                  <a:latin typeface="Cambria Math" panose="02040503050406030204" pitchFamily="18" charset="0"/>
                                </a:rPr>
                                <m:t>,</m:t>
                              </m:r>
                              <m:d>
                                <m:dPr>
                                  <m:begChr m:val="["/>
                                  <m:endChr m:val="]"/>
                                  <m:ctrlPr>
                                    <a:rPr lang="ja-JP" sz="900" i="1" kern="100">
                                      <a:effectLst/>
                                      <a:latin typeface="Cambria Math" panose="02040503050406030204" pitchFamily="18" charset="0"/>
                                    </a:rPr>
                                  </m:ctrlPr>
                                </m:dPr>
                                <m:e>
                                  <m:acc>
                                    <m:accPr>
                                      <m:chr m:val="̅"/>
                                      <m:ctrlPr>
                                        <a:rPr lang="ja-JP" sz="900" i="1" kern="100">
                                          <a:effectLst/>
                                          <a:latin typeface="Cambria Math" panose="02040503050406030204" pitchFamily="18" charset="0"/>
                                        </a:rPr>
                                      </m:ctrlPr>
                                    </m:accPr>
                                    <m:e>
                                      <m:r>
                                        <a:rPr lang="en-US" sz="900" kern="100">
                                          <a:effectLst/>
                                          <a:latin typeface="Cambria Math" panose="02040503050406030204" pitchFamily="18" charset="0"/>
                                        </a:rPr>
                                        <m:t>1</m:t>
                                      </m:r>
                                    </m:e>
                                  </m:acc>
                                  <m:r>
                                    <a:rPr lang="en-US" sz="900" kern="100">
                                      <a:effectLst/>
                                      <a:latin typeface="Cambria Math" panose="02040503050406030204" pitchFamily="18" charset="0"/>
                                    </a:rPr>
                                    <m:t>12</m:t>
                                  </m:r>
                                </m:e>
                              </m:d>
                              <m:r>
                                <a:rPr lang="en-US" sz="900" kern="100">
                                  <a:effectLst/>
                                  <a:latin typeface="Cambria Math" panose="02040503050406030204" pitchFamily="18" charset="0"/>
                                </a:rPr>
                                <m:t>,</m:t>
                              </m:r>
                              <m:d>
                                <m:dPr>
                                  <m:begChr m:val="["/>
                                  <m:endChr m:val="]"/>
                                  <m:ctrlPr>
                                    <a:rPr lang="ja-JP" sz="900" i="1" kern="100">
                                      <a:effectLst/>
                                      <a:latin typeface="Cambria Math" panose="02040503050406030204" pitchFamily="18" charset="0"/>
                                    </a:rPr>
                                  </m:ctrlPr>
                                </m:dPr>
                                <m:e>
                                  <m:r>
                                    <a:rPr lang="en-US" sz="900" kern="100">
                                      <a:effectLst/>
                                      <a:latin typeface="Cambria Math" panose="02040503050406030204" pitchFamily="18" charset="0"/>
                                    </a:rPr>
                                    <m:t>013</m:t>
                                  </m:r>
                                </m:e>
                              </m:d>
                            </m:oMath>
                          </a14:m>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a:effectLst/>
                            </a:rPr>
                            <a:t>c-(U,Zr)O</a:t>
                          </a:r>
                          <a:r>
                            <a:rPr lang="en-US" sz="900" kern="100" baseline="-25000">
                              <a:effectLst/>
                            </a:rPr>
                            <a:t>2</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2347919731"/>
                      </a:ext>
                    </a:extLst>
                  </a:tr>
                  <a:tr h="331310">
                    <a:tc>
                      <a:txBody>
                        <a:bodyPr/>
                        <a:lstStyle/>
                        <a:p>
                          <a:pPr algn="ctr">
                            <a:lnSpc>
                              <a:spcPts val="1100"/>
                            </a:lnSpc>
                            <a:spcAft>
                              <a:spcPts val="0"/>
                            </a:spcAft>
                          </a:pPr>
                          <a:r>
                            <a:rPr lang="ja-JP" sz="900" kern="100">
                              <a:effectLst/>
                            </a:rPr>
                            <a:t>⑰</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r>
                            <a:rPr lang="ja-JP" altLang="en-US" sz="900" kern="100" dirty="0">
                              <a:effectLst/>
                            </a:rPr>
                            <a:t>の方位</a:t>
                          </a:r>
                          <a14:m>
                            <m:oMath xmlns:m="http://schemas.openxmlformats.org/officeDocument/2006/math">
                              <m:d>
                                <m:dPr>
                                  <m:begChr m:val="["/>
                                  <m:endChr m:val="]"/>
                                  <m:ctrlPr>
                                    <a:rPr lang="ja-JP" altLang="ja-JP" sz="900" i="1" kern="100" smtClean="0">
                                      <a:effectLst/>
                                      <a:latin typeface="Cambria Math" panose="02040503050406030204" pitchFamily="18" charset="0"/>
                                    </a:rPr>
                                  </m:ctrlPr>
                                </m:dPr>
                                <m:e>
                                  <m:r>
                                    <a:rPr lang="en-US" altLang="ja-JP" sz="900" i="1" kern="100" smtClean="0">
                                      <a:effectLst/>
                                      <a:latin typeface="Cambria Math" panose="02040503050406030204" pitchFamily="18" charset="0"/>
                                    </a:rPr>
                                    <m:t>301</m:t>
                                  </m:r>
                                </m:e>
                              </m:d>
                              <m:r>
                                <a:rPr lang="en-US" altLang="ja-JP" sz="900" kern="100">
                                  <a:effectLst/>
                                  <a:latin typeface="Cambria Math" panose="02040503050406030204" pitchFamily="18" charset="0"/>
                                </a:rPr>
                                <m:t>,</m:t>
                              </m:r>
                              <m:d>
                                <m:dPr>
                                  <m:begChr m:val="["/>
                                  <m:endChr m:val="]"/>
                                  <m:ctrlPr>
                                    <a:rPr lang="ja-JP" altLang="ja-JP" sz="900" i="1" kern="100">
                                      <a:effectLst/>
                                      <a:latin typeface="Cambria Math" panose="02040503050406030204" pitchFamily="18" charset="0"/>
                                    </a:rPr>
                                  </m:ctrlPr>
                                </m:dPr>
                                <m:e>
                                  <m:r>
                                    <a:rPr lang="en-US" altLang="ja-JP" sz="900" kern="100">
                                      <a:effectLst/>
                                      <a:latin typeface="Cambria Math" panose="02040503050406030204" pitchFamily="18" charset="0"/>
                                    </a:rPr>
                                    <m:t>1</m:t>
                                  </m:r>
                                  <m:r>
                                    <a:rPr lang="en-US" altLang="ja-JP" sz="900" b="0" i="0" kern="100" smtClean="0">
                                      <a:effectLst/>
                                      <a:latin typeface="Cambria Math" panose="02040503050406030204" pitchFamily="18" charset="0"/>
                                    </a:rPr>
                                    <m:t>0</m:t>
                                  </m:r>
                                  <m:acc>
                                    <m:accPr>
                                      <m:chr m:val="̅"/>
                                      <m:ctrlPr>
                                        <a:rPr lang="ja-JP" altLang="ja-JP" sz="900" i="1" kern="100">
                                          <a:effectLst/>
                                          <a:latin typeface="Cambria Math" panose="02040503050406030204" pitchFamily="18" charset="0"/>
                                        </a:rPr>
                                      </m:ctrlPr>
                                    </m:accPr>
                                    <m:e>
                                      <m:r>
                                        <a:rPr lang="en-US" altLang="ja-JP" sz="900" kern="100">
                                          <a:effectLst/>
                                          <a:latin typeface="Cambria Math" panose="02040503050406030204" pitchFamily="18" charset="0"/>
                                        </a:rPr>
                                        <m:t>1</m:t>
                                      </m:r>
                                    </m:e>
                                  </m:acc>
                                </m:e>
                              </m:d>
                              <m:r>
                                <a:rPr lang="ja-JP" altLang="en-US" sz="900" i="1" kern="100">
                                  <a:effectLst/>
                                  <a:latin typeface="Cambria Math" panose="02040503050406030204" pitchFamily="18" charset="0"/>
                                </a:rPr>
                                <m:t>，</m:t>
                              </m:r>
                            </m:oMath>
                          </a14:m>
                          <a:r>
                            <a:rPr lang="ja-JP" altLang="en-US" sz="900" kern="100" dirty="0">
                              <a:effectLst/>
                            </a:rPr>
                            <a:t>または</a:t>
                          </a:r>
                          <a:endParaRPr lang="en-US" altLang="ja-JP" sz="900" kern="100" dirty="0">
                            <a:effectLst/>
                          </a:endParaRPr>
                        </a:p>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t-FeCr</a:t>
                          </a:r>
                          <a:r>
                            <a:rPr lang="en-US" altLang="ja-JP" sz="900" kern="100" baseline="-25000" dirty="0">
                              <a:effectLst/>
                            </a:rPr>
                            <a:t>2</a:t>
                          </a:r>
                          <a:r>
                            <a:rPr lang="en-US" altLang="ja-JP" sz="900" kern="100" dirty="0">
                              <a:effectLst/>
                            </a:rPr>
                            <a:t>O</a:t>
                          </a:r>
                          <a:r>
                            <a:rPr lang="en-US" altLang="ja-JP" sz="900" kern="100" baseline="-25000" dirty="0">
                              <a:effectLst/>
                            </a:rPr>
                            <a:t>4</a:t>
                          </a:r>
                          <a:r>
                            <a:rPr lang="ja-JP" altLang="en-US" sz="900" kern="100" dirty="0">
                              <a:effectLst/>
                            </a:rPr>
                            <a:t>の</a:t>
                          </a:r>
                          <a:r>
                            <a:rPr lang="ja-JP" altLang="ja-JP" sz="900" kern="100" dirty="0">
                              <a:effectLst/>
                            </a:rPr>
                            <a:t>方位</a:t>
                          </a:r>
                          <a14:m>
                            <m:oMath xmlns:m="http://schemas.openxmlformats.org/officeDocument/2006/math">
                              <m:d>
                                <m:dPr>
                                  <m:begChr m:val="["/>
                                  <m:endChr m:val="]"/>
                                  <m:ctrlPr>
                                    <a:rPr lang="ja-JP" altLang="ja-JP" sz="900" i="1" kern="100" smtClean="0">
                                      <a:effectLst/>
                                      <a:latin typeface="Cambria Math" panose="02040503050406030204" pitchFamily="18" charset="0"/>
                                    </a:rPr>
                                  </m:ctrlPr>
                                </m:dPr>
                                <m:e>
                                  <m:r>
                                    <a:rPr lang="en-US" altLang="ja-JP" sz="900" kern="100">
                                      <a:effectLst/>
                                      <a:latin typeface="Cambria Math" panose="02040503050406030204" pitchFamily="18" charset="0"/>
                                    </a:rPr>
                                    <m:t>210</m:t>
                                  </m:r>
                                </m:e>
                              </m:d>
                              <m:r>
                                <a:rPr lang="en-US" altLang="ja-JP" sz="900" kern="100">
                                  <a:effectLst/>
                                  <a:latin typeface="Cambria Math" panose="02040503050406030204" pitchFamily="18" charset="0"/>
                                </a:rPr>
                                <m:t>,</m:t>
                              </m:r>
                              <m:d>
                                <m:dPr>
                                  <m:begChr m:val="["/>
                                  <m:endChr m:val="]"/>
                                  <m:ctrlPr>
                                    <a:rPr lang="ja-JP" altLang="ja-JP" sz="900" i="1" kern="100">
                                      <a:effectLst/>
                                      <a:latin typeface="Cambria Math" panose="02040503050406030204" pitchFamily="18" charset="0"/>
                                    </a:rPr>
                                  </m:ctrlPr>
                                </m:dPr>
                                <m:e>
                                  <m:r>
                                    <a:rPr lang="en-US" altLang="ja-JP" sz="900" kern="100">
                                      <a:effectLst/>
                                      <a:latin typeface="Cambria Math" panose="02040503050406030204" pitchFamily="18" charset="0"/>
                                    </a:rPr>
                                    <m:t>1</m:t>
                                  </m:r>
                                  <m:acc>
                                    <m:accPr>
                                      <m:chr m:val="̅"/>
                                      <m:ctrlPr>
                                        <a:rPr lang="ja-JP" altLang="ja-JP" sz="900" i="1" kern="100">
                                          <a:effectLst/>
                                          <a:latin typeface="Cambria Math" panose="02040503050406030204" pitchFamily="18" charset="0"/>
                                        </a:rPr>
                                      </m:ctrlPr>
                                    </m:accPr>
                                    <m:e>
                                      <m:r>
                                        <a:rPr lang="en-US" altLang="ja-JP" sz="900" kern="100">
                                          <a:effectLst/>
                                          <a:latin typeface="Cambria Math" panose="02040503050406030204" pitchFamily="18" charset="0"/>
                                        </a:rPr>
                                        <m:t>1</m:t>
                                      </m:r>
                                    </m:e>
                                  </m:acc>
                                  <m:r>
                                    <a:rPr lang="en-US" altLang="ja-JP" sz="900" kern="100">
                                      <a:effectLst/>
                                      <a:latin typeface="Cambria Math" panose="02040503050406030204" pitchFamily="18" charset="0"/>
                                    </a:rPr>
                                    <m:t>2</m:t>
                                  </m:r>
                                </m:e>
                              </m:d>
                            </m:oMath>
                          </a14:m>
                          <a:r>
                            <a:rPr lang="en-US" altLang="ja-JP" sz="900" kern="100" dirty="0">
                              <a:effectLst/>
                              <a:latin typeface="Times New Roman" panose="02020603050405020304" pitchFamily="18" charset="0"/>
                              <a:ea typeface="ＭＳ 明朝" panose="02020609040205080304" pitchFamily="17" charset="-128"/>
                              <a:cs typeface="Arial" panose="020B0604020202020204" pitchFamily="34" charset="0"/>
                            </a:rPr>
                            <a:t>※</a:t>
                          </a:r>
                          <a:endParaRPr lang="ja-JP" altLang="ja-JP" sz="900" kern="100" baseline="300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3263544257"/>
                      </a:ext>
                    </a:extLst>
                  </a:tr>
                  <a:tr h="222116">
                    <a:tc>
                      <a:txBody>
                        <a:bodyPr/>
                        <a:lstStyle/>
                        <a:p>
                          <a:pPr algn="ctr">
                            <a:lnSpc>
                              <a:spcPts val="1100"/>
                            </a:lnSpc>
                            <a:spcAft>
                              <a:spcPts val="0"/>
                            </a:spcAft>
                          </a:pPr>
                          <a:r>
                            <a:rPr lang="ja-JP" sz="900" kern="100">
                              <a:effectLst/>
                            </a:rPr>
                            <a:t>⑱</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ja-JP" sz="900" kern="100">
                              <a:effectLst/>
                            </a:rPr>
                            <a:t>不明</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ja-JP" sz="900" kern="100" dirty="0">
                              <a:effectLst/>
                            </a:rPr>
                            <a:t>―</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dirty="0">
                              <a:effectLst/>
                            </a:rPr>
                            <a:t>Ni</a:t>
                          </a:r>
                          <a:r>
                            <a:rPr lang="en-US" sz="900" kern="100" baseline="-25000" dirty="0">
                              <a:effectLst/>
                            </a:rPr>
                            <a:t>3</a:t>
                          </a:r>
                          <a:r>
                            <a:rPr lang="en-US" sz="900" kern="100" dirty="0">
                              <a:effectLst/>
                            </a:rPr>
                            <a:t>S</a:t>
                          </a:r>
                          <a:r>
                            <a:rPr lang="en-US" sz="900" kern="100" baseline="-25000" dirty="0">
                              <a:effectLst/>
                            </a:rPr>
                            <a:t>2</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376593978"/>
                      </a:ext>
                    </a:extLst>
                  </a:tr>
                </a:tbl>
              </a:graphicData>
            </a:graphic>
          </p:graphicFrame>
        </mc:Choice>
        <mc:Fallback xmlns="">
          <p:graphicFrame>
            <p:nvGraphicFramePr>
              <p:cNvPr id="51" name="表 50"/>
              <p:cNvGraphicFramePr>
                <a:graphicFrameLocks noGrp="1"/>
              </p:cNvGraphicFramePr>
              <p:nvPr>
                <p:extLst>
                  <p:ext uri="{D42A27DB-BD31-4B8C-83A1-F6EECF244321}">
                    <p14:modId xmlns:p14="http://schemas.microsoft.com/office/powerpoint/2010/main" val="1127256087"/>
                  </p:ext>
                </p:extLst>
              </p:nvPr>
            </p:nvGraphicFramePr>
            <p:xfrm>
              <a:off x="6146094" y="4407841"/>
              <a:ext cx="4830090" cy="1540331"/>
            </p:xfrm>
            <a:graphic>
              <a:graphicData uri="http://schemas.openxmlformats.org/drawingml/2006/table">
                <a:tbl>
                  <a:tblPr firstRow="1">
                    <a:tableStyleId>{5940675A-B579-460E-94D1-54222C63F5DA}</a:tableStyleId>
                  </a:tblPr>
                  <a:tblGrid>
                    <a:gridCol w="316980">
                      <a:extLst>
                        <a:ext uri="{9D8B030D-6E8A-4147-A177-3AD203B41FA5}">
                          <a16:colId xmlns:a16="http://schemas.microsoft.com/office/drawing/2014/main" val="883708031"/>
                        </a:ext>
                      </a:extLst>
                    </a:gridCol>
                    <a:gridCol w="776088">
                      <a:extLst>
                        <a:ext uri="{9D8B030D-6E8A-4147-A177-3AD203B41FA5}">
                          <a16:colId xmlns:a16="http://schemas.microsoft.com/office/drawing/2014/main" val="3045738710"/>
                        </a:ext>
                      </a:extLst>
                    </a:gridCol>
                    <a:gridCol w="2463172">
                      <a:extLst>
                        <a:ext uri="{9D8B030D-6E8A-4147-A177-3AD203B41FA5}">
                          <a16:colId xmlns:a16="http://schemas.microsoft.com/office/drawing/2014/main" val="832178202"/>
                        </a:ext>
                      </a:extLst>
                    </a:gridCol>
                    <a:gridCol w="1273850">
                      <a:extLst>
                        <a:ext uri="{9D8B030D-6E8A-4147-A177-3AD203B41FA5}">
                          <a16:colId xmlns:a16="http://schemas.microsoft.com/office/drawing/2014/main" val="2783588440"/>
                        </a:ext>
                      </a:extLst>
                    </a:gridCol>
                  </a:tblGrid>
                  <a:tr h="347463">
                    <a:tc>
                      <a:txBody>
                        <a:bodyPr/>
                        <a:lstStyle/>
                        <a:p>
                          <a:pPr algn="ctr">
                            <a:lnSpc>
                              <a:spcPts val="1100"/>
                            </a:lnSpc>
                            <a:spcAft>
                              <a:spcPts val="0"/>
                            </a:spcAft>
                          </a:pPr>
                          <a:r>
                            <a:rPr lang="ja-JP" sz="900" kern="100" dirty="0">
                              <a:effectLst/>
                            </a:rPr>
                            <a:t>位置</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ctr">
                            <a:lnSpc>
                              <a:spcPts val="1100"/>
                            </a:lnSpc>
                            <a:spcAft>
                              <a:spcPts val="0"/>
                            </a:spcAft>
                          </a:pPr>
                          <a:r>
                            <a:rPr lang="en-US" sz="900" kern="100" dirty="0">
                              <a:effectLst/>
                            </a:rPr>
                            <a:t>TEM</a:t>
                          </a:r>
                        </a:p>
                        <a:p>
                          <a:pPr algn="ctr">
                            <a:lnSpc>
                              <a:spcPts val="1100"/>
                            </a:lnSpc>
                            <a:spcAft>
                              <a:spcPts val="0"/>
                            </a:spcAft>
                          </a:pPr>
                          <a:r>
                            <a:rPr lang="ja-JP" sz="900" kern="100" dirty="0">
                              <a:effectLst/>
                            </a:rPr>
                            <a:t>構造解析結果</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ctr">
                            <a:lnSpc>
                              <a:spcPts val="1100"/>
                            </a:lnSpc>
                            <a:spcAft>
                              <a:spcPts val="0"/>
                            </a:spcAft>
                          </a:pPr>
                          <a:r>
                            <a:rPr lang="en-US" sz="900" kern="100" dirty="0">
                              <a:effectLst/>
                            </a:rPr>
                            <a:t>TEM</a:t>
                          </a:r>
                          <a:r>
                            <a:rPr lang="ja-JP" sz="900" kern="100" dirty="0">
                              <a:effectLst/>
                            </a:rPr>
                            <a:t>構造解析所見</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ctr">
                            <a:lnSpc>
                              <a:spcPts val="1100"/>
                            </a:lnSpc>
                            <a:spcAft>
                              <a:spcPts val="0"/>
                            </a:spcAft>
                          </a:pPr>
                          <a:r>
                            <a:rPr lang="en-US" sz="900" kern="100" dirty="0">
                              <a:effectLst/>
                            </a:rPr>
                            <a:t>EDS</a:t>
                          </a:r>
                          <a:r>
                            <a:rPr lang="ja-JP" sz="900" kern="100" dirty="0">
                              <a:effectLst/>
                            </a:rPr>
                            <a:t>結果を含めた</a:t>
                          </a:r>
                        </a:p>
                        <a:p>
                          <a:pPr algn="ctr">
                            <a:lnSpc>
                              <a:spcPts val="1100"/>
                            </a:lnSpc>
                            <a:spcAft>
                              <a:spcPts val="0"/>
                            </a:spcAft>
                          </a:pPr>
                          <a:r>
                            <a:rPr lang="ja-JP" sz="900" kern="100" dirty="0">
                              <a:effectLst/>
                            </a:rPr>
                            <a:t>主要化学組成の推定</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3864898561"/>
                      </a:ext>
                    </a:extLst>
                  </a:tr>
                  <a:tr h="207763">
                    <a:tc>
                      <a:txBody>
                        <a:bodyPr/>
                        <a:lstStyle/>
                        <a:p>
                          <a:pPr algn="ctr">
                            <a:lnSpc>
                              <a:spcPts val="1100"/>
                            </a:lnSpc>
                            <a:spcAft>
                              <a:spcPts val="0"/>
                            </a:spcAft>
                          </a:pPr>
                          <a:r>
                            <a:rPr lang="ja-JP" sz="900" kern="100">
                              <a:effectLst/>
                            </a:rPr>
                            <a:t>⑭</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dirty="0">
                              <a:effectLst/>
                            </a:rPr>
                            <a:t>t-ZrO</a:t>
                          </a:r>
                          <a:r>
                            <a:rPr lang="en-US" sz="900" kern="100" baseline="-25000" dirty="0">
                              <a:effectLst/>
                            </a:rPr>
                            <a:t>2</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endParaRPr lang="ja-JP"/>
                        </a:p>
                      </a:txBody>
                      <a:tcPr marL="36000" marR="36000" marT="36000" marB="36000" anchor="ctr">
                        <a:blipFill>
                          <a:blip r:embed="rId20"/>
                          <a:stretch>
                            <a:fillRect l="-44444" t="-170588" r="-52099" b="-491176"/>
                          </a:stretch>
                        </a:blipFill>
                      </a:tcPr>
                    </a:tc>
                    <a:tc>
                      <a:txBody>
                        <a:bodyPr/>
                        <a:lstStyle/>
                        <a:p>
                          <a:pPr algn="just">
                            <a:lnSpc>
                              <a:spcPts val="1100"/>
                            </a:lnSpc>
                            <a:spcAft>
                              <a:spcPts val="0"/>
                            </a:spcAft>
                          </a:pPr>
                          <a:r>
                            <a:rPr lang="en-US" sz="900" kern="100">
                              <a:effectLst/>
                            </a:rPr>
                            <a:t>t-(Zr,U)O</a:t>
                          </a:r>
                          <a:r>
                            <a:rPr lang="en-US" sz="900" kern="100" baseline="-25000">
                              <a:effectLst/>
                            </a:rPr>
                            <a:t>2</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2199743657"/>
                      </a:ext>
                    </a:extLst>
                  </a:tr>
                  <a:tr h="207763">
                    <a:tc>
                      <a:txBody>
                        <a:bodyPr/>
                        <a:lstStyle/>
                        <a:p>
                          <a:pPr algn="ctr">
                            <a:lnSpc>
                              <a:spcPts val="1100"/>
                            </a:lnSpc>
                            <a:spcAft>
                              <a:spcPts val="0"/>
                            </a:spcAft>
                          </a:pPr>
                          <a:r>
                            <a:rPr lang="ja-JP" sz="900" kern="100">
                              <a:effectLst/>
                            </a:rPr>
                            <a:t>⑮</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dirty="0">
                              <a:effectLst/>
                            </a:rPr>
                            <a:t>c-Fe</a:t>
                          </a:r>
                          <a:r>
                            <a:rPr lang="en-US" sz="900" kern="100" baseline="-25000" dirty="0">
                              <a:effectLst/>
                            </a:rPr>
                            <a:t>3</a:t>
                          </a:r>
                          <a:r>
                            <a:rPr lang="en-US" sz="900" kern="100" dirty="0">
                              <a:effectLst/>
                            </a:rPr>
                            <a:t>O</a:t>
                          </a:r>
                          <a:r>
                            <a:rPr lang="en-US" sz="900" kern="100" baseline="-25000" dirty="0">
                              <a:effectLst/>
                            </a:rPr>
                            <a:t>4</a:t>
                          </a:r>
                          <a:r>
                            <a:rPr lang="en-US" sz="900" kern="100" dirty="0">
                              <a:effectLst/>
                            </a:rPr>
                            <a:t>(</a:t>
                          </a:r>
                          <a:r>
                            <a:rPr lang="ja-JP" sz="900" kern="100" dirty="0">
                              <a:effectLst/>
                            </a:rPr>
                            <a:t>注</a:t>
                          </a:r>
                          <a:r>
                            <a:rPr lang="en-US" sz="900" kern="100" dirty="0">
                              <a:effectLst/>
                            </a:rPr>
                            <a:t>)</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endParaRPr lang="ja-JP"/>
                        </a:p>
                      </a:txBody>
                      <a:tcPr marL="36000" marR="36000" marT="36000" marB="36000" anchor="ctr">
                        <a:blipFill>
                          <a:blip r:embed="rId20"/>
                          <a:stretch>
                            <a:fillRect l="-44444" t="-270588" r="-52099" b="-391176"/>
                          </a:stretch>
                        </a:blipFill>
                      </a:tcPr>
                    </a:tc>
                    <a:tc>
                      <a:txBody>
                        <a:bodyPr/>
                        <a:lstStyle/>
                        <a:p>
                          <a:pPr algn="just">
                            <a:lnSpc>
                              <a:spcPts val="1100"/>
                            </a:lnSpc>
                            <a:spcAft>
                              <a:spcPts val="0"/>
                            </a:spcAft>
                          </a:pPr>
                          <a:r>
                            <a:rPr lang="en-US" sz="900" kern="100" dirty="0">
                              <a:effectLst/>
                            </a:rPr>
                            <a:t>c-Fe</a:t>
                          </a:r>
                          <a:r>
                            <a:rPr lang="en-US" sz="900" kern="100" baseline="-25000" dirty="0">
                              <a:effectLst/>
                            </a:rPr>
                            <a:t>3</a:t>
                          </a:r>
                          <a:r>
                            <a:rPr lang="en-US" sz="900" kern="100" dirty="0">
                              <a:effectLst/>
                            </a:rPr>
                            <a:t>O</a:t>
                          </a:r>
                          <a:r>
                            <a:rPr lang="en-US" sz="900" kern="100" baseline="-25000" dirty="0">
                              <a:effectLst/>
                            </a:rPr>
                            <a:t>4</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1645957068"/>
                      </a:ext>
                    </a:extLst>
                  </a:tr>
                  <a:tr h="207763">
                    <a:tc>
                      <a:txBody>
                        <a:bodyPr/>
                        <a:lstStyle/>
                        <a:p>
                          <a:pPr algn="ctr">
                            <a:lnSpc>
                              <a:spcPts val="1100"/>
                            </a:lnSpc>
                            <a:spcAft>
                              <a:spcPts val="0"/>
                            </a:spcAft>
                          </a:pPr>
                          <a:r>
                            <a:rPr lang="ja-JP" sz="900" kern="100">
                              <a:effectLst/>
                            </a:rPr>
                            <a:t>⑯</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a:effectLst/>
                            </a:rPr>
                            <a:t>c-UO</a:t>
                          </a:r>
                          <a:r>
                            <a:rPr lang="en-US" sz="900" kern="100" baseline="-25000">
                              <a:effectLst/>
                            </a:rPr>
                            <a:t>2</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endParaRPr lang="ja-JP"/>
                        </a:p>
                      </a:txBody>
                      <a:tcPr marL="36000" marR="36000" marT="36000" marB="36000" anchor="ctr">
                        <a:blipFill>
                          <a:blip r:embed="rId20"/>
                          <a:stretch>
                            <a:fillRect l="-44444" t="-370588" r="-52099" b="-291176"/>
                          </a:stretch>
                        </a:blipFill>
                      </a:tcPr>
                    </a:tc>
                    <a:tc>
                      <a:txBody>
                        <a:bodyPr/>
                        <a:lstStyle/>
                        <a:p>
                          <a:pPr algn="just">
                            <a:lnSpc>
                              <a:spcPts val="1100"/>
                            </a:lnSpc>
                            <a:spcAft>
                              <a:spcPts val="0"/>
                            </a:spcAft>
                          </a:pPr>
                          <a:r>
                            <a:rPr lang="en-US" sz="900" kern="100">
                              <a:effectLst/>
                            </a:rPr>
                            <a:t>c-(U,Zr)O</a:t>
                          </a:r>
                          <a:r>
                            <a:rPr lang="en-US" sz="900" kern="100" baseline="-25000">
                              <a:effectLst/>
                            </a:rPr>
                            <a:t>2</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2347919731"/>
                      </a:ext>
                    </a:extLst>
                  </a:tr>
                  <a:tr h="347463">
                    <a:tc>
                      <a:txBody>
                        <a:bodyPr/>
                        <a:lstStyle/>
                        <a:p>
                          <a:pPr algn="ctr">
                            <a:lnSpc>
                              <a:spcPts val="1100"/>
                            </a:lnSpc>
                            <a:spcAft>
                              <a:spcPts val="0"/>
                            </a:spcAft>
                          </a:pPr>
                          <a:r>
                            <a:rPr lang="ja-JP" sz="900" kern="100">
                              <a:effectLst/>
                            </a:rPr>
                            <a:t>⑰</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endParaRPr lang="ja-JP"/>
                        </a:p>
                      </a:txBody>
                      <a:tcPr marL="36000" marR="36000" marT="36000" marB="36000" anchor="ctr">
                        <a:blipFill>
                          <a:blip r:embed="rId20"/>
                          <a:stretch>
                            <a:fillRect l="-44444" t="-275862" r="-52099" b="-70690"/>
                          </a:stretch>
                        </a:blipFill>
                      </a:tcP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a:effectLst/>
                            </a:rPr>
                            <a:t>c-FeCr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p>
                          <a:pPr algn="just">
                            <a:lnSpc>
                              <a:spcPts val="1100"/>
                            </a:lnSpc>
                            <a:spcAft>
                              <a:spcPts val="0"/>
                            </a:spcAft>
                          </a:pPr>
                          <a:r>
                            <a:rPr lang="en-US" altLang="ja-JP" sz="900" kern="100" dirty="0">
                              <a:effectLst/>
                            </a:rPr>
                            <a:t> or t-FeCr</a:t>
                          </a:r>
                          <a:r>
                            <a:rPr lang="en-US" altLang="ja-JP" sz="900" kern="100" baseline="-25000" dirty="0">
                              <a:effectLst/>
                            </a:rPr>
                            <a:t>2</a:t>
                          </a:r>
                          <a:r>
                            <a:rPr lang="en-US" altLang="ja-JP" sz="900" kern="100" dirty="0">
                              <a:effectLst/>
                            </a:rPr>
                            <a:t>O</a:t>
                          </a:r>
                          <a:r>
                            <a:rPr lang="en-US" altLang="ja-JP" sz="900" kern="100" baseline="-25000" dirty="0">
                              <a:effectLst/>
                            </a:rPr>
                            <a:t>4</a:t>
                          </a:r>
                          <a:endParaRPr lang="ja-JP" alt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3263544257"/>
                      </a:ext>
                    </a:extLst>
                  </a:tr>
                  <a:tr h="222116">
                    <a:tc>
                      <a:txBody>
                        <a:bodyPr/>
                        <a:lstStyle/>
                        <a:p>
                          <a:pPr algn="ctr">
                            <a:lnSpc>
                              <a:spcPts val="1100"/>
                            </a:lnSpc>
                            <a:spcAft>
                              <a:spcPts val="0"/>
                            </a:spcAft>
                          </a:pPr>
                          <a:r>
                            <a:rPr lang="ja-JP" sz="900" kern="100">
                              <a:effectLst/>
                            </a:rPr>
                            <a:t>⑱</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ja-JP" sz="900" kern="100">
                              <a:effectLst/>
                            </a:rPr>
                            <a:t>不明</a:t>
                          </a:r>
                          <a:endParaRPr lang="ja-JP" sz="900" kern="10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ja-JP" sz="900" kern="100" dirty="0">
                              <a:effectLst/>
                            </a:rPr>
                            <a:t>―</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tc>
                      <a:txBody>
                        <a:bodyPr/>
                        <a:lstStyle/>
                        <a:p>
                          <a:pPr algn="just">
                            <a:lnSpc>
                              <a:spcPts val="1100"/>
                            </a:lnSpc>
                            <a:spcAft>
                              <a:spcPts val="0"/>
                            </a:spcAft>
                          </a:pPr>
                          <a:r>
                            <a:rPr lang="en-US" sz="900" kern="100" dirty="0">
                              <a:effectLst/>
                            </a:rPr>
                            <a:t>Ni</a:t>
                          </a:r>
                          <a:r>
                            <a:rPr lang="en-US" sz="900" kern="100" baseline="-25000" dirty="0">
                              <a:effectLst/>
                            </a:rPr>
                            <a:t>3</a:t>
                          </a:r>
                          <a:r>
                            <a:rPr lang="en-US" sz="900" kern="100" dirty="0">
                              <a:effectLst/>
                            </a:rPr>
                            <a:t>S</a:t>
                          </a:r>
                          <a:r>
                            <a:rPr lang="en-US" sz="900" kern="100" baseline="-25000" dirty="0">
                              <a:effectLst/>
                            </a:rPr>
                            <a:t>2</a:t>
                          </a:r>
                          <a:endParaRPr lang="ja-JP" sz="900" kern="100" dirty="0">
                            <a:effectLst/>
                            <a:latin typeface="Times New Roman" panose="02020603050405020304" pitchFamily="18" charset="0"/>
                            <a:ea typeface="ＭＳ 明朝" panose="02020609040205080304" pitchFamily="17" charset="-128"/>
                            <a:cs typeface="Arial" panose="020B0604020202020204" pitchFamily="34" charset="0"/>
                          </a:endParaRPr>
                        </a:p>
                      </a:txBody>
                      <a:tcPr marL="36000" marR="36000" marT="36000" marB="36000" anchor="ctr"/>
                    </a:tc>
                    <a:extLst>
                      <a:ext uri="{0D108BD9-81ED-4DB2-BD59-A6C34878D82A}">
                        <a16:rowId xmlns:a16="http://schemas.microsoft.com/office/drawing/2014/main" val="376593978"/>
                      </a:ext>
                    </a:extLst>
                  </a:tr>
                </a:tbl>
              </a:graphicData>
            </a:graphic>
          </p:graphicFrame>
        </mc:Fallback>
      </mc:AlternateContent>
      <p:sp>
        <p:nvSpPr>
          <p:cNvPr id="52" name="テキスト ボックス 51"/>
          <p:cNvSpPr txBox="1"/>
          <p:nvPr/>
        </p:nvSpPr>
        <p:spPr>
          <a:xfrm>
            <a:off x="6186456" y="6064521"/>
            <a:ext cx="2076405" cy="338554"/>
          </a:xfrm>
          <a:prstGeom prst="rect">
            <a:avLst/>
          </a:prstGeom>
          <a:noFill/>
        </p:spPr>
        <p:txBody>
          <a:bodyPr wrap="square" rtlCol="0">
            <a:spAutoFit/>
          </a:bodyPr>
          <a:lstStyle/>
          <a:p>
            <a:r>
              <a:rPr lang="en-US" altLang="ja-JP" sz="800" dirty="0"/>
              <a:t>※ </a:t>
            </a:r>
            <a:r>
              <a:rPr lang="ja-JP" altLang="en-US" sz="800" dirty="0"/>
              <a:t>２方向いずれにも一致する方位が存在し，</a:t>
            </a:r>
            <a:endParaRPr lang="en-US" altLang="ja-JP" sz="800" dirty="0"/>
          </a:p>
          <a:p>
            <a:r>
              <a:rPr lang="ja-JP" altLang="en-US" sz="800" dirty="0"/>
              <a:t>　　区別は困難</a:t>
            </a:r>
            <a:endParaRPr kumimoji="1" lang="en-US" altLang="ja-JP" sz="800" dirty="0"/>
          </a:p>
        </p:txBody>
      </p:sp>
      <p:sp>
        <p:nvSpPr>
          <p:cNvPr id="53" name="テキスト ボックス 52"/>
          <p:cNvSpPr txBox="1"/>
          <p:nvPr/>
        </p:nvSpPr>
        <p:spPr>
          <a:xfrm>
            <a:off x="6096000" y="4180429"/>
            <a:ext cx="1989710" cy="230832"/>
          </a:xfrm>
          <a:prstGeom prst="rect">
            <a:avLst/>
          </a:prstGeom>
          <a:noFill/>
        </p:spPr>
        <p:txBody>
          <a:bodyPr wrap="square" rtlCol="0">
            <a:spAutoFit/>
          </a:bodyPr>
          <a:lstStyle/>
          <a:p>
            <a:r>
              <a:rPr lang="en-US" altLang="ja-JP" sz="900" dirty="0"/>
              <a:t>c : </a:t>
            </a:r>
            <a:r>
              <a:rPr lang="ja-JP" altLang="en-US" sz="900" dirty="0"/>
              <a:t>立方晶，</a:t>
            </a:r>
            <a:r>
              <a:rPr lang="en-US" altLang="ja-JP" sz="900" dirty="0"/>
              <a:t>t : </a:t>
            </a:r>
            <a:r>
              <a:rPr lang="ja-JP" altLang="en-US" sz="900" dirty="0"/>
              <a:t>正方晶</a:t>
            </a:r>
            <a:endParaRPr kumimoji="1" lang="en-US" altLang="ja-JP" sz="900" dirty="0"/>
          </a:p>
        </p:txBody>
      </p:sp>
      <p:sp>
        <p:nvSpPr>
          <p:cNvPr id="54" name="テキスト ボックス 53"/>
          <p:cNvSpPr txBox="1"/>
          <p:nvPr/>
        </p:nvSpPr>
        <p:spPr>
          <a:xfrm>
            <a:off x="6172044" y="5936017"/>
            <a:ext cx="3860090" cy="215444"/>
          </a:xfrm>
          <a:prstGeom prst="rect">
            <a:avLst/>
          </a:prstGeom>
          <a:noFill/>
        </p:spPr>
        <p:txBody>
          <a:bodyPr wrap="square" rtlCol="0">
            <a:spAutoFit/>
          </a:bodyPr>
          <a:lstStyle/>
          <a:p>
            <a:r>
              <a:rPr lang="en-US" altLang="ja-JP" sz="800" dirty="0"/>
              <a:t>(</a:t>
            </a:r>
            <a:r>
              <a:rPr lang="ja-JP" altLang="en-US" sz="800" dirty="0"/>
              <a:t>注</a:t>
            </a:r>
            <a:r>
              <a:rPr lang="en-US" altLang="ja-JP" sz="800" dirty="0"/>
              <a:t>) </a:t>
            </a:r>
            <a:r>
              <a:rPr lang="ja-JP" altLang="en-US" sz="800" dirty="0"/>
              <a:t>１方位のディフラクションからの推定結果</a:t>
            </a:r>
            <a:endParaRPr kumimoji="1" lang="en-US" altLang="ja-JP" sz="800" dirty="0"/>
          </a:p>
        </p:txBody>
      </p:sp>
      <p:sp>
        <p:nvSpPr>
          <p:cNvPr id="55" name="テキスト ボックス 54"/>
          <p:cNvSpPr txBox="1"/>
          <p:nvPr/>
        </p:nvSpPr>
        <p:spPr>
          <a:xfrm>
            <a:off x="7162203" y="1351379"/>
            <a:ext cx="414925" cy="153888"/>
          </a:xfrm>
          <a:prstGeom prst="rect">
            <a:avLst/>
          </a:prstGeom>
          <a:noFill/>
        </p:spPr>
        <p:txBody>
          <a:bodyPr wrap="square" lIns="0" tIns="0" rIns="0" bIns="0" rtlCol="0">
            <a:spAutoFit/>
          </a:bodyPr>
          <a:lstStyle/>
          <a:p>
            <a:r>
              <a:rPr lang="ja-JP" altLang="en-US" sz="1000" dirty="0">
                <a:solidFill>
                  <a:srgbClr val="FF0000"/>
                </a:solidFill>
              </a:rPr>
              <a:t>視野</a:t>
            </a:r>
            <a:r>
              <a:rPr lang="en-US" altLang="ja-JP" sz="1000" dirty="0">
                <a:solidFill>
                  <a:srgbClr val="FF0000"/>
                </a:solidFill>
              </a:rPr>
              <a:t>A</a:t>
            </a:r>
            <a:endParaRPr kumimoji="1" lang="en-US" altLang="ja-JP" sz="1000" dirty="0">
              <a:solidFill>
                <a:srgbClr val="FF0000"/>
              </a:solidFill>
            </a:endParaRPr>
          </a:p>
        </p:txBody>
      </p:sp>
      <p:sp>
        <p:nvSpPr>
          <p:cNvPr id="56" name="テキスト ボックス 55"/>
          <p:cNvSpPr txBox="1"/>
          <p:nvPr/>
        </p:nvSpPr>
        <p:spPr>
          <a:xfrm>
            <a:off x="9311692" y="1351379"/>
            <a:ext cx="414925" cy="153888"/>
          </a:xfrm>
          <a:prstGeom prst="rect">
            <a:avLst/>
          </a:prstGeom>
          <a:noFill/>
        </p:spPr>
        <p:txBody>
          <a:bodyPr wrap="square" lIns="0" tIns="0" rIns="0" bIns="0" rtlCol="0">
            <a:spAutoFit/>
          </a:bodyPr>
          <a:lstStyle/>
          <a:p>
            <a:r>
              <a:rPr lang="ja-JP" altLang="en-US" sz="1000" dirty="0">
                <a:solidFill>
                  <a:srgbClr val="FF0000"/>
                </a:solidFill>
              </a:rPr>
              <a:t>視野</a:t>
            </a:r>
            <a:r>
              <a:rPr lang="en-US" altLang="ja-JP" sz="1000" dirty="0">
                <a:solidFill>
                  <a:srgbClr val="FF0000"/>
                </a:solidFill>
              </a:rPr>
              <a:t>B</a:t>
            </a:r>
            <a:endParaRPr kumimoji="1" lang="en-US" altLang="ja-JP" sz="1000" dirty="0">
              <a:solidFill>
                <a:srgbClr val="FF0000"/>
              </a:solidFill>
            </a:endParaRPr>
          </a:p>
        </p:txBody>
      </p:sp>
      <p:sp>
        <p:nvSpPr>
          <p:cNvPr id="57" name="テキスト ボックス 56"/>
          <p:cNvSpPr txBox="1"/>
          <p:nvPr/>
        </p:nvSpPr>
        <p:spPr>
          <a:xfrm>
            <a:off x="9824671" y="1341130"/>
            <a:ext cx="414925" cy="153888"/>
          </a:xfrm>
          <a:prstGeom prst="rect">
            <a:avLst/>
          </a:prstGeom>
          <a:noFill/>
        </p:spPr>
        <p:txBody>
          <a:bodyPr wrap="square" lIns="0" tIns="0" rIns="0" bIns="0" rtlCol="0">
            <a:spAutoFit/>
          </a:bodyPr>
          <a:lstStyle/>
          <a:p>
            <a:r>
              <a:rPr lang="ja-JP" altLang="en-US" sz="1000" dirty="0">
                <a:solidFill>
                  <a:srgbClr val="FF0000"/>
                </a:solidFill>
              </a:rPr>
              <a:t>視野</a:t>
            </a:r>
            <a:r>
              <a:rPr lang="en-US" altLang="ja-JP" sz="1000" dirty="0">
                <a:solidFill>
                  <a:srgbClr val="FF0000"/>
                </a:solidFill>
              </a:rPr>
              <a:t>C</a:t>
            </a:r>
            <a:endParaRPr kumimoji="1" lang="en-US" altLang="ja-JP" sz="1000" dirty="0">
              <a:solidFill>
                <a:srgbClr val="FF0000"/>
              </a:solidFill>
            </a:endParaRPr>
          </a:p>
        </p:txBody>
      </p:sp>
      <p:cxnSp>
        <p:nvCxnSpPr>
          <p:cNvPr id="58" name="直線コネクタ 57"/>
          <p:cNvCxnSpPr/>
          <p:nvPr/>
        </p:nvCxnSpPr>
        <p:spPr bwMode="auto">
          <a:xfrm>
            <a:off x="1888459" y="5583673"/>
            <a:ext cx="284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59" name="テキスト ボックス 58"/>
          <p:cNvSpPr txBox="1"/>
          <p:nvPr/>
        </p:nvSpPr>
        <p:spPr>
          <a:xfrm>
            <a:off x="1847700" y="5391338"/>
            <a:ext cx="446922" cy="153888"/>
          </a:xfrm>
          <a:prstGeom prst="rect">
            <a:avLst/>
          </a:prstGeom>
          <a:noFill/>
        </p:spPr>
        <p:txBody>
          <a:bodyPr wrap="square" lIns="0" tIns="0" rIns="0" bIns="0" rtlCol="0">
            <a:spAutoFit/>
          </a:bodyPr>
          <a:lstStyle/>
          <a:p>
            <a:r>
              <a:rPr lang="en-US" altLang="ja-JP" sz="1000" dirty="0">
                <a:solidFill>
                  <a:srgbClr val="FFFF00"/>
                </a:solidFill>
              </a:rPr>
              <a:t>0.5</a:t>
            </a:r>
            <a:r>
              <a:rPr kumimoji="1" lang="en-US" altLang="ja-JP" sz="1000" dirty="0">
                <a:solidFill>
                  <a:srgbClr val="FFFF00"/>
                </a:solidFill>
              </a:rPr>
              <a:t>μm</a:t>
            </a:r>
          </a:p>
        </p:txBody>
      </p:sp>
      <p:sp>
        <p:nvSpPr>
          <p:cNvPr id="60" name="テキスト ボックス 59"/>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80845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l="3461" t="2044" r="1654" b="3435"/>
          <a:stretch/>
        </p:blipFill>
        <p:spPr>
          <a:xfrm>
            <a:off x="2529955" y="3231764"/>
            <a:ext cx="2338881" cy="1437912"/>
          </a:xfrm>
          <a:prstGeom prst="rect">
            <a:avLst/>
          </a:prstGeom>
        </p:spPr>
      </p:pic>
      <p:sp>
        <p:nvSpPr>
          <p:cNvPr id="3" name="テキスト ボックス 2"/>
          <p:cNvSpPr txBox="1"/>
          <p:nvPr/>
        </p:nvSpPr>
        <p:spPr>
          <a:xfrm>
            <a:off x="361640" y="768639"/>
            <a:ext cx="3039615" cy="369332"/>
          </a:xfrm>
          <a:prstGeom prst="rect">
            <a:avLst/>
          </a:prstGeom>
          <a:noFill/>
        </p:spPr>
        <p:txBody>
          <a:bodyPr wrap="none" rtlCol="0">
            <a:spAutoFit/>
          </a:bodyPr>
          <a:lstStyle/>
          <a:p>
            <a:pPr algn="ctr"/>
            <a:r>
              <a:rPr lang="ja-JP" altLang="en-US" sz="1800" b="1" dirty="0">
                <a:solidFill>
                  <a:srgbClr val="162CFC"/>
                </a:solidFill>
                <a:latin typeface="Meiryo UI" panose="020B0604030504040204" pitchFamily="50" charset="-128"/>
                <a:ea typeface="Meiryo UI" panose="020B0604030504040204" pitchFamily="50" charset="-128"/>
              </a:rPr>
              <a:t>領域№</a:t>
            </a:r>
            <a:r>
              <a:rPr lang="en-US" altLang="ja-JP" sz="1800" b="1" dirty="0">
                <a:solidFill>
                  <a:srgbClr val="162CFC"/>
                </a:solidFill>
                <a:latin typeface="Meiryo UI" panose="020B0604030504040204" pitchFamily="50" charset="-128"/>
                <a:ea typeface="Meiryo UI" panose="020B0604030504040204" pitchFamily="50" charset="-128"/>
              </a:rPr>
              <a:t>12</a:t>
            </a:r>
            <a:r>
              <a:rPr lang="ja-JP" altLang="en-US" sz="1800" b="1" dirty="0">
                <a:solidFill>
                  <a:srgbClr val="162CFC"/>
                </a:solidFill>
                <a:latin typeface="Meiryo UI" panose="020B0604030504040204" pitchFamily="50" charset="-128"/>
                <a:ea typeface="Meiryo UI" panose="020B0604030504040204" pitchFamily="50" charset="-128"/>
              </a:rPr>
              <a:t>　＊データ精査済み</a:t>
            </a:r>
            <a:endParaRPr lang="en-US" sz="1800" b="1" dirty="0">
              <a:solidFill>
                <a:srgbClr val="162CFC"/>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E43B7AC-0239-4444-9E29-0DF8817F6BD2}"/>
              </a:ext>
            </a:extLst>
          </p:cNvPr>
          <p:cNvSpPr txBox="1"/>
          <p:nvPr/>
        </p:nvSpPr>
        <p:spPr>
          <a:xfrm>
            <a:off x="1639702" y="2809280"/>
            <a:ext cx="2464243"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採取箇所・分析</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観察方向</a:t>
            </a:r>
          </a:p>
        </p:txBody>
      </p:sp>
      <p:sp>
        <p:nvSpPr>
          <p:cNvPr id="5" name="テキスト ボックス 4">
            <a:extLst>
              <a:ext uri="{FF2B5EF4-FFF2-40B4-BE49-F238E27FC236}">
                <a16:creationId xmlns:a16="http://schemas.microsoft.com/office/drawing/2014/main" id="{1E43B7AC-0239-4444-9E29-0DF8817F6BD2}"/>
              </a:ext>
            </a:extLst>
          </p:cNvPr>
          <p:cNvSpPr txBox="1"/>
          <p:nvPr/>
        </p:nvSpPr>
        <p:spPr>
          <a:xfrm>
            <a:off x="7230438" y="6238258"/>
            <a:ext cx="3414654"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構造解析・主要化学形態の推定結果</a:t>
            </a:r>
          </a:p>
        </p:txBody>
      </p:sp>
      <p:sp>
        <p:nvSpPr>
          <p:cNvPr id="6" name="テキスト ボックス 5">
            <a:extLst>
              <a:ext uri="{FF2B5EF4-FFF2-40B4-BE49-F238E27FC236}">
                <a16:creationId xmlns:a16="http://schemas.microsoft.com/office/drawing/2014/main" id="{1E43B7AC-0239-4444-9E29-0DF8817F6BD2}"/>
              </a:ext>
            </a:extLst>
          </p:cNvPr>
          <p:cNvSpPr txBox="1"/>
          <p:nvPr/>
        </p:nvSpPr>
        <p:spPr>
          <a:xfrm>
            <a:off x="7577578" y="4204292"/>
            <a:ext cx="1959127" cy="276999"/>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TEM</a:t>
            </a:r>
            <a:r>
              <a:rPr lang="ja-JP" altLang="en-US" sz="1200" b="1" dirty="0">
                <a:latin typeface="Meiryo UI" panose="020B0604030504040204" pitchFamily="50" charset="-128"/>
                <a:ea typeface="Meiryo UI" panose="020B0604030504040204" pitchFamily="50" charset="-128"/>
              </a:rPr>
              <a:t>回折図形</a:t>
            </a:r>
          </a:p>
        </p:txBody>
      </p:sp>
      <p:sp>
        <p:nvSpPr>
          <p:cNvPr id="7" name="テキスト ボックス 6">
            <a:extLst>
              <a:ext uri="{FF2B5EF4-FFF2-40B4-BE49-F238E27FC236}">
                <a16:creationId xmlns:a16="http://schemas.microsoft.com/office/drawing/2014/main" id="{1E43B7AC-0239-4444-9E29-0DF8817F6BD2}"/>
              </a:ext>
            </a:extLst>
          </p:cNvPr>
          <p:cNvSpPr txBox="1"/>
          <p:nvPr/>
        </p:nvSpPr>
        <p:spPr>
          <a:xfrm>
            <a:off x="1110025" y="6124923"/>
            <a:ext cx="3328326" cy="276999"/>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U</a:t>
            </a:r>
            <a:r>
              <a:rPr lang="ja-JP" altLang="en-US" sz="1200" b="1" dirty="0">
                <a:latin typeface="Meiryo UI" panose="020B0604030504040204" pitchFamily="50" charset="-128"/>
                <a:ea typeface="Meiryo UI" panose="020B0604030504040204" pitchFamily="50" charset="-128"/>
              </a:rPr>
              <a:t>含有粒子の</a:t>
            </a:r>
            <a:r>
              <a:rPr lang="en-US" altLang="ja-JP" sz="1200" b="1" dirty="0">
                <a:latin typeface="Meiryo UI" panose="020B0604030504040204" pitchFamily="50" charset="-128"/>
                <a:ea typeface="Meiryo UI" panose="020B0604030504040204" pitchFamily="50" charset="-128"/>
              </a:rPr>
              <a:t>STEM-EDX </a:t>
            </a:r>
            <a:r>
              <a:rPr lang="ja-JP" altLang="en-US" sz="1200" b="1" dirty="0">
                <a:latin typeface="Meiryo UI" panose="020B0604030504040204" pitchFamily="50" charset="-128"/>
                <a:ea typeface="Meiryo UI" panose="020B0604030504040204" pitchFamily="50" charset="-128"/>
              </a:rPr>
              <a:t>線分析結果</a:t>
            </a:r>
          </a:p>
        </p:txBody>
      </p:sp>
      <p:sp>
        <p:nvSpPr>
          <p:cNvPr id="8" name="Google Shape;155;p14">
            <a:extLst>
              <a:ext uri="{FF2B5EF4-FFF2-40B4-BE49-F238E27FC236}">
                <a16:creationId xmlns:a16="http://schemas.microsoft.com/office/drawing/2014/main" id="{55677C95-B15A-4E8C-A61F-8EE7346FB863}"/>
              </a:ext>
            </a:extLst>
          </p:cNvPr>
          <p:cNvSpPr txBox="1">
            <a:spLocks/>
          </p:cNvSpPr>
          <p:nvPr/>
        </p:nvSpPr>
        <p:spPr bwMode="auto">
          <a:xfrm>
            <a:off x="943047" y="171680"/>
            <a:ext cx="7012601" cy="3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58775" indent="-358775" algn="l" defTabSz="479425" rtl="0" eaLnBrk="0" fontAlgn="base" hangingPunct="0">
              <a:spcBef>
                <a:spcPct val="20000"/>
              </a:spcBef>
              <a:spcAft>
                <a:spcPct val="0"/>
              </a:spcAft>
              <a:buFont typeface="Arial" charset="0"/>
              <a:buChar char="•"/>
              <a:defRPr kumimoji="1" sz="3400">
                <a:solidFill>
                  <a:schemeClr val="tx1"/>
                </a:solidFill>
                <a:latin typeface="+mn-lt"/>
                <a:ea typeface="+mn-ea"/>
                <a:cs typeface="+mn-cs"/>
              </a:defRPr>
            </a:lvl1pPr>
            <a:lvl2pPr marL="777875" indent="-298450" algn="l" defTabSz="479425" rtl="0" eaLnBrk="0" fontAlgn="base" hangingPunct="0">
              <a:spcBef>
                <a:spcPct val="20000"/>
              </a:spcBef>
              <a:spcAft>
                <a:spcPct val="0"/>
              </a:spcAft>
              <a:buFont typeface="Arial" charset="0"/>
              <a:buChar char="–"/>
              <a:defRPr kumimoji="1" sz="2900">
                <a:solidFill>
                  <a:schemeClr val="tx1"/>
                </a:solidFill>
                <a:latin typeface="+mn-lt"/>
                <a:ea typeface="+mn-ea"/>
              </a:defRPr>
            </a:lvl2pPr>
            <a:lvl3pPr marL="1196975" indent="-239713" algn="l" defTabSz="479425" rtl="0" eaLnBrk="0" fontAlgn="base" hangingPunct="0">
              <a:spcBef>
                <a:spcPct val="20000"/>
              </a:spcBef>
              <a:spcAft>
                <a:spcPct val="0"/>
              </a:spcAft>
              <a:buFont typeface="Arial" charset="0"/>
              <a:buChar char="•"/>
              <a:defRPr kumimoji="1" sz="2500">
                <a:solidFill>
                  <a:schemeClr val="tx1"/>
                </a:solidFill>
                <a:latin typeface="+mn-lt"/>
                <a:ea typeface="+mn-ea"/>
              </a:defRPr>
            </a:lvl3pPr>
            <a:lvl4pPr marL="1676400" indent="-239713"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4pPr>
            <a:lvl5pPr marL="2154238" indent="-238125"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5pPr>
            <a:lvl6pPr marL="2611438" indent="-238125" algn="l" defTabSz="479425" rtl="0" fontAlgn="base">
              <a:spcBef>
                <a:spcPct val="20000"/>
              </a:spcBef>
              <a:spcAft>
                <a:spcPct val="0"/>
              </a:spcAft>
              <a:buFont typeface="Arial" charset="0"/>
              <a:buChar char="»"/>
              <a:defRPr kumimoji="1" sz="2100">
                <a:solidFill>
                  <a:schemeClr val="tx1"/>
                </a:solidFill>
                <a:latin typeface="+mn-lt"/>
                <a:ea typeface="+mn-ea"/>
              </a:defRPr>
            </a:lvl6pPr>
            <a:lvl7pPr marL="3068638" indent="-238125" algn="l" defTabSz="479425" rtl="0" fontAlgn="base">
              <a:spcBef>
                <a:spcPct val="20000"/>
              </a:spcBef>
              <a:spcAft>
                <a:spcPct val="0"/>
              </a:spcAft>
              <a:buFont typeface="Arial" charset="0"/>
              <a:buChar char="»"/>
              <a:defRPr kumimoji="1" sz="2100">
                <a:solidFill>
                  <a:schemeClr val="tx1"/>
                </a:solidFill>
                <a:latin typeface="+mn-lt"/>
                <a:ea typeface="+mn-ea"/>
              </a:defRPr>
            </a:lvl7pPr>
            <a:lvl8pPr marL="3525838" indent="-238125" algn="l" defTabSz="479425" rtl="0" fontAlgn="base">
              <a:spcBef>
                <a:spcPct val="20000"/>
              </a:spcBef>
              <a:spcAft>
                <a:spcPct val="0"/>
              </a:spcAft>
              <a:buFont typeface="Arial" charset="0"/>
              <a:buChar char="»"/>
              <a:defRPr kumimoji="1" sz="2100">
                <a:solidFill>
                  <a:schemeClr val="tx1"/>
                </a:solidFill>
                <a:latin typeface="+mn-lt"/>
                <a:ea typeface="+mn-ea"/>
              </a:defRPr>
            </a:lvl8pPr>
            <a:lvl9pPr marL="3983038" indent="-238125" algn="l" defTabSz="479425" rtl="0" fontAlgn="base">
              <a:spcBef>
                <a:spcPct val="20000"/>
              </a:spcBef>
              <a:spcAft>
                <a:spcPct val="0"/>
              </a:spcAft>
              <a:buFont typeface="Arial" charset="0"/>
              <a:buChar char="»"/>
              <a:defRPr kumimoji="1" sz="2100">
                <a:solidFill>
                  <a:schemeClr val="tx1"/>
                </a:solidFill>
                <a:latin typeface="+mn-lt"/>
                <a:ea typeface="+mn-ea"/>
              </a:defRPr>
            </a:lvl9pPr>
          </a:lstStyle>
          <a:p>
            <a:pPr marL="0" indent="0" algn="just">
              <a:spcBef>
                <a:spcPts val="0"/>
              </a:spcBef>
              <a:spcAft>
                <a:spcPts val="0"/>
              </a:spcAft>
              <a:buSzPts val="2400"/>
              <a:buNone/>
            </a:pP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STEM/EDX</a:t>
            </a:r>
            <a:r>
              <a:rPr lang="ja-JP" altLang="en-US"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a:t>
            </a: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X-6</a:t>
            </a:r>
            <a:r>
              <a:rPr lang="ja-JP"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ペネ調査装置付着物</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2PEN2103</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HGｺﾞｼｯｸE" panose="020B0909000000000000" pitchFamily="49" charset="-128"/>
                <a:ea typeface="HGｺﾞｼｯｸE" panose="020B0909000000000000" pitchFamily="49" charset="-128"/>
                <a:cs typeface="Calibri" panose="020F0502020204030204" pitchFamily="34" charset="0"/>
                <a:sym typeface="MS PGothic"/>
              </a:rPr>
              <a:t>(4/4)</a:t>
            </a:r>
            <a:endPar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endParaRPr>
          </a:p>
          <a:p>
            <a:pPr marL="182563" lvl="1" indent="0" algn="just">
              <a:lnSpc>
                <a:spcPts val="1000"/>
              </a:lnSpc>
              <a:spcBef>
                <a:spcPts val="0"/>
              </a:spcBef>
              <a:spcAft>
                <a:spcPts val="0"/>
              </a:spcAft>
              <a:buSzPts val="2400"/>
              <a:buNone/>
            </a:pPr>
            <a:endPar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endParaRPr>
          </a:p>
        </p:txBody>
      </p:sp>
      <p:sp>
        <p:nvSpPr>
          <p:cNvPr id="9" name="テキスト ボックス 8"/>
          <p:cNvSpPr txBox="1"/>
          <p:nvPr/>
        </p:nvSpPr>
        <p:spPr>
          <a:xfrm>
            <a:off x="5920735" y="6076781"/>
            <a:ext cx="3860090" cy="230832"/>
          </a:xfrm>
          <a:prstGeom prst="rect">
            <a:avLst/>
          </a:prstGeom>
          <a:noFill/>
        </p:spPr>
        <p:txBody>
          <a:bodyPr wrap="square" rtlCol="0">
            <a:spAutoFit/>
          </a:bodyPr>
          <a:lstStyle/>
          <a:p>
            <a:r>
              <a:rPr lang="en-US" altLang="ja-JP" sz="900" dirty="0"/>
              <a:t>※ </a:t>
            </a:r>
            <a:r>
              <a:rPr lang="ja-JP" altLang="en-US" sz="900" dirty="0"/>
              <a:t>３方向いずれにも一致する方位が存在し，区別は困難</a:t>
            </a:r>
            <a:endParaRPr kumimoji="1" lang="en-US" altLang="ja-JP" sz="900" dirty="0"/>
          </a:p>
        </p:txBody>
      </p:sp>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1303" y="1494849"/>
            <a:ext cx="1591756" cy="1247220"/>
          </a:xfrm>
          <a:prstGeom prst="rect">
            <a:avLst/>
          </a:prstGeom>
        </p:spPr>
      </p:pic>
      <mc:AlternateContent xmlns:mc="http://schemas.openxmlformats.org/markup-compatibility/2006" xmlns:a14="http://schemas.microsoft.com/office/drawing/2010/main">
        <mc:Choice Requires="a14">
          <p:graphicFrame>
            <p:nvGraphicFramePr>
              <p:cNvPr id="11" name="表 10"/>
              <p:cNvGraphicFramePr>
                <a:graphicFrameLocks noGrp="1"/>
              </p:cNvGraphicFramePr>
              <p:nvPr>
                <p:extLst>
                  <p:ext uri="{D42A27DB-BD31-4B8C-83A1-F6EECF244321}">
                    <p14:modId xmlns:p14="http://schemas.microsoft.com/office/powerpoint/2010/main" val="2687710194"/>
                  </p:ext>
                </p:extLst>
              </p:nvPr>
            </p:nvGraphicFramePr>
            <p:xfrm>
              <a:off x="6088762" y="4604011"/>
              <a:ext cx="5520246" cy="1339961"/>
            </p:xfrm>
            <a:graphic>
              <a:graphicData uri="http://schemas.openxmlformats.org/drawingml/2006/table">
                <a:tbl>
                  <a:tblPr firstRow="1" firstCol="1" bandRow="1">
                    <a:tableStyleId>{5940675A-B579-460E-94D1-54222C63F5DA}</a:tableStyleId>
                  </a:tblPr>
                  <a:tblGrid>
                    <a:gridCol w="441252">
                      <a:extLst>
                        <a:ext uri="{9D8B030D-6E8A-4147-A177-3AD203B41FA5}">
                          <a16:colId xmlns:a16="http://schemas.microsoft.com/office/drawing/2014/main" val="3406992389"/>
                        </a:ext>
                      </a:extLst>
                    </a:gridCol>
                    <a:gridCol w="950614">
                      <a:extLst>
                        <a:ext uri="{9D8B030D-6E8A-4147-A177-3AD203B41FA5}">
                          <a16:colId xmlns:a16="http://schemas.microsoft.com/office/drawing/2014/main" val="590602057"/>
                        </a:ext>
                      </a:extLst>
                    </a:gridCol>
                    <a:gridCol w="2680573">
                      <a:extLst>
                        <a:ext uri="{9D8B030D-6E8A-4147-A177-3AD203B41FA5}">
                          <a16:colId xmlns:a16="http://schemas.microsoft.com/office/drawing/2014/main" val="1366123364"/>
                        </a:ext>
                      </a:extLst>
                    </a:gridCol>
                    <a:gridCol w="1447807">
                      <a:extLst>
                        <a:ext uri="{9D8B030D-6E8A-4147-A177-3AD203B41FA5}">
                          <a16:colId xmlns:a16="http://schemas.microsoft.com/office/drawing/2014/main" val="3291591226"/>
                        </a:ext>
                      </a:extLst>
                    </a:gridCol>
                  </a:tblGrid>
                  <a:tr h="295240">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位置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構造解析結果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構造解析所見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EDS</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結果を含めた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主要化学組成の推定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21207740"/>
                      </a:ext>
                    </a:extLst>
                  </a:tr>
                  <a:tr h="176077">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m-ZrO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2</m:t>
                                      </m:r>
                                    </m:e>
                                  </m:acc>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 0 13</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13 </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7</m:t>
                                      </m:r>
                                    </m:e>
                                  </m:acc>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 5</m:t>
                                  </m:r>
                                </m:e>
                              </m:d>
                            </m:oMath>
                          </a14:m>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m-ZrO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171254627"/>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ja-JP" sz="1050" kern="100" baseline="300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100</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 </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3</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0</m:t>
                                  </m:r>
                                </m:e>
                              </m:d>
                            </m:oMath>
                          </a14:m>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07056733"/>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⑪</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101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 </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031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12</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e>
                              </m:d>
                            </m:oMath>
                          </a14:m>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675581635"/>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⑫</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の方位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312</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211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11</m:t>
                                  </m:r>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e>
                              </m:d>
                            </m:oMath>
                          </a14:m>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006020697"/>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⑬</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方位</a:t>
                          </a:r>
                          <a14:m>
                            <m:oMath xmlns:m="http://schemas.openxmlformats.org/officeDocument/2006/math">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4</m:t>
                                      </m:r>
                                    </m:e>
                                  </m:acc>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5</m:t>
                                      </m:r>
                                    </m:e>
                                  </m:acc>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2</m:t>
                                      </m:r>
                                    </m:e>
                                  </m:acc>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2</m:t>
                                      </m:r>
                                    </m:e>
                                  </m:acc>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d>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3</m:t>
                                      </m:r>
                                    </m:e>
                                  </m:acc>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1</m:t>
                                      </m:r>
                                    </m:e>
                                  </m:acc>
                                  <m:acc>
                                    <m:accPr>
                                      <m:chr m:val="̅"/>
                                      <m:ctrlPr>
                                        <a:rPr lang="ja-JP" sz="105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050" i="1" kern="100">
                                          <a:effectLst/>
                                          <a:latin typeface="Cambria Math" panose="02040503050406030204" pitchFamily="18" charset="0"/>
                                          <a:ea typeface="ＭＳ 明朝" panose="02020609040205080304" pitchFamily="17" charset="-128"/>
                                          <a:cs typeface="Times New Roman" panose="02020603050405020304" pitchFamily="18" charset="0"/>
                                        </a:rPr>
                                        <m:t>2</m:t>
                                      </m:r>
                                    </m:e>
                                  </m:acc>
                                </m:e>
                              </m:d>
                            </m:oMath>
                          </a14:m>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37268946"/>
                      </a:ext>
                    </a:extLst>
                  </a:tr>
                </a:tbl>
              </a:graphicData>
            </a:graphic>
          </p:graphicFrame>
        </mc:Choice>
        <mc:Fallback xmlns="">
          <p:graphicFrame>
            <p:nvGraphicFramePr>
              <p:cNvPr id="11" name="表 10"/>
              <p:cNvGraphicFramePr>
                <a:graphicFrameLocks noGrp="1"/>
              </p:cNvGraphicFramePr>
              <p:nvPr>
                <p:extLst>
                  <p:ext uri="{D42A27DB-BD31-4B8C-83A1-F6EECF244321}">
                    <p14:modId xmlns:p14="http://schemas.microsoft.com/office/powerpoint/2010/main" val="2687710194"/>
                  </p:ext>
                </p:extLst>
              </p:nvPr>
            </p:nvGraphicFramePr>
            <p:xfrm>
              <a:off x="6088762" y="4604011"/>
              <a:ext cx="5520246" cy="1339961"/>
            </p:xfrm>
            <a:graphic>
              <a:graphicData uri="http://schemas.openxmlformats.org/drawingml/2006/table">
                <a:tbl>
                  <a:tblPr firstRow="1" firstCol="1" bandRow="1">
                    <a:tableStyleId>{5940675A-B579-460E-94D1-54222C63F5DA}</a:tableStyleId>
                  </a:tblPr>
                  <a:tblGrid>
                    <a:gridCol w="441252">
                      <a:extLst>
                        <a:ext uri="{9D8B030D-6E8A-4147-A177-3AD203B41FA5}">
                          <a16:colId xmlns:a16="http://schemas.microsoft.com/office/drawing/2014/main" val="3406992389"/>
                        </a:ext>
                      </a:extLst>
                    </a:gridCol>
                    <a:gridCol w="950614">
                      <a:extLst>
                        <a:ext uri="{9D8B030D-6E8A-4147-A177-3AD203B41FA5}">
                          <a16:colId xmlns:a16="http://schemas.microsoft.com/office/drawing/2014/main" val="590602057"/>
                        </a:ext>
                      </a:extLst>
                    </a:gridCol>
                    <a:gridCol w="2680573">
                      <a:extLst>
                        <a:ext uri="{9D8B030D-6E8A-4147-A177-3AD203B41FA5}">
                          <a16:colId xmlns:a16="http://schemas.microsoft.com/office/drawing/2014/main" val="1366123364"/>
                        </a:ext>
                      </a:extLst>
                    </a:gridCol>
                    <a:gridCol w="1447807">
                      <a:extLst>
                        <a:ext uri="{9D8B030D-6E8A-4147-A177-3AD203B41FA5}">
                          <a16:colId xmlns:a16="http://schemas.microsoft.com/office/drawing/2014/main" val="3291591226"/>
                        </a:ext>
                      </a:extLst>
                    </a:gridCol>
                  </a:tblGrid>
                  <a:tr h="320040">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位置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構造解析結果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TEM</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構造解析所見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EDS</a:t>
                          </a: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結果を含めた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主要化学組成の推定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21207740"/>
                      </a:ext>
                    </a:extLst>
                  </a:tr>
                  <a:tr h="176077">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m-ZrO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endParaRPr lang="ja-JP"/>
                        </a:p>
                      </a:txBody>
                      <a:tcPr marL="68580" marR="68580" marT="0" marB="0">
                        <a:blipFill>
                          <a:blip r:embed="rId4"/>
                          <a:stretch>
                            <a:fillRect l="-52273" t="-210345" r="-54545" b="-496552"/>
                          </a:stretch>
                        </a:blipFill>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m-ZrO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171254627"/>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ja-JP" sz="1050" kern="100" baseline="300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endParaRPr lang="ja-JP"/>
                        </a:p>
                      </a:txBody>
                      <a:tcPr marL="68580" marR="68580" marT="0" marB="0">
                        <a:blipFill>
                          <a:blip r:embed="rId4"/>
                          <a:stretch>
                            <a:fillRect l="-52273" t="-257143" r="-54545" b="-311429"/>
                          </a:stretch>
                        </a:blipFill>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07056733"/>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⑪</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endParaRPr lang="ja-JP"/>
                        </a:p>
                      </a:txBody>
                      <a:tcPr marL="68580" marR="68580" marT="0" marB="0">
                        <a:blipFill>
                          <a:blip r:embed="rId4"/>
                          <a:stretch>
                            <a:fillRect l="-52273" t="-367647" r="-54545" b="-220588"/>
                          </a:stretch>
                        </a:blipFill>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c-(U,Zr)O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675581635"/>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⑫</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endParaRPr lang="ja-JP"/>
                        </a:p>
                      </a:txBody>
                      <a:tcPr marL="68580" marR="68580" marT="0" marB="0">
                        <a:blipFill>
                          <a:blip r:embed="rId4"/>
                          <a:stretch>
                            <a:fillRect l="-52273" t="-454286" r="-54545" b="-114286"/>
                          </a:stretch>
                        </a:blipFill>
                      </a:tcPr>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c-FeCr</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2</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006020697"/>
                      </a:ext>
                    </a:extLst>
                  </a:tr>
                  <a:tr h="210961">
                    <a:tc>
                      <a:txBody>
                        <a:bodyPr/>
                        <a:lstStyle/>
                        <a:p>
                          <a:pPr algn="ctr"/>
                          <a:r>
                            <a:rPr lang="ja-JP" sz="1050" kern="100">
                              <a:effectLst/>
                              <a:latin typeface="游明朝" panose="02020400000000000000" pitchFamily="18" charset="-128"/>
                              <a:ea typeface="ＭＳ 明朝" panose="02020609040205080304" pitchFamily="17" charset="-128"/>
                              <a:cs typeface="Times New Roman" panose="02020603050405020304" pitchFamily="18" charset="0"/>
                            </a:rPr>
                            <a:t>⑬</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endParaRPr lang="ja-JP"/>
                        </a:p>
                      </a:txBody>
                      <a:tcPr marL="68580" marR="68580" marT="0" marB="0">
                        <a:blipFill>
                          <a:blip r:embed="rId4"/>
                          <a:stretch>
                            <a:fillRect l="-52273" t="-554286" r="-54545" b="-14286"/>
                          </a:stretch>
                        </a:blipFill>
                      </a:tcPr>
                    </a:tc>
                    <a:tc>
                      <a:txBody>
                        <a:bodyPr/>
                        <a:lstStyle/>
                        <a:p>
                          <a:pPr algn="just"/>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c-Fe</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3</a:t>
                          </a:r>
                          <a:r>
                            <a:rPr lang="en-US" sz="1050" kern="100" dirty="0">
                              <a:effectLst/>
                              <a:latin typeface="ＭＳ 明朝" panose="02020609040205080304" pitchFamily="17" charset="-128"/>
                              <a:ea typeface="游明朝" panose="02020400000000000000" pitchFamily="18" charset="-128"/>
                              <a:cs typeface="Times New Roman" panose="02020603050405020304" pitchFamily="18" charset="0"/>
                            </a:rPr>
                            <a:t>O</a:t>
                          </a:r>
                          <a:r>
                            <a:rPr lang="en-US" sz="1050" kern="100" baseline="-25000" dirty="0">
                              <a:effectLst/>
                              <a:latin typeface="ＭＳ 明朝" panose="02020609040205080304" pitchFamily="17" charset="-128"/>
                              <a:ea typeface="游明朝" panose="02020400000000000000" pitchFamily="18" charset="-128"/>
                              <a:cs typeface="Times New Roman" panose="02020603050405020304" pitchFamily="18" charset="0"/>
                            </a:rPr>
                            <a:t>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37268946"/>
                      </a:ext>
                    </a:extLst>
                  </a:tr>
                </a:tbl>
              </a:graphicData>
            </a:graphic>
          </p:graphicFrame>
        </mc:Fallback>
      </mc:AlternateContent>
      <p:pic>
        <p:nvPicPr>
          <p:cNvPr id="12" name="図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3283035" y="1514672"/>
            <a:ext cx="1244949" cy="1244949"/>
          </a:xfrm>
          <a:prstGeom prst="rect">
            <a:avLst/>
          </a:prstGeom>
          <a:noFill/>
          <a:ln>
            <a:noFill/>
          </a:ln>
        </p:spPr>
      </p:pic>
      <p:pic>
        <p:nvPicPr>
          <p:cNvPr id="13" name="図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0026" y="3200709"/>
            <a:ext cx="1362899" cy="1357426"/>
          </a:xfrm>
          <a:prstGeom prst="rect">
            <a:avLst/>
          </a:prstGeom>
        </p:spPr>
      </p:pic>
      <p:pic>
        <p:nvPicPr>
          <p:cNvPr id="14" name="図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1110026" y="4692139"/>
            <a:ext cx="1371465" cy="1367114"/>
          </a:xfrm>
          <a:prstGeom prst="rect">
            <a:avLst/>
          </a:prstGeom>
          <a:noFill/>
          <a:ln>
            <a:noFill/>
          </a:ln>
        </p:spPr>
      </p:pic>
      <p:pic>
        <p:nvPicPr>
          <p:cNvPr id="15" name="図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09611" y="1338731"/>
            <a:ext cx="1258830" cy="1564404"/>
          </a:xfrm>
          <a:prstGeom prst="rect">
            <a:avLst/>
          </a:prstGeom>
        </p:spPr>
      </p:pic>
      <p:pic>
        <p:nvPicPr>
          <p:cNvPr id="16" name="図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95281" y="1368365"/>
            <a:ext cx="1306590" cy="1542958"/>
          </a:xfrm>
          <a:prstGeom prst="rect">
            <a:avLst/>
          </a:prstGeom>
        </p:spPr>
      </p:pic>
      <p:pic>
        <p:nvPicPr>
          <p:cNvPr id="17" name="図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9128600" y="2946188"/>
            <a:ext cx="573764" cy="573764"/>
          </a:xfrm>
          <a:prstGeom prst="rect">
            <a:avLst/>
          </a:prstGeom>
          <a:noFill/>
          <a:ln>
            <a:noFill/>
          </a:ln>
        </p:spPr>
      </p:pic>
      <p:pic>
        <p:nvPicPr>
          <p:cNvPr id="18" name="図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9730615" y="2946188"/>
            <a:ext cx="573764" cy="573764"/>
          </a:xfrm>
          <a:prstGeom prst="rect">
            <a:avLst/>
          </a:prstGeom>
          <a:noFill/>
          <a:ln>
            <a:noFill/>
          </a:ln>
        </p:spPr>
      </p:pic>
      <p:pic>
        <p:nvPicPr>
          <p:cNvPr id="19" name="図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6261136" y="2938783"/>
            <a:ext cx="574778" cy="574778"/>
          </a:xfrm>
          <a:prstGeom prst="rect">
            <a:avLst/>
          </a:prstGeom>
          <a:noFill/>
          <a:ln>
            <a:noFill/>
          </a:ln>
        </p:spPr>
      </p:pic>
      <p:pic>
        <p:nvPicPr>
          <p:cNvPr id="20" name="図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auto">
          <a:xfrm>
            <a:off x="7680274" y="2945688"/>
            <a:ext cx="573764" cy="573764"/>
          </a:xfrm>
          <a:prstGeom prst="rect">
            <a:avLst/>
          </a:prstGeom>
          <a:noFill/>
          <a:ln>
            <a:noFill/>
          </a:ln>
        </p:spPr>
      </p:pic>
      <p:pic>
        <p:nvPicPr>
          <p:cNvPr id="21" name="図 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bwMode="auto">
          <a:xfrm>
            <a:off x="10332630" y="2936649"/>
            <a:ext cx="573764" cy="573764"/>
          </a:xfrm>
          <a:prstGeom prst="rect">
            <a:avLst/>
          </a:prstGeom>
          <a:noFill/>
          <a:ln>
            <a:noFill/>
          </a:ln>
        </p:spPr>
      </p:pic>
      <p:pic>
        <p:nvPicPr>
          <p:cNvPr id="22" name="図 2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bwMode="auto">
          <a:xfrm>
            <a:off x="6856748" y="2937823"/>
            <a:ext cx="574778" cy="574778"/>
          </a:xfrm>
          <a:prstGeom prst="rect">
            <a:avLst/>
          </a:prstGeom>
          <a:noFill/>
          <a:ln>
            <a:noFill/>
          </a:ln>
        </p:spPr>
      </p:pic>
      <p:pic>
        <p:nvPicPr>
          <p:cNvPr id="23" name="図 2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auto">
          <a:xfrm>
            <a:off x="8270618" y="2942231"/>
            <a:ext cx="573764" cy="573764"/>
          </a:xfrm>
          <a:prstGeom prst="rect">
            <a:avLst/>
          </a:prstGeom>
          <a:noFill/>
          <a:ln>
            <a:noFill/>
          </a:ln>
        </p:spPr>
      </p:pic>
      <p:pic>
        <p:nvPicPr>
          <p:cNvPr id="24" name="図 2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bwMode="auto">
          <a:xfrm>
            <a:off x="6315877" y="3596896"/>
            <a:ext cx="573764" cy="573764"/>
          </a:xfrm>
          <a:prstGeom prst="rect">
            <a:avLst/>
          </a:prstGeom>
          <a:noFill/>
          <a:ln>
            <a:noFill/>
          </a:ln>
        </p:spPr>
      </p:pic>
      <p:pic>
        <p:nvPicPr>
          <p:cNvPr id="25" name="図 2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bwMode="auto">
          <a:xfrm>
            <a:off x="6906319" y="3594691"/>
            <a:ext cx="573764" cy="573764"/>
          </a:xfrm>
          <a:prstGeom prst="rect">
            <a:avLst/>
          </a:prstGeom>
          <a:noFill/>
          <a:ln>
            <a:noFill/>
          </a:ln>
        </p:spPr>
      </p:pic>
      <p:pic>
        <p:nvPicPr>
          <p:cNvPr id="26" name="図 25"/>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bwMode="auto">
          <a:xfrm>
            <a:off x="7506199" y="3595329"/>
            <a:ext cx="573764" cy="573764"/>
          </a:xfrm>
          <a:prstGeom prst="rect">
            <a:avLst/>
          </a:prstGeom>
          <a:noFill/>
          <a:ln>
            <a:noFill/>
          </a:ln>
        </p:spPr>
      </p:pic>
      <p:pic>
        <p:nvPicPr>
          <p:cNvPr id="27" name="図 2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bwMode="auto">
          <a:xfrm>
            <a:off x="8496669" y="3594691"/>
            <a:ext cx="573764" cy="573764"/>
          </a:xfrm>
          <a:prstGeom prst="rect">
            <a:avLst/>
          </a:prstGeom>
          <a:noFill/>
          <a:ln>
            <a:noFill/>
          </a:ln>
        </p:spPr>
      </p:pic>
      <p:pic>
        <p:nvPicPr>
          <p:cNvPr id="28" name="図 2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bwMode="auto">
          <a:xfrm>
            <a:off x="9090260" y="3594691"/>
            <a:ext cx="573764" cy="573764"/>
          </a:xfrm>
          <a:prstGeom prst="rect">
            <a:avLst/>
          </a:prstGeom>
          <a:noFill/>
          <a:ln>
            <a:noFill/>
          </a:ln>
        </p:spPr>
      </p:pic>
      <p:pic>
        <p:nvPicPr>
          <p:cNvPr id="29" name="図 2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bwMode="auto">
          <a:xfrm>
            <a:off x="9692187" y="3594691"/>
            <a:ext cx="573764" cy="573764"/>
          </a:xfrm>
          <a:prstGeom prst="rect">
            <a:avLst/>
          </a:prstGeom>
          <a:noFill/>
          <a:ln>
            <a:noFill/>
          </a:ln>
        </p:spPr>
      </p:pic>
      <p:pic>
        <p:nvPicPr>
          <p:cNvPr id="30" name="図 29"/>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auto">
          <a:xfrm>
            <a:off x="10292067" y="3594691"/>
            <a:ext cx="573764" cy="573764"/>
          </a:xfrm>
          <a:prstGeom prst="rect">
            <a:avLst/>
          </a:prstGeom>
          <a:noFill/>
          <a:ln>
            <a:noFill/>
          </a:ln>
        </p:spPr>
      </p:pic>
      <p:sp>
        <p:nvSpPr>
          <p:cNvPr id="31" name="テキスト ボックス 30"/>
          <p:cNvSpPr txBox="1">
            <a:spLocks noChangeAspect="1"/>
          </p:cNvSpPr>
          <p:nvPr/>
        </p:nvSpPr>
        <p:spPr>
          <a:xfrm>
            <a:off x="6010580" y="2877636"/>
            <a:ext cx="316978" cy="276999"/>
          </a:xfrm>
          <a:prstGeom prst="rect">
            <a:avLst/>
          </a:prstGeom>
          <a:noFill/>
        </p:spPr>
        <p:txBody>
          <a:bodyPr wrap="square" rtlCol="0">
            <a:spAutoFit/>
          </a:bodyPr>
          <a:lstStyle/>
          <a:p>
            <a:r>
              <a:rPr kumimoji="1" lang="ja-JP" altLang="en-US" sz="1200" dirty="0"/>
              <a:t>⑥</a:t>
            </a:r>
          </a:p>
        </p:txBody>
      </p:sp>
      <p:sp>
        <p:nvSpPr>
          <p:cNvPr id="32" name="テキスト ボックス 31"/>
          <p:cNvSpPr txBox="1">
            <a:spLocks noChangeAspect="1"/>
          </p:cNvSpPr>
          <p:nvPr/>
        </p:nvSpPr>
        <p:spPr>
          <a:xfrm>
            <a:off x="7432867" y="2913360"/>
            <a:ext cx="289450" cy="276999"/>
          </a:xfrm>
          <a:prstGeom prst="rect">
            <a:avLst/>
          </a:prstGeom>
          <a:noFill/>
        </p:spPr>
        <p:txBody>
          <a:bodyPr wrap="square" rtlCol="0">
            <a:spAutoFit/>
          </a:bodyPr>
          <a:lstStyle/>
          <a:p>
            <a:r>
              <a:rPr kumimoji="1" lang="ja-JP" altLang="en-US" sz="1200" dirty="0"/>
              <a:t>⑦</a:t>
            </a:r>
          </a:p>
        </p:txBody>
      </p:sp>
      <p:sp>
        <p:nvSpPr>
          <p:cNvPr id="33" name="テキスト ボックス 32"/>
          <p:cNvSpPr txBox="1">
            <a:spLocks noChangeAspect="1"/>
          </p:cNvSpPr>
          <p:nvPr/>
        </p:nvSpPr>
        <p:spPr>
          <a:xfrm>
            <a:off x="8858882" y="2898927"/>
            <a:ext cx="298418" cy="276999"/>
          </a:xfrm>
          <a:prstGeom prst="rect">
            <a:avLst/>
          </a:prstGeom>
          <a:noFill/>
        </p:spPr>
        <p:txBody>
          <a:bodyPr wrap="square" rtlCol="0">
            <a:spAutoFit/>
          </a:bodyPr>
          <a:lstStyle/>
          <a:p>
            <a:r>
              <a:rPr kumimoji="1" lang="ja-JP" altLang="en-US" sz="1200" dirty="0"/>
              <a:t>⑪</a:t>
            </a:r>
          </a:p>
        </p:txBody>
      </p:sp>
      <p:sp>
        <p:nvSpPr>
          <p:cNvPr id="34" name="テキスト ボックス 33"/>
          <p:cNvSpPr txBox="1">
            <a:spLocks noChangeAspect="1"/>
          </p:cNvSpPr>
          <p:nvPr/>
        </p:nvSpPr>
        <p:spPr>
          <a:xfrm>
            <a:off x="5998631" y="3535120"/>
            <a:ext cx="180263" cy="276999"/>
          </a:xfrm>
          <a:prstGeom prst="rect">
            <a:avLst/>
          </a:prstGeom>
          <a:noFill/>
        </p:spPr>
        <p:txBody>
          <a:bodyPr wrap="square" rtlCol="0">
            <a:spAutoFit/>
          </a:bodyPr>
          <a:lstStyle/>
          <a:p>
            <a:r>
              <a:rPr kumimoji="1" lang="ja-JP" altLang="en-US" sz="1200" dirty="0"/>
              <a:t>⑫</a:t>
            </a:r>
          </a:p>
        </p:txBody>
      </p:sp>
      <p:sp>
        <p:nvSpPr>
          <p:cNvPr id="35" name="テキスト ボックス 34"/>
          <p:cNvSpPr txBox="1">
            <a:spLocks noChangeAspect="1"/>
          </p:cNvSpPr>
          <p:nvPr/>
        </p:nvSpPr>
        <p:spPr>
          <a:xfrm>
            <a:off x="8250603" y="3560045"/>
            <a:ext cx="314903" cy="276999"/>
          </a:xfrm>
          <a:prstGeom prst="rect">
            <a:avLst/>
          </a:prstGeom>
          <a:noFill/>
        </p:spPr>
        <p:txBody>
          <a:bodyPr wrap="square" rtlCol="0">
            <a:spAutoFit/>
          </a:bodyPr>
          <a:lstStyle/>
          <a:p>
            <a:r>
              <a:rPr kumimoji="1" lang="ja-JP" altLang="en-US" sz="1200" dirty="0"/>
              <a:t>⑬</a:t>
            </a:r>
          </a:p>
        </p:txBody>
      </p:sp>
      <p:pic>
        <p:nvPicPr>
          <p:cNvPr id="36" name="図 35"/>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2560547" y="4663982"/>
            <a:ext cx="2208835" cy="1469515"/>
          </a:xfrm>
          <a:prstGeom prst="rect">
            <a:avLst/>
          </a:prstGeom>
        </p:spPr>
      </p:pic>
      <p:cxnSp>
        <p:nvCxnSpPr>
          <p:cNvPr id="37" name="直線コネクタ 36"/>
          <p:cNvCxnSpPr/>
          <p:nvPr/>
        </p:nvCxnSpPr>
        <p:spPr bwMode="auto">
          <a:xfrm>
            <a:off x="1110026" y="3863547"/>
            <a:ext cx="1362899" cy="0"/>
          </a:xfrm>
          <a:prstGeom prst="line">
            <a:avLst/>
          </a:prstGeom>
          <a:solidFill>
            <a:schemeClr val="accent1"/>
          </a:solidFill>
          <a:ln w="6350" cap="flat" cmpd="sng" algn="ctr">
            <a:solidFill>
              <a:srgbClr val="FF0000"/>
            </a:solidFill>
            <a:prstDash val="solid"/>
            <a:round/>
            <a:headEnd type="none" w="med" len="med"/>
            <a:tailEnd type="none" w="med" len="med"/>
          </a:ln>
          <a:effectLst/>
        </p:spPr>
      </p:cxnSp>
      <p:cxnSp>
        <p:nvCxnSpPr>
          <p:cNvPr id="38" name="直線コネクタ 37"/>
          <p:cNvCxnSpPr/>
          <p:nvPr/>
        </p:nvCxnSpPr>
        <p:spPr bwMode="auto">
          <a:xfrm>
            <a:off x="1110025" y="5370830"/>
            <a:ext cx="1362899" cy="0"/>
          </a:xfrm>
          <a:prstGeom prst="line">
            <a:avLst/>
          </a:prstGeom>
          <a:solidFill>
            <a:schemeClr val="accent1"/>
          </a:solidFill>
          <a:ln w="6350" cap="flat" cmpd="sng" algn="ctr">
            <a:solidFill>
              <a:srgbClr val="FF0000"/>
            </a:solidFill>
            <a:prstDash val="solid"/>
            <a:round/>
            <a:headEnd type="none" w="med" len="med"/>
            <a:tailEnd type="none" w="med" len="med"/>
          </a:ln>
          <a:effectLst/>
        </p:spPr>
      </p:cxnSp>
      <p:sp>
        <p:nvSpPr>
          <p:cNvPr id="39" name="テキスト ボックス 38"/>
          <p:cNvSpPr txBox="1"/>
          <p:nvPr/>
        </p:nvSpPr>
        <p:spPr>
          <a:xfrm>
            <a:off x="5920734" y="4351739"/>
            <a:ext cx="1989710" cy="230832"/>
          </a:xfrm>
          <a:prstGeom prst="rect">
            <a:avLst/>
          </a:prstGeom>
          <a:noFill/>
        </p:spPr>
        <p:txBody>
          <a:bodyPr wrap="square" rtlCol="0">
            <a:spAutoFit/>
          </a:bodyPr>
          <a:lstStyle/>
          <a:p>
            <a:r>
              <a:rPr lang="en-US" altLang="ja-JP" sz="900" dirty="0"/>
              <a:t>c : </a:t>
            </a:r>
            <a:r>
              <a:rPr lang="ja-JP" altLang="en-US" sz="900" dirty="0"/>
              <a:t>立方晶，</a:t>
            </a:r>
            <a:r>
              <a:rPr lang="en-US" altLang="ja-JP" sz="900" dirty="0"/>
              <a:t>t : </a:t>
            </a:r>
            <a:r>
              <a:rPr lang="ja-JP" altLang="en-US" sz="900" dirty="0"/>
              <a:t>正方晶，</a:t>
            </a:r>
            <a:r>
              <a:rPr lang="en-US" altLang="ja-JP" sz="900" dirty="0"/>
              <a:t>m : </a:t>
            </a:r>
            <a:r>
              <a:rPr lang="ja-JP" altLang="en-US" sz="900" dirty="0"/>
              <a:t>単斜晶</a:t>
            </a:r>
            <a:endParaRPr kumimoji="1" lang="en-US" altLang="ja-JP" sz="900" dirty="0"/>
          </a:p>
        </p:txBody>
      </p:sp>
      <p:sp>
        <p:nvSpPr>
          <p:cNvPr id="40" name="正方形/長方形 39"/>
          <p:cNvSpPr/>
          <p:nvPr/>
        </p:nvSpPr>
        <p:spPr bwMode="auto">
          <a:xfrm rot="17411696">
            <a:off x="3928095" y="2297885"/>
            <a:ext cx="199308" cy="190531"/>
          </a:xfrm>
          <a:prstGeom prst="rect">
            <a:avLst/>
          </a:pr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4213" rtl="0" eaLnBrk="1" fontAlgn="base" latinLnBrk="0" hangingPunct="1">
              <a:lnSpc>
                <a:spcPct val="100000"/>
              </a:lnSpc>
              <a:spcBef>
                <a:spcPct val="0"/>
              </a:spcBef>
              <a:spcAft>
                <a:spcPct val="0"/>
              </a:spcAft>
              <a:buClrTx/>
              <a:buSzTx/>
              <a:buFontTx/>
              <a:buNone/>
              <a:tabLst/>
            </a:pPr>
            <a:endParaRPr kumimoji="1" lang="ja-JP" altLang="en-US" sz="1900" b="0" i="0" u="none" strike="noStrike" cap="none" normalizeH="0" baseline="0">
              <a:ln>
                <a:noFill/>
              </a:ln>
              <a:solidFill>
                <a:schemeClr val="tx1"/>
              </a:solidFill>
              <a:effectLst/>
              <a:latin typeface="Arial" charset="0"/>
              <a:ea typeface="ＭＳ Ｐゴシック" charset="-128"/>
            </a:endParaRPr>
          </a:p>
        </p:txBody>
      </p:sp>
      <p:sp>
        <p:nvSpPr>
          <p:cNvPr id="41" name="テキスト ボックス 40"/>
          <p:cNvSpPr txBox="1"/>
          <p:nvPr/>
        </p:nvSpPr>
        <p:spPr>
          <a:xfrm>
            <a:off x="3625163" y="2637257"/>
            <a:ext cx="314249" cy="123111"/>
          </a:xfrm>
          <a:prstGeom prst="rect">
            <a:avLst/>
          </a:prstGeom>
          <a:noFill/>
        </p:spPr>
        <p:txBody>
          <a:bodyPr wrap="square" lIns="0" tIns="0" rIns="0" bIns="0" rtlCol="0">
            <a:spAutoFit/>
          </a:bodyPr>
          <a:lstStyle/>
          <a:p>
            <a:r>
              <a:rPr kumimoji="1" lang="ja-JP" altLang="en-US" sz="800" dirty="0">
                <a:solidFill>
                  <a:srgbClr val="FF0000"/>
                </a:solidFill>
              </a:rPr>
              <a:t>拡大部</a:t>
            </a:r>
            <a:endParaRPr kumimoji="1" lang="en-US" altLang="ja-JP" sz="800" dirty="0">
              <a:solidFill>
                <a:srgbClr val="FF0000"/>
              </a:solidFill>
            </a:endParaRPr>
          </a:p>
        </p:txBody>
      </p:sp>
      <p:sp>
        <p:nvSpPr>
          <p:cNvPr id="42" name="テキスト ボックス 41"/>
          <p:cNvSpPr txBox="1"/>
          <p:nvPr/>
        </p:nvSpPr>
        <p:spPr>
          <a:xfrm>
            <a:off x="1126744" y="4708319"/>
            <a:ext cx="624430" cy="153888"/>
          </a:xfrm>
          <a:prstGeom prst="rect">
            <a:avLst/>
          </a:prstGeom>
          <a:noFill/>
        </p:spPr>
        <p:txBody>
          <a:bodyPr wrap="square" lIns="0" tIns="0" rIns="0" bIns="0" rtlCol="0">
            <a:spAutoFit/>
          </a:bodyPr>
          <a:lstStyle/>
          <a:p>
            <a:r>
              <a:rPr kumimoji="1" lang="ja-JP" altLang="en-US" sz="1000" dirty="0">
                <a:solidFill>
                  <a:srgbClr val="FF0000"/>
                </a:solidFill>
              </a:rPr>
              <a:t>拡大部</a:t>
            </a:r>
            <a:endParaRPr kumimoji="1" lang="en-US" altLang="ja-JP" sz="1000" dirty="0">
              <a:solidFill>
                <a:srgbClr val="FF0000"/>
              </a:solidFill>
            </a:endParaRPr>
          </a:p>
        </p:txBody>
      </p:sp>
      <p:sp>
        <p:nvSpPr>
          <p:cNvPr id="43" name="テキスト ボックス 42"/>
          <p:cNvSpPr txBox="1"/>
          <p:nvPr/>
        </p:nvSpPr>
        <p:spPr>
          <a:xfrm>
            <a:off x="9493999" y="1378648"/>
            <a:ext cx="624430" cy="153888"/>
          </a:xfrm>
          <a:prstGeom prst="rect">
            <a:avLst/>
          </a:prstGeom>
          <a:noFill/>
        </p:spPr>
        <p:txBody>
          <a:bodyPr wrap="square" lIns="0" tIns="0" rIns="0" bIns="0" rtlCol="0">
            <a:spAutoFit/>
          </a:bodyPr>
          <a:lstStyle/>
          <a:p>
            <a:r>
              <a:rPr kumimoji="1" lang="ja-JP" altLang="en-US" sz="1000" dirty="0">
                <a:solidFill>
                  <a:srgbClr val="FF0000"/>
                </a:solidFill>
              </a:rPr>
              <a:t>拡大部</a:t>
            </a:r>
            <a:endParaRPr kumimoji="1" lang="en-US" altLang="ja-JP" sz="1000" dirty="0">
              <a:solidFill>
                <a:srgbClr val="FF0000"/>
              </a:solidFill>
            </a:endParaRPr>
          </a:p>
        </p:txBody>
      </p:sp>
      <p:cxnSp>
        <p:nvCxnSpPr>
          <p:cNvPr id="44" name="直線コネクタ 43"/>
          <p:cNvCxnSpPr/>
          <p:nvPr/>
        </p:nvCxnSpPr>
        <p:spPr bwMode="auto">
          <a:xfrm>
            <a:off x="4167231" y="2718675"/>
            <a:ext cx="187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45" name="テキスト ボックス 44"/>
          <p:cNvSpPr txBox="1"/>
          <p:nvPr/>
        </p:nvSpPr>
        <p:spPr>
          <a:xfrm>
            <a:off x="4176198" y="2544924"/>
            <a:ext cx="314249" cy="153888"/>
          </a:xfrm>
          <a:prstGeom prst="rect">
            <a:avLst/>
          </a:prstGeom>
          <a:noFill/>
        </p:spPr>
        <p:txBody>
          <a:bodyPr wrap="square" lIns="0" tIns="0" rIns="0" bIns="0" rtlCol="0">
            <a:spAutoFit/>
          </a:bodyPr>
          <a:lstStyle/>
          <a:p>
            <a:r>
              <a:rPr kumimoji="1" lang="en-US" altLang="ja-JP" sz="1000" dirty="0">
                <a:solidFill>
                  <a:srgbClr val="FFFF00"/>
                </a:solidFill>
              </a:rPr>
              <a:t>2μm</a:t>
            </a:r>
          </a:p>
        </p:txBody>
      </p:sp>
      <p:cxnSp>
        <p:nvCxnSpPr>
          <p:cNvPr id="46" name="直線矢印コネクタ 45"/>
          <p:cNvCxnSpPr>
            <a:endCxn id="40" idx="1"/>
          </p:cNvCxnSpPr>
          <p:nvPr/>
        </p:nvCxnSpPr>
        <p:spPr bwMode="auto">
          <a:xfrm flipV="1">
            <a:off x="3903938" y="2486678"/>
            <a:ext cx="89409" cy="140231"/>
          </a:xfrm>
          <a:prstGeom prst="straightConnector1">
            <a:avLst/>
          </a:prstGeom>
          <a:solidFill>
            <a:schemeClr val="accent1"/>
          </a:solidFill>
          <a:ln w="9525" cap="flat" cmpd="sng" algn="ctr">
            <a:solidFill>
              <a:srgbClr val="FF0000"/>
            </a:solidFill>
            <a:prstDash val="solid"/>
            <a:round/>
            <a:headEnd type="none" w="med" len="med"/>
            <a:tailEnd type="arrow" w="sm" len="sm"/>
          </a:ln>
          <a:effectLst/>
        </p:spPr>
      </p:cxnSp>
      <p:cxnSp>
        <p:nvCxnSpPr>
          <p:cNvPr id="47" name="直線コネクタ 46"/>
          <p:cNvCxnSpPr/>
          <p:nvPr/>
        </p:nvCxnSpPr>
        <p:spPr bwMode="auto">
          <a:xfrm>
            <a:off x="2074872" y="4509249"/>
            <a:ext cx="205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48" name="テキスト ボックス 47"/>
          <p:cNvSpPr txBox="1"/>
          <p:nvPr/>
        </p:nvSpPr>
        <p:spPr>
          <a:xfrm>
            <a:off x="2089206" y="4355900"/>
            <a:ext cx="314249" cy="123111"/>
          </a:xfrm>
          <a:prstGeom prst="rect">
            <a:avLst/>
          </a:prstGeom>
          <a:noFill/>
        </p:spPr>
        <p:txBody>
          <a:bodyPr wrap="square" lIns="0" tIns="0" rIns="0" bIns="0" rtlCol="0">
            <a:spAutoFit/>
          </a:bodyPr>
          <a:lstStyle/>
          <a:p>
            <a:r>
              <a:rPr lang="en-US" altLang="ja-JP" sz="800" dirty="0">
                <a:solidFill>
                  <a:srgbClr val="FFFF00"/>
                </a:solidFill>
              </a:rPr>
              <a:t>1</a:t>
            </a:r>
            <a:r>
              <a:rPr kumimoji="1" lang="en-US" altLang="ja-JP" sz="800" dirty="0">
                <a:solidFill>
                  <a:srgbClr val="FFFF00"/>
                </a:solidFill>
              </a:rPr>
              <a:t>μm</a:t>
            </a:r>
          </a:p>
        </p:txBody>
      </p:sp>
      <p:cxnSp>
        <p:nvCxnSpPr>
          <p:cNvPr id="49" name="直線コネクタ 48"/>
          <p:cNvCxnSpPr/>
          <p:nvPr/>
        </p:nvCxnSpPr>
        <p:spPr bwMode="auto">
          <a:xfrm>
            <a:off x="2094653" y="6014079"/>
            <a:ext cx="144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50" name="テキスト ボックス 49"/>
          <p:cNvSpPr txBox="1"/>
          <p:nvPr/>
        </p:nvSpPr>
        <p:spPr>
          <a:xfrm>
            <a:off x="2090454" y="5862249"/>
            <a:ext cx="314249" cy="123111"/>
          </a:xfrm>
          <a:prstGeom prst="rect">
            <a:avLst/>
          </a:prstGeom>
          <a:noFill/>
        </p:spPr>
        <p:txBody>
          <a:bodyPr wrap="square" lIns="0" tIns="0" rIns="0" bIns="0" rtlCol="0">
            <a:spAutoFit/>
          </a:bodyPr>
          <a:lstStyle/>
          <a:p>
            <a:r>
              <a:rPr kumimoji="1" lang="en-US" altLang="ja-JP" sz="800" dirty="0">
                <a:solidFill>
                  <a:srgbClr val="FFFF00"/>
                </a:solidFill>
              </a:rPr>
              <a:t>0.2μm</a:t>
            </a:r>
          </a:p>
        </p:txBody>
      </p:sp>
      <p:sp>
        <p:nvSpPr>
          <p:cNvPr id="51" name="テキスト ボックス 50"/>
          <p:cNvSpPr txBox="1"/>
          <p:nvPr/>
        </p:nvSpPr>
        <p:spPr>
          <a:xfrm>
            <a:off x="8151021" y="2475401"/>
            <a:ext cx="314249" cy="123111"/>
          </a:xfrm>
          <a:prstGeom prst="rect">
            <a:avLst/>
          </a:prstGeom>
          <a:noFill/>
        </p:spPr>
        <p:txBody>
          <a:bodyPr wrap="square" lIns="0" tIns="0" rIns="0" bIns="0" rtlCol="0">
            <a:spAutoFit/>
          </a:bodyPr>
          <a:lstStyle/>
          <a:p>
            <a:r>
              <a:rPr kumimoji="1" lang="en-US" altLang="ja-JP" sz="800" dirty="0"/>
              <a:t>2μm</a:t>
            </a:r>
          </a:p>
        </p:txBody>
      </p:sp>
      <p:sp>
        <p:nvSpPr>
          <p:cNvPr id="52" name="テキスト ボックス 51"/>
          <p:cNvSpPr txBox="1">
            <a:spLocks noChangeAspect="1"/>
          </p:cNvSpPr>
          <p:nvPr/>
        </p:nvSpPr>
        <p:spPr>
          <a:xfrm>
            <a:off x="9320162" y="2731021"/>
            <a:ext cx="178314" cy="153888"/>
          </a:xfrm>
          <a:prstGeom prst="rect">
            <a:avLst/>
          </a:prstGeom>
          <a:solidFill>
            <a:schemeClr val="bg1"/>
          </a:solidFill>
        </p:spPr>
        <p:txBody>
          <a:bodyPr wrap="square" lIns="0" tIns="0" rIns="0" bIns="0" rtlCol="0">
            <a:spAutoFit/>
          </a:bodyPr>
          <a:lstStyle/>
          <a:p>
            <a:r>
              <a:rPr kumimoji="1" lang="ja-JP" altLang="en-US" sz="1000" dirty="0"/>
              <a:t>⑥</a:t>
            </a:r>
          </a:p>
        </p:txBody>
      </p:sp>
      <p:sp>
        <p:nvSpPr>
          <p:cNvPr id="53" name="テキスト ボックス 52"/>
          <p:cNvSpPr txBox="1">
            <a:spLocks noChangeAspect="1"/>
          </p:cNvSpPr>
          <p:nvPr/>
        </p:nvSpPr>
        <p:spPr>
          <a:xfrm>
            <a:off x="9561896" y="2735943"/>
            <a:ext cx="162828" cy="153888"/>
          </a:xfrm>
          <a:prstGeom prst="rect">
            <a:avLst/>
          </a:prstGeom>
          <a:solidFill>
            <a:schemeClr val="bg1"/>
          </a:solidFill>
        </p:spPr>
        <p:txBody>
          <a:bodyPr wrap="square" lIns="0" tIns="0" rIns="0" bIns="0" rtlCol="0">
            <a:spAutoFit/>
          </a:bodyPr>
          <a:lstStyle/>
          <a:p>
            <a:r>
              <a:rPr kumimoji="1" lang="ja-JP" altLang="en-US" sz="1000" dirty="0"/>
              <a:t>⑦</a:t>
            </a:r>
          </a:p>
        </p:txBody>
      </p:sp>
      <p:sp>
        <p:nvSpPr>
          <p:cNvPr id="54" name="テキスト ボックス 53"/>
          <p:cNvSpPr txBox="1">
            <a:spLocks noChangeAspect="1"/>
          </p:cNvSpPr>
          <p:nvPr/>
        </p:nvSpPr>
        <p:spPr>
          <a:xfrm>
            <a:off x="8082730" y="2730006"/>
            <a:ext cx="167873" cy="153888"/>
          </a:xfrm>
          <a:prstGeom prst="rect">
            <a:avLst/>
          </a:prstGeom>
          <a:solidFill>
            <a:schemeClr val="bg1"/>
          </a:solidFill>
        </p:spPr>
        <p:txBody>
          <a:bodyPr wrap="square" lIns="0" tIns="0" rIns="0" bIns="0" rtlCol="0">
            <a:spAutoFit/>
          </a:bodyPr>
          <a:lstStyle/>
          <a:p>
            <a:r>
              <a:rPr kumimoji="1" lang="ja-JP" altLang="en-US" sz="1000" dirty="0"/>
              <a:t>⑪</a:t>
            </a:r>
          </a:p>
        </p:txBody>
      </p:sp>
      <p:sp>
        <p:nvSpPr>
          <p:cNvPr id="55" name="テキスト ボックス 54"/>
          <p:cNvSpPr txBox="1">
            <a:spLocks noChangeAspect="1"/>
          </p:cNvSpPr>
          <p:nvPr/>
        </p:nvSpPr>
        <p:spPr>
          <a:xfrm>
            <a:off x="9103604" y="2759621"/>
            <a:ext cx="101406" cy="153888"/>
          </a:xfrm>
          <a:prstGeom prst="rect">
            <a:avLst/>
          </a:prstGeom>
          <a:solidFill>
            <a:schemeClr val="bg1"/>
          </a:solidFill>
        </p:spPr>
        <p:txBody>
          <a:bodyPr wrap="square" lIns="0" tIns="0" rIns="0" bIns="0" rtlCol="0">
            <a:spAutoFit/>
          </a:bodyPr>
          <a:lstStyle/>
          <a:p>
            <a:r>
              <a:rPr kumimoji="1" lang="ja-JP" altLang="en-US" sz="1000" dirty="0"/>
              <a:t>⑫</a:t>
            </a:r>
          </a:p>
        </p:txBody>
      </p:sp>
      <p:sp>
        <p:nvSpPr>
          <p:cNvPr id="56" name="テキスト ボックス 55"/>
          <p:cNvSpPr txBox="1">
            <a:spLocks noChangeAspect="1"/>
          </p:cNvSpPr>
          <p:nvPr/>
        </p:nvSpPr>
        <p:spPr>
          <a:xfrm>
            <a:off x="9742376" y="2735943"/>
            <a:ext cx="177147" cy="153888"/>
          </a:xfrm>
          <a:prstGeom prst="rect">
            <a:avLst/>
          </a:prstGeom>
          <a:solidFill>
            <a:schemeClr val="bg1"/>
          </a:solidFill>
        </p:spPr>
        <p:txBody>
          <a:bodyPr wrap="square" lIns="0" tIns="0" rIns="0" bIns="0" rtlCol="0">
            <a:spAutoFit/>
          </a:bodyPr>
          <a:lstStyle/>
          <a:p>
            <a:r>
              <a:rPr kumimoji="1" lang="ja-JP" altLang="en-US" sz="1000" dirty="0"/>
              <a:t>⑬</a:t>
            </a:r>
          </a:p>
        </p:txBody>
      </p:sp>
      <p:sp>
        <p:nvSpPr>
          <p:cNvPr id="57" name="テキスト ボックス 56"/>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425122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42221B-7D59-47DA-8AC6-FB1FD13F7B4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5">
            <a:extLst>
              <a:ext uri="{FF2B5EF4-FFF2-40B4-BE49-F238E27FC236}">
                <a16:creationId xmlns:a16="http://schemas.microsoft.com/office/drawing/2014/main" id="{F9ABF4ED-FFC6-4713-8591-03A39B50C79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6">
            <a:extLst>
              <a:ext uri="{FF2B5EF4-FFF2-40B4-BE49-F238E27FC236}">
                <a16:creationId xmlns:a16="http://schemas.microsoft.com/office/drawing/2014/main" id="{3F6F4A55-872C-43FE-9801-B4353A79291A}"/>
              </a:ext>
            </a:extLst>
          </p:cNvPr>
          <p:cNvSpPr>
            <a:spLocks noChangeArrowheads="1"/>
          </p:cNvSpPr>
          <p:nvPr/>
        </p:nvSpPr>
        <p:spPr bwMode="auto">
          <a:xfrm>
            <a:off x="0"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104" name="図 5464">
            <a:extLst>
              <a:ext uri="{FF2B5EF4-FFF2-40B4-BE49-F238E27FC236}">
                <a16:creationId xmlns:a16="http://schemas.microsoft.com/office/drawing/2014/main" id="{6D0FDBB8-284D-45D6-B189-4D26B2972A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5495" y="3587580"/>
            <a:ext cx="4891264" cy="1149933"/>
          </a:xfrm>
          <a:prstGeom prst="rect">
            <a:avLst/>
          </a:prstGeom>
          <a:noFill/>
          <a:extLst>
            <a:ext uri="{909E8E84-426E-40DD-AFC4-6F175D3DCCD1}">
              <a14:hiddenFill xmlns:a14="http://schemas.microsoft.com/office/drawing/2010/main">
                <a:solidFill>
                  <a:srgbClr val="FFFFFF"/>
                </a:solidFill>
              </a14:hiddenFill>
            </a:ext>
          </a:extLst>
        </p:spPr>
      </p:pic>
      <p:pic>
        <p:nvPicPr>
          <p:cNvPr id="4103" name="図 5465">
            <a:extLst>
              <a:ext uri="{FF2B5EF4-FFF2-40B4-BE49-F238E27FC236}">
                <a16:creationId xmlns:a16="http://schemas.microsoft.com/office/drawing/2014/main" id="{4B8DF7E4-A439-43DC-91C8-94FE60E08D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2858" y="4807899"/>
            <a:ext cx="4593901" cy="11521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9">
            <a:extLst>
              <a:ext uri="{FF2B5EF4-FFF2-40B4-BE49-F238E27FC236}">
                <a16:creationId xmlns:a16="http://schemas.microsoft.com/office/drawing/2014/main" id="{AA7553BA-D877-4273-B586-5AF7FF98E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10">
            <a:extLst>
              <a:ext uri="{FF2B5EF4-FFF2-40B4-BE49-F238E27FC236}">
                <a16:creationId xmlns:a16="http://schemas.microsoft.com/office/drawing/2014/main" id="{FCF03643-E41B-4C88-ACF1-86041AED9845}"/>
              </a:ext>
            </a:extLst>
          </p:cNvPr>
          <p:cNvSpPr>
            <a:spLocks noChangeArrowheads="1"/>
          </p:cNvSpPr>
          <p:nvPr/>
        </p:nvSpPr>
        <p:spPr bwMode="auto">
          <a:xfrm>
            <a:off x="0" y="18432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7" name="Rectangle 11">
            <a:extLst>
              <a:ext uri="{FF2B5EF4-FFF2-40B4-BE49-F238E27FC236}">
                <a16:creationId xmlns:a16="http://schemas.microsoft.com/office/drawing/2014/main" id="{EDD3F20A-3BBD-426E-BCCA-B66C1F5C0086}"/>
              </a:ext>
            </a:extLst>
          </p:cNvPr>
          <p:cNvSpPr>
            <a:spLocks noChangeArrowheads="1"/>
          </p:cNvSpPr>
          <p:nvPr/>
        </p:nvSpPr>
        <p:spPr bwMode="auto">
          <a:xfrm>
            <a:off x="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4" name="図 13">
            <a:extLst>
              <a:ext uri="{FF2B5EF4-FFF2-40B4-BE49-F238E27FC236}">
                <a16:creationId xmlns:a16="http://schemas.microsoft.com/office/drawing/2014/main" id="{95A0E386-4C07-4949-959E-E3BEDC53B3B9}"/>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943047" y="1278359"/>
            <a:ext cx="1980000" cy="2297344"/>
          </a:xfrm>
          <a:prstGeom prst="rect">
            <a:avLst/>
          </a:prstGeom>
          <a:noFill/>
          <a:ln>
            <a:noFill/>
          </a:ln>
        </p:spPr>
      </p:pic>
      <p:pic>
        <p:nvPicPr>
          <p:cNvPr id="15" name="図 14">
            <a:extLst>
              <a:ext uri="{FF2B5EF4-FFF2-40B4-BE49-F238E27FC236}">
                <a16:creationId xmlns:a16="http://schemas.microsoft.com/office/drawing/2014/main" id="{2461CF52-76B8-4C17-A60E-6B4323B09D30}"/>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a:off x="3309666" y="1278359"/>
            <a:ext cx="1980000" cy="2176991"/>
          </a:xfrm>
          <a:prstGeom prst="rect">
            <a:avLst/>
          </a:prstGeom>
          <a:noFill/>
          <a:ln>
            <a:noFill/>
          </a:ln>
        </p:spPr>
      </p:pic>
      <p:sp>
        <p:nvSpPr>
          <p:cNvPr id="17" name="テキスト ボックス 16">
            <a:extLst>
              <a:ext uri="{FF2B5EF4-FFF2-40B4-BE49-F238E27FC236}">
                <a16:creationId xmlns:a16="http://schemas.microsoft.com/office/drawing/2014/main" id="{34B404A2-B0E4-479A-9C26-3167F96E01E0}"/>
              </a:ext>
            </a:extLst>
          </p:cNvPr>
          <p:cNvSpPr txBox="1"/>
          <p:nvPr/>
        </p:nvSpPr>
        <p:spPr>
          <a:xfrm>
            <a:off x="260912" y="6270822"/>
            <a:ext cx="6097508" cy="415498"/>
          </a:xfrm>
          <a:prstGeom prst="rect">
            <a:avLst/>
          </a:prstGeom>
          <a:noFill/>
        </p:spPr>
        <p:txBody>
          <a:bodyPr wrap="square">
            <a:spAutoFit/>
          </a:bodyPr>
          <a:lstStyle/>
          <a:p>
            <a:pPr algn="just"/>
            <a:r>
              <a:rPr lang="ja-JP" alt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（注意事項）</a:t>
            </a:r>
            <a:r>
              <a:rPr lang="en-US" alt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n.d.</a:t>
            </a:r>
            <a:r>
              <a:rPr lang="ja-JP" alt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は検出限界以下を示す。また、数値は、</a:t>
            </a:r>
            <a:r>
              <a:rPr lang="en-US" alt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n.d.</a:t>
            </a:r>
            <a:r>
              <a:rPr lang="ja-JP" alt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及び検出を除いた半定量性を持つデータを示していると判断した元素を</a:t>
            </a:r>
            <a:r>
              <a:rPr lang="en-US" alt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100%</a:t>
            </a:r>
            <a:r>
              <a:rPr lang="ja-JP" altLang="ja-JP" sz="1050" kern="100" dirty="0">
                <a:effectLst/>
                <a:latin typeface="游明朝" panose="02020400000000000000" pitchFamily="18" charset="-128"/>
                <a:ea typeface="ＭＳ 明朝" panose="02020609040205080304" pitchFamily="17" charset="-128"/>
                <a:cs typeface="Times New Roman" panose="02020603050405020304" pitchFamily="18" charset="0"/>
              </a:rPr>
              <a:t>として規格化して表示した。</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14B41896-4EBF-B8D2-6D04-2215AF6A8B1E}"/>
              </a:ext>
            </a:extLst>
          </p:cNvPr>
          <p:cNvSpPr txBox="1"/>
          <p:nvPr/>
        </p:nvSpPr>
        <p:spPr>
          <a:xfrm>
            <a:off x="6794293" y="816628"/>
            <a:ext cx="3627818" cy="2862322"/>
          </a:xfrm>
          <a:prstGeom prst="rect">
            <a:avLst/>
          </a:prstGeom>
          <a:noFill/>
          <a:ln>
            <a:solidFill>
              <a:schemeClr val="tx1"/>
            </a:solidFill>
          </a:ln>
        </p:spPr>
        <p:txBody>
          <a:bodyPr wrap="square" rtlCol="0">
            <a:spAutoFit/>
          </a:bodyPr>
          <a:lstStyle/>
          <a:p>
            <a:r>
              <a:rPr lang="ja-JP" altLang="en-US" dirty="0"/>
              <a:t>・主粒子</a:t>
            </a:r>
            <a:endParaRPr kumimoji="1" lang="en-US" altLang="ja-JP" dirty="0"/>
          </a:p>
          <a:p>
            <a:r>
              <a:rPr kumimoji="1" lang="en-US" altLang="ja-JP" dirty="0"/>
              <a:t>U</a:t>
            </a:r>
            <a:r>
              <a:rPr kumimoji="1" lang="ja-JP" altLang="en-US" dirty="0"/>
              <a:t>酸化物：</a:t>
            </a:r>
            <a:r>
              <a:rPr kumimoji="1" lang="en-US" altLang="ja-JP" dirty="0"/>
              <a:t>(</a:t>
            </a:r>
            <a:r>
              <a:rPr kumimoji="1" lang="en-US" altLang="ja-JP" dirty="0" err="1"/>
              <a:t>U,Zr</a:t>
            </a:r>
            <a:r>
              <a:rPr kumimoji="1" lang="en-US" altLang="ja-JP" dirty="0"/>
              <a:t>)O2</a:t>
            </a:r>
          </a:p>
          <a:p>
            <a:endParaRPr lang="en-US" altLang="ja-JP" dirty="0"/>
          </a:p>
          <a:p>
            <a:r>
              <a:rPr kumimoji="1" lang="ja-JP" altLang="en-US" dirty="0"/>
              <a:t>・周辺粒子</a:t>
            </a:r>
            <a:endParaRPr kumimoji="1" lang="en-US" altLang="ja-JP" dirty="0"/>
          </a:p>
          <a:p>
            <a:r>
              <a:rPr kumimoji="1" lang="en-US" altLang="ja-JP" dirty="0"/>
              <a:t>Zr</a:t>
            </a:r>
            <a:r>
              <a:rPr kumimoji="1" lang="ja-JP" altLang="en-US" dirty="0"/>
              <a:t>酸化物：</a:t>
            </a:r>
            <a:r>
              <a:rPr kumimoji="1" lang="en-US" altLang="ja-JP" dirty="0"/>
              <a:t>m-ZrO2</a:t>
            </a:r>
          </a:p>
          <a:p>
            <a:r>
              <a:rPr lang="ja-JP" altLang="en-US" dirty="0"/>
              <a:t>＋</a:t>
            </a:r>
            <a:endParaRPr kumimoji="1" lang="en-US" altLang="ja-JP" dirty="0"/>
          </a:p>
          <a:p>
            <a:r>
              <a:rPr kumimoji="1" lang="en-US" altLang="ja-JP" dirty="0"/>
              <a:t>U</a:t>
            </a:r>
            <a:r>
              <a:rPr kumimoji="1" lang="ja-JP" altLang="en-US" dirty="0"/>
              <a:t>酸化物</a:t>
            </a:r>
            <a:r>
              <a:rPr kumimoji="1" lang="en-US" altLang="ja-JP" dirty="0"/>
              <a:t>(</a:t>
            </a:r>
            <a:r>
              <a:rPr kumimoji="1" lang="en-US" altLang="ja-JP" dirty="0" err="1"/>
              <a:t>U,Zr</a:t>
            </a:r>
            <a:r>
              <a:rPr kumimoji="1" lang="en-US" altLang="ja-JP" dirty="0"/>
              <a:t>)O2</a:t>
            </a:r>
          </a:p>
          <a:p>
            <a:r>
              <a:rPr lang="ja-JP" altLang="en-US" dirty="0"/>
              <a:t>＋</a:t>
            </a:r>
            <a:endParaRPr kumimoji="1" lang="en-US" altLang="ja-JP" dirty="0"/>
          </a:p>
          <a:p>
            <a:r>
              <a:rPr lang="en-US" altLang="ja-JP" dirty="0"/>
              <a:t>Fe-Cr</a:t>
            </a:r>
            <a:r>
              <a:rPr lang="ja-JP" altLang="en-US" dirty="0"/>
              <a:t>酸化物：</a:t>
            </a:r>
            <a:r>
              <a:rPr kumimoji="1" lang="en-US" altLang="ja-JP" dirty="0"/>
              <a:t>FeCr2O4, </a:t>
            </a:r>
            <a:r>
              <a:rPr lang="en-US" altLang="ja-JP" dirty="0"/>
              <a:t>Fe3O4</a:t>
            </a:r>
          </a:p>
          <a:p>
            <a:endParaRPr kumimoji="1" lang="ja-JP" altLang="en-US" dirty="0"/>
          </a:p>
        </p:txBody>
      </p:sp>
      <p:sp>
        <p:nvSpPr>
          <p:cNvPr id="9" name="テキスト ボックス 8">
            <a:extLst>
              <a:ext uri="{FF2B5EF4-FFF2-40B4-BE49-F238E27FC236}">
                <a16:creationId xmlns:a16="http://schemas.microsoft.com/office/drawing/2014/main" id="{C3C17A4C-732E-83FE-9171-25BF35A80265}"/>
              </a:ext>
            </a:extLst>
          </p:cNvPr>
          <p:cNvSpPr txBox="1"/>
          <p:nvPr/>
        </p:nvSpPr>
        <p:spPr>
          <a:xfrm>
            <a:off x="6096000" y="4038377"/>
            <a:ext cx="6192721" cy="1754326"/>
          </a:xfrm>
          <a:prstGeom prst="rect">
            <a:avLst/>
          </a:prstGeom>
          <a:noFill/>
        </p:spPr>
        <p:txBody>
          <a:bodyPr wrap="none" rtlCol="0">
            <a:spAutoFit/>
          </a:bodyPr>
          <a:lstStyle/>
          <a:p>
            <a:r>
              <a:rPr lang="ja-JP" altLang="en-US" dirty="0"/>
              <a:t>形成過程</a:t>
            </a:r>
            <a:endParaRPr lang="en-US" altLang="ja-JP" dirty="0"/>
          </a:p>
          <a:p>
            <a:endParaRPr lang="en-US" altLang="ja-JP" dirty="0"/>
          </a:p>
          <a:p>
            <a:r>
              <a:rPr lang="en-US" altLang="ja-JP" dirty="0"/>
              <a:t>Fe</a:t>
            </a:r>
            <a:r>
              <a:rPr lang="ja-JP" altLang="en-US" dirty="0"/>
              <a:t>酸化物粒子中に</a:t>
            </a:r>
            <a:r>
              <a:rPr lang="en-US" altLang="ja-JP" dirty="0"/>
              <a:t>UO2</a:t>
            </a:r>
            <a:r>
              <a:rPr lang="ja-JP" altLang="en-US" dirty="0"/>
              <a:t>閉じ込められている</a:t>
            </a:r>
            <a:endParaRPr lang="en-US" altLang="ja-JP" dirty="0"/>
          </a:p>
          <a:p>
            <a:r>
              <a:rPr lang="ja-JP" altLang="en-US" dirty="0"/>
              <a:t>→混合溶融後、凝固過程で</a:t>
            </a:r>
            <a:r>
              <a:rPr lang="en-US" altLang="ja-JP" dirty="0"/>
              <a:t>UO2</a:t>
            </a:r>
            <a:r>
              <a:rPr lang="ja-JP" altLang="en-US" dirty="0"/>
              <a:t>と</a:t>
            </a:r>
            <a:r>
              <a:rPr lang="en-US" altLang="ja-JP" dirty="0"/>
              <a:t>Fe3O4</a:t>
            </a:r>
            <a:r>
              <a:rPr lang="ja-JP" altLang="en-US" dirty="0"/>
              <a:t>に分離した一部？</a:t>
            </a:r>
            <a:endParaRPr lang="en-US" altLang="ja-JP" dirty="0"/>
          </a:p>
          <a:p>
            <a:endParaRPr lang="en-US" altLang="ja-JP" dirty="0"/>
          </a:p>
          <a:p>
            <a:r>
              <a:rPr lang="en-US" altLang="ja-JP" dirty="0"/>
              <a:t>Fe</a:t>
            </a:r>
            <a:r>
              <a:rPr lang="ja-JP" altLang="en-US" dirty="0"/>
              <a:t>（酸化物）の溶融物に</a:t>
            </a:r>
            <a:r>
              <a:rPr lang="en-US" altLang="ja-JP" dirty="0"/>
              <a:t>U</a:t>
            </a:r>
            <a:r>
              <a:rPr lang="ja-JP" altLang="en-US" dirty="0"/>
              <a:t>酸化物が接触して凝固した？</a:t>
            </a:r>
            <a:endParaRPr lang="en-US" altLang="ja-JP" dirty="0"/>
          </a:p>
        </p:txBody>
      </p:sp>
      <p:sp>
        <p:nvSpPr>
          <p:cNvPr id="10" name="テキスト ボックス 9">
            <a:extLst>
              <a:ext uri="{FF2B5EF4-FFF2-40B4-BE49-F238E27FC236}">
                <a16:creationId xmlns:a16="http://schemas.microsoft.com/office/drawing/2014/main" id="{4B8560E0-CCC2-CC4D-EA5C-C5760B22A671}"/>
              </a:ext>
            </a:extLst>
          </p:cNvPr>
          <p:cNvSpPr txBox="1"/>
          <p:nvPr/>
        </p:nvSpPr>
        <p:spPr>
          <a:xfrm>
            <a:off x="361640" y="768639"/>
            <a:ext cx="3039615" cy="369332"/>
          </a:xfrm>
          <a:prstGeom prst="rect">
            <a:avLst/>
          </a:prstGeom>
          <a:noFill/>
        </p:spPr>
        <p:txBody>
          <a:bodyPr wrap="none" rtlCol="0">
            <a:spAutoFit/>
          </a:bodyPr>
          <a:lstStyle/>
          <a:p>
            <a:pPr algn="ctr"/>
            <a:r>
              <a:rPr lang="ja-JP" altLang="en-US" sz="1800" b="1" dirty="0">
                <a:solidFill>
                  <a:srgbClr val="162CFC"/>
                </a:solidFill>
                <a:latin typeface="Meiryo UI" panose="020B0604030504040204" pitchFamily="50" charset="-128"/>
                <a:ea typeface="Meiryo UI" panose="020B0604030504040204" pitchFamily="50" charset="-128"/>
              </a:rPr>
              <a:t>領域№</a:t>
            </a:r>
            <a:r>
              <a:rPr lang="en-US" altLang="ja-JP" sz="1800" b="1" dirty="0">
                <a:solidFill>
                  <a:srgbClr val="162CFC"/>
                </a:solidFill>
                <a:latin typeface="Meiryo UI" panose="020B0604030504040204" pitchFamily="50" charset="-128"/>
                <a:ea typeface="Meiryo UI" panose="020B0604030504040204" pitchFamily="50" charset="-128"/>
              </a:rPr>
              <a:t>12</a:t>
            </a:r>
            <a:r>
              <a:rPr lang="ja-JP" altLang="en-US" sz="1800" b="1" dirty="0">
                <a:solidFill>
                  <a:srgbClr val="162CFC"/>
                </a:solidFill>
                <a:latin typeface="Meiryo UI" panose="020B0604030504040204" pitchFamily="50" charset="-128"/>
                <a:ea typeface="Meiryo UI" panose="020B0604030504040204" pitchFamily="50" charset="-128"/>
              </a:rPr>
              <a:t>　＊データ精査済み</a:t>
            </a:r>
            <a:endParaRPr lang="en-US" sz="1800" b="1" dirty="0">
              <a:solidFill>
                <a:srgbClr val="162CFC"/>
              </a:solidFill>
              <a:latin typeface="Meiryo UI" panose="020B0604030504040204" pitchFamily="50" charset="-128"/>
              <a:ea typeface="Meiryo UI" panose="020B0604030504040204" pitchFamily="50" charset="-128"/>
            </a:endParaRPr>
          </a:p>
        </p:txBody>
      </p:sp>
      <p:sp>
        <p:nvSpPr>
          <p:cNvPr id="11" name="Google Shape;155;p14">
            <a:extLst>
              <a:ext uri="{FF2B5EF4-FFF2-40B4-BE49-F238E27FC236}">
                <a16:creationId xmlns:a16="http://schemas.microsoft.com/office/drawing/2014/main" id="{B5105DE5-3486-0295-7809-7E4104843D75}"/>
              </a:ext>
            </a:extLst>
          </p:cNvPr>
          <p:cNvSpPr txBox="1">
            <a:spLocks/>
          </p:cNvSpPr>
          <p:nvPr/>
        </p:nvSpPr>
        <p:spPr bwMode="auto">
          <a:xfrm>
            <a:off x="943047" y="171680"/>
            <a:ext cx="7012601" cy="3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58775" indent="-358775" algn="l" defTabSz="479425" rtl="0" eaLnBrk="0" fontAlgn="base" hangingPunct="0">
              <a:spcBef>
                <a:spcPct val="20000"/>
              </a:spcBef>
              <a:spcAft>
                <a:spcPct val="0"/>
              </a:spcAft>
              <a:buFont typeface="Arial" charset="0"/>
              <a:buChar char="•"/>
              <a:defRPr kumimoji="1" sz="3400">
                <a:solidFill>
                  <a:schemeClr val="tx1"/>
                </a:solidFill>
                <a:latin typeface="+mn-lt"/>
                <a:ea typeface="+mn-ea"/>
                <a:cs typeface="+mn-cs"/>
              </a:defRPr>
            </a:lvl1pPr>
            <a:lvl2pPr marL="777875" indent="-298450" algn="l" defTabSz="479425" rtl="0" eaLnBrk="0" fontAlgn="base" hangingPunct="0">
              <a:spcBef>
                <a:spcPct val="20000"/>
              </a:spcBef>
              <a:spcAft>
                <a:spcPct val="0"/>
              </a:spcAft>
              <a:buFont typeface="Arial" charset="0"/>
              <a:buChar char="–"/>
              <a:defRPr kumimoji="1" sz="2900">
                <a:solidFill>
                  <a:schemeClr val="tx1"/>
                </a:solidFill>
                <a:latin typeface="+mn-lt"/>
                <a:ea typeface="+mn-ea"/>
              </a:defRPr>
            </a:lvl2pPr>
            <a:lvl3pPr marL="1196975" indent="-239713" algn="l" defTabSz="479425" rtl="0" eaLnBrk="0" fontAlgn="base" hangingPunct="0">
              <a:spcBef>
                <a:spcPct val="20000"/>
              </a:spcBef>
              <a:spcAft>
                <a:spcPct val="0"/>
              </a:spcAft>
              <a:buFont typeface="Arial" charset="0"/>
              <a:buChar char="•"/>
              <a:defRPr kumimoji="1" sz="2500">
                <a:solidFill>
                  <a:schemeClr val="tx1"/>
                </a:solidFill>
                <a:latin typeface="+mn-lt"/>
                <a:ea typeface="+mn-ea"/>
              </a:defRPr>
            </a:lvl3pPr>
            <a:lvl4pPr marL="1676400" indent="-239713"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4pPr>
            <a:lvl5pPr marL="2154238" indent="-238125" algn="l" defTabSz="479425" rtl="0" eaLnBrk="0" fontAlgn="base" hangingPunct="0">
              <a:spcBef>
                <a:spcPct val="20000"/>
              </a:spcBef>
              <a:spcAft>
                <a:spcPct val="0"/>
              </a:spcAft>
              <a:buFont typeface="Arial" charset="0"/>
              <a:buChar char="»"/>
              <a:defRPr kumimoji="1" sz="2100">
                <a:solidFill>
                  <a:schemeClr val="tx1"/>
                </a:solidFill>
                <a:latin typeface="+mn-lt"/>
                <a:ea typeface="+mn-ea"/>
              </a:defRPr>
            </a:lvl5pPr>
            <a:lvl6pPr marL="2611438" indent="-238125" algn="l" defTabSz="479425" rtl="0" fontAlgn="base">
              <a:spcBef>
                <a:spcPct val="20000"/>
              </a:spcBef>
              <a:spcAft>
                <a:spcPct val="0"/>
              </a:spcAft>
              <a:buFont typeface="Arial" charset="0"/>
              <a:buChar char="»"/>
              <a:defRPr kumimoji="1" sz="2100">
                <a:solidFill>
                  <a:schemeClr val="tx1"/>
                </a:solidFill>
                <a:latin typeface="+mn-lt"/>
                <a:ea typeface="+mn-ea"/>
              </a:defRPr>
            </a:lvl6pPr>
            <a:lvl7pPr marL="3068638" indent="-238125" algn="l" defTabSz="479425" rtl="0" fontAlgn="base">
              <a:spcBef>
                <a:spcPct val="20000"/>
              </a:spcBef>
              <a:spcAft>
                <a:spcPct val="0"/>
              </a:spcAft>
              <a:buFont typeface="Arial" charset="0"/>
              <a:buChar char="»"/>
              <a:defRPr kumimoji="1" sz="2100">
                <a:solidFill>
                  <a:schemeClr val="tx1"/>
                </a:solidFill>
                <a:latin typeface="+mn-lt"/>
                <a:ea typeface="+mn-ea"/>
              </a:defRPr>
            </a:lvl7pPr>
            <a:lvl8pPr marL="3525838" indent="-238125" algn="l" defTabSz="479425" rtl="0" fontAlgn="base">
              <a:spcBef>
                <a:spcPct val="20000"/>
              </a:spcBef>
              <a:spcAft>
                <a:spcPct val="0"/>
              </a:spcAft>
              <a:buFont typeface="Arial" charset="0"/>
              <a:buChar char="»"/>
              <a:defRPr kumimoji="1" sz="2100">
                <a:solidFill>
                  <a:schemeClr val="tx1"/>
                </a:solidFill>
                <a:latin typeface="+mn-lt"/>
                <a:ea typeface="+mn-ea"/>
              </a:defRPr>
            </a:lvl8pPr>
            <a:lvl9pPr marL="3983038" indent="-238125" algn="l" defTabSz="479425" rtl="0" fontAlgn="base">
              <a:spcBef>
                <a:spcPct val="20000"/>
              </a:spcBef>
              <a:spcAft>
                <a:spcPct val="0"/>
              </a:spcAft>
              <a:buFont typeface="Arial" charset="0"/>
              <a:buChar char="»"/>
              <a:defRPr kumimoji="1" sz="2100">
                <a:solidFill>
                  <a:schemeClr val="tx1"/>
                </a:solidFill>
                <a:latin typeface="+mn-lt"/>
                <a:ea typeface="+mn-ea"/>
              </a:defRPr>
            </a:lvl9pPr>
          </a:lstStyle>
          <a:p>
            <a:pPr marL="0" indent="0" algn="just">
              <a:spcBef>
                <a:spcPts val="0"/>
              </a:spcBef>
              <a:spcAft>
                <a:spcPts val="0"/>
              </a:spcAft>
              <a:buSzPts val="2400"/>
              <a:buNone/>
            </a:pP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STEM/EDX</a:t>
            </a:r>
            <a:r>
              <a:rPr lang="ja-JP" altLang="en-US"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a:t>
            </a:r>
            <a:r>
              <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X-6</a:t>
            </a:r>
            <a:r>
              <a:rPr lang="ja-JP"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rPr>
              <a:t>ペネ調査装置付着物</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2PEN2103</a:t>
            </a:r>
            <a:r>
              <a:rPr lang="ja-JP" altLang="en-US"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rPr>
              <a:t>）</a:t>
            </a:r>
            <a:r>
              <a:rPr lang="en-US" altLang="ja-JP" sz="1600" kern="0" dirty="0">
                <a:solidFill>
                  <a:srgbClr val="00B050"/>
                </a:solidFill>
                <a:latin typeface="HGｺﾞｼｯｸE" panose="020B0909000000000000" pitchFamily="49" charset="-128"/>
                <a:ea typeface="HGｺﾞｼｯｸE" panose="020B0909000000000000" pitchFamily="49" charset="-128"/>
                <a:cs typeface="Calibri" panose="020F0502020204030204" pitchFamily="34" charset="0"/>
                <a:sym typeface="MS PGothic"/>
              </a:rPr>
              <a:t>(4/4)</a:t>
            </a:r>
            <a:endParaRPr lang="en-US" altLang="ja-JP" sz="1800" kern="0" dirty="0">
              <a:solidFill>
                <a:srgbClr val="00B050"/>
              </a:solidFill>
              <a:latin typeface="Meiryo UI" panose="020B0604030504040204" pitchFamily="50" charset="-128"/>
              <a:ea typeface="Meiryo UI" panose="020B0604030504040204" pitchFamily="50" charset="-128"/>
              <a:cs typeface="Calibri" panose="020F0502020204030204" pitchFamily="34" charset="0"/>
              <a:sym typeface="MS PGothic"/>
            </a:endParaRPr>
          </a:p>
          <a:p>
            <a:pPr marL="182563" lvl="1" indent="0" algn="just">
              <a:lnSpc>
                <a:spcPts val="1000"/>
              </a:lnSpc>
              <a:spcBef>
                <a:spcPts val="0"/>
              </a:spcBef>
              <a:spcAft>
                <a:spcPts val="0"/>
              </a:spcAft>
              <a:buSzPts val="2400"/>
              <a:buNone/>
            </a:pPr>
            <a:endParaRPr lang="en-US" altLang="ja-JP" sz="1600" kern="0" dirty="0">
              <a:solidFill>
                <a:srgbClr val="00B050"/>
              </a:solidFill>
              <a:latin typeface="Meiryo UI" panose="020B0604030504040204" pitchFamily="50" charset="-128"/>
              <a:ea typeface="Meiryo UI" panose="020B0604030504040204" pitchFamily="50" charset="-128"/>
              <a:cs typeface="Calibri" panose="020F0502020204030204" pitchFamily="34" charset="0"/>
            </a:endParaRPr>
          </a:p>
        </p:txBody>
      </p:sp>
      <p:sp>
        <p:nvSpPr>
          <p:cNvPr id="18" name="テキスト ボックス 17"/>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11850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E5494DEA-3E8B-4BDA-A220-02BBFC8087F1}"/>
              </a:ext>
            </a:extLst>
          </p:cNvPr>
          <p:cNvGraphicFramePr>
            <a:graphicFrameLocks noGrp="1"/>
          </p:cNvGraphicFramePr>
          <p:nvPr>
            <p:extLst>
              <p:ext uri="{D42A27DB-BD31-4B8C-83A1-F6EECF244321}">
                <p14:modId xmlns:p14="http://schemas.microsoft.com/office/powerpoint/2010/main" val="459541565"/>
              </p:ext>
            </p:extLst>
          </p:nvPr>
        </p:nvGraphicFramePr>
        <p:xfrm>
          <a:off x="1014232" y="1112357"/>
          <a:ext cx="10163536" cy="5514811"/>
        </p:xfrm>
        <a:graphic>
          <a:graphicData uri="http://schemas.openxmlformats.org/drawingml/2006/table">
            <a:tbl>
              <a:tblPr>
                <a:tableStyleId>{5C22544A-7EE6-4342-B048-85BDC9FD1C3A}</a:tableStyleId>
              </a:tblPr>
              <a:tblGrid>
                <a:gridCol w="669306">
                  <a:extLst>
                    <a:ext uri="{9D8B030D-6E8A-4147-A177-3AD203B41FA5}">
                      <a16:colId xmlns:a16="http://schemas.microsoft.com/office/drawing/2014/main" val="491185873"/>
                    </a:ext>
                  </a:extLst>
                </a:gridCol>
                <a:gridCol w="1536925">
                  <a:extLst>
                    <a:ext uri="{9D8B030D-6E8A-4147-A177-3AD203B41FA5}">
                      <a16:colId xmlns:a16="http://schemas.microsoft.com/office/drawing/2014/main" val="482396417"/>
                    </a:ext>
                  </a:extLst>
                </a:gridCol>
                <a:gridCol w="2525228">
                  <a:extLst>
                    <a:ext uri="{9D8B030D-6E8A-4147-A177-3AD203B41FA5}">
                      <a16:colId xmlns:a16="http://schemas.microsoft.com/office/drawing/2014/main" val="1376270259"/>
                    </a:ext>
                  </a:extLst>
                </a:gridCol>
                <a:gridCol w="2661719">
                  <a:extLst>
                    <a:ext uri="{9D8B030D-6E8A-4147-A177-3AD203B41FA5}">
                      <a16:colId xmlns:a16="http://schemas.microsoft.com/office/drawing/2014/main" val="2555074596"/>
                    </a:ext>
                  </a:extLst>
                </a:gridCol>
                <a:gridCol w="2770358">
                  <a:extLst>
                    <a:ext uri="{9D8B030D-6E8A-4147-A177-3AD203B41FA5}">
                      <a16:colId xmlns:a16="http://schemas.microsoft.com/office/drawing/2014/main" val="59973149"/>
                    </a:ext>
                  </a:extLst>
                </a:gridCol>
              </a:tblGrid>
              <a:tr h="160873">
                <a:tc>
                  <a:txBody>
                    <a:bodyPr/>
                    <a:lstStyle/>
                    <a:p>
                      <a:pPr algn="l" fontAlgn="ctr"/>
                      <a:endParaRPr lang="ja-JP" alt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ctr" fontAlgn="ctr"/>
                      <a:r>
                        <a:rPr lang="en-US" sz="1050" u="none" strike="noStrike" dirty="0">
                          <a:solidFill>
                            <a:schemeClr val="bg1"/>
                          </a:solidFill>
                          <a:effectLst/>
                        </a:rPr>
                        <a:t>SEM</a:t>
                      </a:r>
                      <a:endParaRPr 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ctr" fontAlgn="ctr"/>
                      <a:endParaRPr lang="ja-JP" alt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ctr" fontAlgn="ctr"/>
                      <a:r>
                        <a:rPr lang="en-US" sz="1050" u="none" strike="noStrike" dirty="0">
                          <a:solidFill>
                            <a:schemeClr val="bg1"/>
                          </a:solidFill>
                          <a:effectLst/>
                        </a:rPr>
                        <a:t>TEM</a:t>
                      </a:r>
                      <a:endParaRPr 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l" fontAlgn="ctr"/>
                      <a:endParaRPr lang="ja-JP" altLang="en-US" sz="1050" b="0" i="0" u="none" strike="noStrike">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extLst>
                  <a:ext uri="{0D108BD9-81ED-4DB2-BD59-A6C34878D82A}">
                    <a16:rowId xmlns:a16="http://schemas.microsoft.com/office/drawing/2014/main" val="3087588672"/>
                  </a:ext>
                </a:extLst>
              </a:tr>
              <a:tr h="160873">
                <a:tc>
                  <a:txBody>
                    <a:bodyPr/>
                    <a:lstStyle/>
                    <a:p>
                      <a:pPr algn="ctr" fontAlgn="ctr"/>
                      <a:r>
                        <a:rPr lang="ja-JP" altLang="en-US" sz="1050" u="none" strike="noStrike">
                          <a:solidFill>
                            <a:schemeClr val="bg1"/>
                          </a:solidFill>
                          <a:effectLst/>
                        </a:rPr>
                        <a:t>領域</a:t>
                      </a:r>
                      <a:r>
                        <a:rPr lang="en-US" sz="1050" u="none" strike="noStrike">
                          <a:solidFill>
                            <a:schemeClr val="bg1"/>
                          </a:solidFill>
                          <a:effectLst/>
                        </a:rPr>
                        <a:t>No.</a:t>
                      </a:r>
                      <a:endParaRPr lang="en-US" sz="1050" b="0" i="0" u="none" strike="noStrike">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ctr" fontAlgn="ctr"/>
                      <a:r>
                        <a:rPr lang="ja-JP" altLang="en-US" sz="1050" u="none" strike="noStrike" dirty="0">
                          <a:solidFill>
                            <a:schemeClr val="bg1"/>
                          </a:solidFill>
                          <a:effectLst/>
                        </a:rPr>
                        <a:t>粒子</a:t>
                      </a:r>
                      <a:r>
                        <a:rPr lang="en-US" sz="1050" u="none" strike="noStrike" dirty="0">
                          <a:solidFill>
                            <a:schemeClr val="bg1"/>
                          </a:solidFill>
                          <a:effectLst/>
                        </a:rPr>
                        <a:t>Type</a:t>
                      </a:r>
                      <a:endParaRPr 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ctr" fontAlgn="ctr"/>
                      <a:r>
                        <a:rPr lang="ja-JP" altLang="en-US" sz="1050" u="none" strike="noStrike" dirty="0">
                          <a:solidFill>
                            <a:schemeClr val="bg1"/>
                          </a:solidFill>
                          <a:effectLst/>
                        </a:rPr>
                        <a:t>説明</a:t>
                      </a:r>
                      <a:endParaRPr lang="ja-JP" alt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ctr" fontAlgn="ctr"/>
                      <a:r>
                        <a:rPr lang="ja-JP" altLang="en-US" sz="1050" u="none" strike="noStrike" dirty="0">
                          <a:solidFill>
                            <a:schemeClr val="bg1"/>
                          </a:solidFill>
                          <a:effectLst/>
                        </a:rPr>
                        <a:t>粒子</a:t>
                      </a:r>
                      <a:r>
                        <a:rPr lang="en-US" sz="1050" u="none" strike="noStrike" dirty="0">
                          <a:solidFill>
                            <a:schemeClr val="bg1"/>
                          </a:solidFill>
                          <a:effectLst/>
                        </a:rPr>
                        <a:t>Type</a:t>
                      </a:r>
                      <a:endParaRPr 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tc>
                  <a:txBody>
                    <a:bodyPr/>
                    <a:lstStyle/>
                    <a:p>
                      <a:pPr algn="ctr" fontAlgn="ctr"/>
                      <a:r>
                        <a:rPr lang="ja-JP" altLang="en-US" sz="1050" u="none" strike="noStrike" dirty="0">
                          <a:solidFill>
                            <a:schemeClr val="bg1"/>
                          </a:solidFill>
                          <a:effectLst/>
                        </a:rPr>
                        <a:t>周辺粒子</a:t>
                      </a:r>
                      <a:endParaRPr lang="ja-JP" altLang="en-US" sz="105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459" marR="7459" marT="7459" marB="0" anchor="ctr">
                    <a:solidFill>
                      <a:schemeClr val="accent1"/>
                    </a:solidFill>
                  </a:tcPr>
                </a:tc>
                <a:extLst>
                  <a:ext uri="{0D108BD9-81ED-4DB2-BD59-A6C34878D82A}">
                    <a16:rowId xmlns:a16="http://schemas.microsoft.com/office/drawing/2014/main" val="3131417465"/>
                  </a:ext>
                </a:extLst>
              </a:tr>
              <a:tr h="160873">
                <a:tc>
                  <a:txBody>
                    <a:bodyPr/>
                    <a:lstStyle/>
                    <a:p>
                      <a:pPr algn="ctr" fontAlgn="ctr"/>
                      <a:r>
                        <a:rPr lang="en-US" altLang="ja-JP" sz="1050" u="none" strike="noStrike">
                          <a:effectLst/>
                        </a:rPr>
                        <a:t>1</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一部</a:t>
                      </a:r>
                      <a:r>
                        <a:rPr lang="en-US" altLang="ja-JP" sz="1050" u="none" strike="noStrike">
                          <a:effectLst/>
                        </a:rPr>
                        <a:t>Cr</a:t>
                      </a:r>
                      <a:r>
                        <a:rPr lang="ja-JP" altLang="en-US" sz="1050" u="none" strike="noStrike">
                          <a:effectLst/>
                        </a:rPr>
                        <a:t>粒子あり</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3718250524"/>
                  </a:ext>
                </a:extLst>
              </a:tr>
              <a:tr h="160873">
                <a:tc>
                  <a:txBody>
                    <a:bodyPr/>
                    <a:lstStyle/>
                    <a:p>
                      <a:pPr algn="ctr" fontAlgn="ctr"/>
                      <a:r>
                        <a:rPr lang="en-US" altLang="ja-JP" sz="1050" u="none" strike="noStrike">
                          <a:effectLst/>
                        </a:rPr>
                        <a:t>2</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Al</a:t>
                      </a:r>
                      <a:r>
                        <a:rPr lang="ja-JP" altLang="en-US" sz="1050" u="none" strike="noStrike">
                          <a:effectLst/>
                        </a:rPr>
                        <a:t>が存在</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226015888"/>
                  </a:ext>
                </a:extLst>
              </a:tr>
              <a:tr h="271327">
                <a:tc>
                  <a:txBody>
                    <a:bodyPr/>
                    <a:lstStyle/>
                    <a:p>
                      <a:pPr algn="ctr" fontAlgn="ctr"/>
                      <a:r>
                        <a:rPr lang="en-US" altLang="ja-JP" sz="1050" u="none" strike="noStrike">
                          <a:effectLst/>
                        </a:rPr>
                        <a:t>3</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Zr-U</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低</a:t>
                      </a:r>
                      <a:r>
                        <a:rPr lang="en-US" sz="1050" u="none" strike="noStrike">
                          <a:effectLst/>
                        </a:rPr>
                        <a:t>O：7％、</a:t>
                      </a:r>
                      <a:r>
                        <a:rPr lang="ja-JP" altLang="en-US" sz="1050" u="none" strike="noStrike">
                          <a:effectLst/>
                        </a:rPr>
                        <a:t>微量の</a:t>
                      </a:r>
                      <a:r>
                        <a:rPr lang="en-US" sz="1050" u="none" strike="noStrike">
                          <a:effectLst/>
                        </a:rPr>
                        <a:t>Al,Ni、Cr</a:t>
                      </a:r>
                      <a:r>
                        <a:rPr lang="ja-JP" altLang="en-US" sz="1050" u="none" strike="noStrike">
                          <a:effectLst/>
                        </a:rPr>
                        <a:t>粒子存在</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649756857"/>
                  </a:ext>
                </a:extLst>
              </a:tr>
              <a:tr h="271327">
                <a:tc>
                  <a:txBody>
                    <a:bodyPr/>
                    <a:lstStyle/>
                    <a:p>
                      <a:pPr algn="ctr" fontAlgn="ctr"/>
                      <a:r>
                        <a:rPr lang="en-US" altLang="ja-JP" sz="1050" u="none" strike="noStrike" dirty="0">
                          <a:effectLst/>
                        </a:rPr>
                        <a:t>4</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dirty="0">
                          <a:effectLst/>
                        </a:rPr>
                        <a:t>Zr</a:t>
                      </a:r>
                      <a:endParaRPr 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低</a:t>
                      </a:r>
                      <a:r>
                        <a:rPr lang="en-US" sz="1050" u="none" strike="noStrike">
                          <a:effectLst/>
                        </a:rPr>
                        <a:t>O：19％、</a:t>
                      </a:r>
                      <a:r>
                        <a:rPr lang="ja-JP" altLang="en-US" sz="1050" u="none" strike="noStrike">
                          <a:effectLst/>
                        </a:rPr>
                        <a:t>微量</a:t>
                      </a:r>
                      <a:r>
                        <a:rPr lang="en-US" sz="1050" u="none" strike="noStrike">
                          <a:effectLst/>
                        </a:rPr>
                        <a:t>U,Si,Ni、Cr</a:t>
                      </a:r>
                      <a:r>
                        <a:rPr lang="ja-JP" altLang="en-US" sz="1050" u="none" strike="noStrike">
                          <a:effectLst/>
                        </a:rPr>
                        <a:t>粒子存在</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463950045"/>
                  </a:ext>
                </a:extLst>
              </a:tr>
              <a:tr h="468289">
                <a:tc>
                  <a:txBody>
                    <a:bodyPr/>
                    <a:lstStyle/>
                    <a:p>
                      <a:pPr algn="ctr" fontAlgn="ctr"/>
                      <a:r>
                        <a:rPr lang="en-US" altLang="ja-JP" sz="1050" u="none" strike="noStrike">
                          <a:effectLst/>
                        </a:rPr>
                        <a:t>5</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Zr</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低</a:t>
                      </a:r>
                      <a:r>
                        <a:rPr lang="en-US" sz="1050" u="none" strike="noStrike">
                          <a:effectLst/>
                        </a:rPr>
                        <a:t>O：14％、</a:t>
                      </a:r>
                      <a:r>
                        <a:rPr lang="ja-JP" altLang="en-US" sz="1050" u="none" strike="noStrike">
                          <a:effectLst/>
                        </a:rPr>
                        <a:t>微量</a:t>
                      </a:r>
                      <a:r>
                        <a:rPr lang="en-US" sz="1050" u="none" strike="noStrike">
                          <a:effectLst/>
                        </a:rPr>
                        <a:t>U、Cr</a:t>
                      </a:r>
                      <a:r>
                        <a:rPr lang="ja-JP" altLang="en-US" sz="1050" u="none" strike="noStrike">
                          <a:effectLst/>
                        </a:rPr>
                        <a:t>粒子存在</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pl-PL" sz="1050" u="none" strike="noStrike">
                          <a:effectLst/>
                        </a:rPr>
                        <a:t>t-(Zr,U)O2</a:t>
                      </a:r>
                      <a:br>
                        <a:rPr lang="pl-PL" sz="1050" u="none" strike="noStrike">
                          <a:effectLst/>
                        </a:rPr>
                      </a:br>
                      <a:r>
                        <a:rPr lang="pl-PL" sz="1050" u="none" strike="noStrike">
                          <a:effectLst/>
                        </a:rPr>
                        <a:t>c-(U,Zr)O2</a:t>
                      </a:r>
                      <a:endParaRPr lang="pl-PL"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pt-BR" sz="1050" u="none" strike="noStrike">
                          <a:effectLst/>
                        </a:rPr>
                        <a:t>c-Fe3O4</a:t>
                      </a:r>
                      <a:br>
                        <a:rPr lang="pt-BR" sz="1050" u="none" strike="noStrike">
                          <a:effectLst/>
                        </a:rPr>
                      </a:br>
                      <a:r>
                        <a:rPr lang="pt-BR" sz="1050" u="none" strike="noStrike">
                          <a:effectLst/>
                        </a:rPr>
                        <a:t>c- or t-FeCr2O4</a:t>
                      </a:r>
                      <a:br>
                        <a:rPr lang="pt-BR" sz="1050" u="none" strike="noStrike">
                          <a:effectLst/>
                        </a:rPr>
                      </a:br>
                      <a:r>
                        <a:rPr lang="pt-BR" sz="1050" u="none" strike="noStrike">
                          <a:effectLst/>
                        </a:rPr>
                        <a:t>Ni3S2</a:t>
                      </a:r>
                      <a:endParaRPr lang="pt-BR"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705827865"/>
                  </a:ext>
                </a:extLst>
              </a:tr>
              <a:tr h="314581">
                <a:tc>
                  <a:txBody>
                    <a:bodyPr/>
                    <a:lstStyle/>
                    <a:p>
                      <a:pPr algn="ctr" fontAlgn="ctr"/>
                      <a:r>
                        <a:rPr lang="en-US" altLang="ja-JP" sz="1050" u="none" strike="noStrike">
                          <a:effectLst/>
                        </a:rPr>
                        <a:t>6</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pl-PL" sz="1050" u="none" strike="noStrike" dirty="0">
                          <a:effectLst/>
                        </a:rPr>
                        <a:t>U-Zr-Cr粒子？、微量Al</a:t>
                      </a:r>
                      <a:endParaRPr lang="pl-PL"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dirty="0">
                          <a:effectLst/>
                        </a:rPr>
                        <a:t>c-(</a:t>
                      </a:r>
                      <a:r>
                        <a:rPr lang="en-US" sz="1050" u="none" strike="noStrike" dirty="0" err="1">
                          <a:effectLst/>
                        </a:rPr>
                        <a:t>U,Zr</a:t>
                      </a:r>
                      <a:r>
                        <a:rPr lang="en-US" sz="1050" u="none" strike="noStrike" dirty="0">
                          <a:effectLst/>
                        </a:rPr>
                        <a:t>)O2</a:t>
                      </a:r>
                      <a:endParaRPr 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FeO</a:t>
                      </a:r>
                      <a:br>
                        <a:rPr lang="en-US" sz="1050" u="none" strike="noStrike">
                          <a:effectLst/>
                        </a:rPr>
                      </a:br>
                      <a:r>
                        <a:rPr lang="en-US" sz="1050" u="none" strike="noStrike">
                          <a:effectLst/>
                        </a:rPr>
                        <a:t>c- or t-FeCr2O4</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042388944"/>
                  </a:ext>
                </a:extLst>
              </a:tr>
              <a:tr h="160873">
                <a:tc>
                  <a:txBody>
                    <a:bodyPr/>
                    <a:lstStyle/>
                    <a:p>
                      <a:pPr algn="ctr" fontAlgn="ctr"/>
                      <a:r>
                        <a:rPr lang="en-US" altLang="ja-JP" sz="1050" u="none" strike="noStrike">
                          <a:effectLst/>
                        </a:rPr>
                        <a:t>7</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Zr-U</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低</a:t>
                      </a:r>
                      <a:r>
                        <a:rPr lang="en-US" altLang="ja-JP" sz="1050" u="none" strike="noStrike">
                          <a:effectLst/>
                        </a:rPr>
                        <a:t>O</a:t>
                      </a:r>
                      <a:r>
                        <a:rPr lang="ja-JP" altLang="en-US" sz="1050" u="none" strike="noStrike">
                          <a:effectLst/>
                        </a:rPr>
                        <a:t>：</a:t>
                      </a:r>
                      <a:r>
                        <a:rPr lang="en-US" altLang="ja-JP" sz="1050" u="none" strike="noStrike">
                          <a:effectLst/>
                        </a:rPr>
                        <a:t>35</a:t>
                      </a:r>
                      <a:r>
                        <a:rPr lang="ja-JP" altLang="en-US" sz="1050" u="none" strike="noStrike">
                          <a:effectLst/>
                        </a:rPr>
                        <a:t>％、微量の</a:t>
                      </a:r>
                      <a:r>
                        <a:rPr lang="en-US" altLang="ja-JP" sz="1050" u="none" strike="noStrike">
                          <a:effectLst/>
                        </a:rPr>
                        <a:t>Al</a:t>
                      </a:r>
                      <a:r>
                        <a:rPr lang="ja-JP" altLang="en-US" sz="1050" u="none" strike="noStrike">
                          <a:effectLst/>
                        </a:rPr>
                        <a:t>、</a:t>
                      </a:r>
                      <a:r>
                        <a:rPr lang="en-US" altLang="ja-JP" sz="1050" u="none" strike="noStrike">
                          <a:effectLst/>
                        </a:rPr>
                        <a:t>Cr</a:t>
                      </a:r>
                      <a:r>
                        <a:rPr lang="ja-JP" altLang="en-US" sz="1050" u="none" strike="noStrike">
                          <a:effectLst/>
                        </a:rPr>
                        <a:t>粒子存在</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157155104"/>
                  </a:ext>
                </a:extLst>
              </a:tr>
              <a:tr h="160873">
                <a:tc>
                  <a:txBody>
                    <a:bodyPr/>
                    <a:lstStyle/>
                    <a:p>
                      <a:pPr algn="ctr" fontAlgn="ctr"/>
                      <a:r>
                        <a:rPr lang="en-US" altLang="ja-JP" sz="1050" u="none" strike="noStrike">
                          <a:effectLst/>
                        </a:rPr>
                        <a:t>8</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Ni-S-Cr</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低</a:t>
                      </a:r>
                      <a:r>
                        <a:rPr lang="en-US" sz="1050" u="none" strike="noStrike">
                          <a:effectLst/>
                        </a:rPr>
                        <a:t>O：30％</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4177796176"/>
                  </a:ext>
                </a:extLst>
              </a:tr>
              <a:tr h="160873">
                <a:tc>
                  <a:txBody>
                    <a:bodyPr/>
                    <a:lstStyle/>
                    <a:p>
                      <a:pPr algn="ctr" fontAlgn="ctr"/>
                      <a:r>
                        <a:rPr lang="en-US" altLang="ja-JP" sz="1050" u="none" strike="noStrike">
                          <a:effectLst/>
                        </a:rPr>
                        <a:t>9</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S-Pb</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it-IT" sz="1050" u="none" strike="noStrike">
                          <a:effectLst/>
                        </a:rPr>
                        <a:t>低O：18%、微量Al,Si,Sb</a:t>
                      </a:r>
                      <a:endParaRPr lang="it-IT"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587917153"/>
                  </a:ext>
                </a:extLst>
              </a:tr>
              <a:tr h="160873">
                <a:tc>
                  <a:txBody>
                    <a:bodyPr/>
                    <a:lstStyle/>
                    <a:p>
                      <a:pPr algn="ctr" fontAlgn="ctr"/>
                      <a:r>
                        <a:rPr lang="en-US" altLang="ja-JP" sz="1050" u="none" strike="noStrike">
                          <a:effectLst/>
                        </a:rPr>
                        <a:t>10</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U-Zr-Cr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Al</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3293143963"/>
                  </a:ext>
                </a:extLst>
              </a:tr>
              <a:tr h="160873">
                <a:tc>
                  <a:txBody>
                    <a:bodyPr/>
                    <a:lstStyle/>
                    <a:p>
                      <a:pPr algn="ctr" fontAlgn="ctr"/>
                      <a:r>
                        <a:rPr lang="en-US" altLang="ja-JP" sz="1050" u="none" strike="noStrike">
                          <a:effectLst/>
                        </a:rPr>
                        <a:t>11</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Al,Zr</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249289589"/>
                  </a:ext>
                </a:extLst>
              </a:tr>
              <a:tr h="468289">
                <a:tc>
                  <a:txBody>
                    <a:bodyPr/>
                    <a:lstStyle/>
                    <a:p>
                      <a:pPr algn="ctr" fontAlgn="ctr"/>
                      <a:r>
                        <a:rPr lang="en-US" altLang="ja-JP" sz="1050" u="none" strike="noStrike">
                          <a:effectLst/>
                        </a:rPr>
                        <a:t>12</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Zr-U</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dirty="0">
                          <a:effectLst/>
                        </a:rPr>
                        <a:t>低</a:t>
                      </a:r>
                      <a:r>
                        <a:rPr lang="en-US" sz="1050" u="none" strike="noStrike" dirty="0">
                          <a:effectLst/>
                        </a:rPr>
                        <a:t>O：15％、</a:t>
                      </a:r>
                      <a:r>
                        <a:rPr lang="ja-JP" altLang="en-US" sz="1050" u="none" strike="noStrike" dirty="0">
                          <a:effectLst/>
                        </a:rPr>
                        <a:t>微量</a:t>
                      </a:r>
                      <a:r>
                        <a:rPr lang="en-US" sz="1050" u="none" strike="noStrike" dirty="0">
                          <a:effectLst/>
                        </a:rPr>
                        <a:t>Al</a:t>
                      </a:r>
                      <a:endParaRPr 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pl-PL" sz="1050" u="none" strike="noStrike" dirty="0">
                          <a:effectLst/>
                        </a:rPr>
                        <a:t>c-(U,Zr)O2</a:t>
                      </a:r>
                      <a:r>
                        <a:rPr lang="en-US" sz="1050" u="none" strike="noStrike" dirty="0">
                          <a:effectLst/>
                        </a:rPr>
                        <a:t>(</a:t>
                      </a:r>
                      <a:r>
                        <a:rPr lang="ja-JP" altLang="en-US" sz="1050" u="none" strike="noStrike" dirty="0">
                          <a:effectLst/>
                        </a:rPr>
                        <a:t>微量</a:t>
                      </a:r>
                      <a:r>
                        <a:rPr lang="en-US" altLang="ja-JP" sz="1050" u="none" strike="noStrike" dirty="0">
                          <a:effectLst/>
                        </a:rPr>
                        <a:t>Fe)</a:t>
                      </a:r>
                      <a:r>
                        <a:rPr lang="pl-PL" sz="1050" u="none" strike="noStrike" dirty="0">
                          <a:effectLst/>
                        </a:rPr>
                        <a:t/>
                      </a:r>
                      <a:br>
                        <a:rPr lang="pl-PL" sz="1050" u="none" strike="noStrike" dirty="0">
                          <a:effectLst/>
                        </a:rPr>
                      </a:br>
                      <a:r>
                        <a:rPr lang="pl-PL" sz="1050" u="none" strike="noStrike" dirty="0">
                          <a:effectLst/>
                        </a:rPr>
                        <a:t>m-ZrO2</a:t>
                      </a:r>
                      <a:r>
                        <a:rPr lang="en-US" sz="1050" u="none" strike="noStrike" dirty="0">
                          <a:effectLst/>
                        </a:rPr>
                        <a:t>(</a:t>
                      </a:r>
                      <a:r>
                        <a:rPr lang="ja-JP" altLang="en-US" sz="1050" u="none" strike="noStrike" dirty="0">
                          <a:effectLst/>
                        </a:rPr>
                        <a:t>微量</a:t>
                      </a:r>
                      <a:r>
                        <a:rPr lang="en-US" altLang="ja-JP" sz="1050" u="none" strike="noStrike" dirty="0">
                          <a:effectLst/>
                        </a:rPr>
                        <a:t>Fe)</a:t>
                      </a:r>
                      <a:r>
                        <a:rPr lang="pl-PL" sz="1050" u="none" strike="noStrike" dirty="0">
                          <a:effectLst/>
                        </a:rPr>
                        <a:t> + c-(U,Zr)O2</a:t>
                      </a:r>
                      <a:r>
                        <a:rPr lang="en-US" sz="1050" u="none" strike="noStrike" dirty="0">
                          <a:effectLst/>
                        </a:rPr>
                        <a:t>(</a:t>
                      </a:r>
                      <a:r>
                        <a:rPr lang="ja-JP" altLang="en-US" sz="1050" u="none" strike="noStrike" dirty="0">
                          <a:effectLst/>
                        </a:rPr>
                        <a:t>微量</a:t>
                      </a:r>
                      <a:r>
                        <a:rPr lang="en-US" altLang="ja-JP" sz="1050" u="none" strike="noStrike" dirty="0" err="1">
                          <a:effectLst/>
                        </a:rPr>
                        <a:t>Cr,Fe</a:t>
                      </a:r>
                      <a:r>
                        <a:rPr lang="en-US" altLang="ja-JP" sz="1050" u="none" strike="noStrike" dirty="0">
                          <a:effectLst/>
                        </a:rPr>
                        <a:t>)</a:t>
                      </a:r>
                      <a:r>
                        <a:rPr lang="pl-PL" sz="1050" u="none" strike="noStrike" dirty="0">
                          <a:effectLst/>
                        </a:rPr>
                        <a:t>+ c-FeCr2O4</a:t>
                      </a:r>
                      <a:endParaRPr lang="pl-PL"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c-Fe3O4</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132005316"/>
                  </a:ext>
                </a:extLst>
              </a:tr>
              <a:tr h="160873">
                <a:tc>
                  <a:txBody>
                    <a:bodyPr/>
                    <a:lstStyle/>
                    <a:p>
                      <a:pPr algn="ctr" fontAlgn="ctr"/>
                      <a:r>
                        <a:rPr lang="en-US" altLang="ja-JP" sz="1050" u="none" strike="noStrike">
                          <a:effectLst/>
                        </a:rPr>
                        <a:t>13</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Al,Cr</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254260449"/>
                  </a:ext>
                </a:extLst>
              </a:tr>
              <a:tr h="468289">
                <a:tc>
                  <a:txBody>
                    <a:bodyPr/>
                    <a:lstStyle/>
                    <a:p>
                      <a:pPr algn="ctr" fontAlgn="ctr"/>
                      <a:r>
                        <a:rPr lang="en-US" altLang="ja-JP" sz="1050" u="none" strike="noStrike">
                          <a:effectLst/>
                        </a:rPr>
                        <a:t>14</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dirty="0">
                          <a:effectLst/>
                        </a:rPr>
                        <a:t>低</a:t>
                      </a:r>
                      <a:r>
                        <a:rPr lang="en-US" sz="1050" u="none" strike="noStrike" dirty="0">
                          <a:effectLst/>
                        </a:rPr>
                        <a:t>O：39％、</a:t>
                      </a:r>
                      <a:r>
                        <a:rPr lang="ja-JP" altLang="en-US" sz="1050" u="none" strike="noStrike" dirty="0">
                          <a:effectLst/>
                        </a:rPr>
                        <a:t>微量</a:t>
                      </a:r>
                      <a:r>
                        <a:rPr lang="en-US" sz="1050" u="none" strike="noStrike" dirty="0" err="1">
                          <a:effectLst/>
                        </a:rPr>
                        <a:t>Al、Fe-Cr</a:t>
                      </a:r>
                      <a:r>
                        <a:rPr lang="ja-JP" altLang="en-US" sz="1050" u="none" strike="noStrike" dirty="0">
                          <a:effectLst/>
                        </a:rPr>
                        <a:t>酸化物存在</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dirty="0">
                          <a:effectLst/>
                        </a:rPr>
                        <a:t>c-(</a:t>
                      </a:r>
                      <a:r>
                        <a:rPr lang="en-US" sz="1050" u="none" strike="noStrike" dirty="0" err="1">
                          <a:effectLst/>
                        </a:rPr>
                        <a:t>U,Zr</a:t>
                      </a:r>
                      <a:r>
                        <a:rPr lang="en-US" sz="1050" u="none" strike="noStrike" dirty="0">
                          <a:effectLst/>
                        </a:rPr>
                        <a:t>)O2 + c-FeCr2O4</a:t>
                      </a:r>
                      <a:endParaRPr 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pt-BR" sz="1050" u="none" strike="noStrike" dirty="0">
                          <a:effectLst/>
                        </a:rPr>
                        <a:t>c-Fe3O4(</a:t>
                      </a:r>
                      <a:r>
                        <a:rPr lang="ja-JP" altLang="en-US" sz="1050" u="none" strike="noStrike" dirty="0">
                          <a:effectLst/>
                        </a:rPr>
                        <a:t>微量</a:t>
                      </a:r>
                      <a:r>
                        <a:rPr lang="en-US" altLang="ja-JP" sz="1050" u="none" strike="noStrike" dirty="0" err="1">
                          <a:effectLst/>
                        </a:rPr>
                        <a:t>Ca,S</a:t>
                      </a:r>
                      <a:r>
                        <a:rPr lang="en-US" altLang="ja-JP" sz="1050" u="none" strike="noStrike" dirty="0">
                          <a:effectLst/>
                        </a:rPr>
                        <a:t>)</a:t>
                      </a:r>
                      <a:r>
                        <a:rPr lang="pt-BR" sz="1050" u="none" strike="noStrike" dirty="0">
                          <a:effectLst/>
                        </a:rPr>
                        <a:t/>
                      </a:r>
                      <a:br>
                        <a:rPr lang="pt-BR" sz="1050" u="none" strike="noStrike" dirty="0">
                          <a:effectLst/>
                        </a:rPr>
                      </a:br>
                      <a:r>
                        <a:rPr lang="pt-BR" sz="1050" u="none" strike="noStrike" dirty="0">
                          <a:effectLst/>
                        </a:rPr>
                        <a:t>SiO2(</a:t>
                      </a:r>
                      <a:r>
                        <a:rPr lang="ja-JP" altLang="en-US" sz="1050" u="none" strike="noStrike" dirty="0">
                          <a:effectLst/>
                        </a:rPr>
                        <a:t>微量</a:t>
                      </a:r>
                      <a:r>
                        <a:rPr lang="pt-BR" sz="1050" u="none" strike="noStrike" dirty="0">
                          <a:effectLst/>
                        </a:rPr>
                        <a:t>Al,Mg,Fe)+Fe3O4(Si-Fe-O)</a:t>
                      </a:r>
                      <a:br>
                        <a:rPr lang="pt-BR" sz="1050" u="none" strike="noStrike" dirty="0">
                          <a:effectLst/>
                        </a:rPr>
                      </a:br>
                      <a:r>
                        <a:rPr lang="pt-BR" sz="1050" u="none" strike="noStrike" dirty="0">
                          <a:effectLst/>
                        </a:rPr>
                        <a:t>Ca(OH)3 or CaCO3</a:t>
                      </a:r>
                      <a:endParaRPr lang="pt-BR"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612649321"/>
                  </a:ext>
                </a:extLst>
              </a:tr>
              <a:tr h="160873">
                <a:tc>
                  <a:txBody>
                    <a:bodyPr/>
                    <a:lstStyle/>
                    <a:p>
                      <a:pPr algn="ctr" fontAlgn="ctr"/>
                      <a:r>
                        <a:rPr lang="en-US" altLang="ja-JP" sz="1050" u="none" strike="noStrike">
                          <a:effectLst/>
                        </a:rPr>
                        <a:t>15</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Zr-U</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Al</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3774062581"/>
                  </a:ext>
                </a:extLst>
              </a:tr>
              <a:tr h="160873">
                <a:tc>
                  <a:txBody>
                    <a:bodyPr/>
                    <a:lstStyle/>
                    <a:p>
                      <a:pPr algn="ctr" fontAlgn="ctr"/>
                      <a:r>
                        <a:rPr lang="en-US" altLang="ja-JP" sz="1050" u="none" strike="noStrike">
                          <a:effectLst/>
                        </a:rPr>
                        <a:t>16</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Zr</a:t>
                      </a:r>
                      <a:r>
                        <a:rPr lang="ja-JP" altLang="en-US" sz="1050" u="none" strike="noStrike">
                          <a:effectLst/>
                        </a:rPr>
                        <a:t>酸化物（</a:t>
                      </a:r>
                      <a:r>
                        <a:rPr lang="el-GR" sz="1050" u="none" strike="noStrike">
                          <a:effectLst/>
                        </a:rPr>
                        <a:t>α？）</a:t>
                      </a:r>
                      <a:endParaRPr lang="el-GR"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低</a:t>
                      </a:r>
                      <a:r>
                        <a:rPr lang="en-US" sz="1050" u="none" strike="noStrike">
                          <a:effectLst/>
                        </a:rPr>
                        <a:t>O：37％</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086911337"/>
                  </a:ext>
                </a:extLst>
              </a:tr>
              <a:tr h="160873">
                <a:tc>
                  <a:txBody>
                    <a:bodyPr/>
                    <a:lstStyle/>
                    <a:p>
                      <a:pPr algn="ctr" fontAlgn="ctr"/>
                      <a:r>
                        <a:rPr lang="en-US" altLang="ja-JP" sz="1050" u="none" strike="noStrike">
                          <a:effectLst/>
                        </a:rPr>
                        <a:t>17</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Al、Cr</a:t>
                      </a:r>
                      <a:r>
                        <a:rPr lang="ja-JP" altLang="en-US" sz="1050" u="none" strike="noStrike">
                          <a:effectLst/>
                        </a:rPr>
                        <a:t>粒子存在</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872031899"/>
                  </a:ext>
                </a:extLst>
              </a:tr>
              <a:tr h="160873">
                <a:tc>
                  <a:txBody>
                    <a:bodyPr/>
                    <a:lstStyle/>
                    <a:p>
                      <a:pPr algn="ctr" fontAlgn="ctr"/>
                      <a:r>
                        <a:rPr lang="en-US" altLang="ja-JP" sz="1050" u="none" strike="noStrike">
                          <a:effectLst/>
                        </a:rPr>
                        <a:t>18</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dirty="0">
                          <a:effectLst/>
                        </a:rPr>
                        <a:t>S-Ni</a:t>
                      </a:r>
                      <a:endParaRPr 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dirty="0">
                          <a:effectLst/>
                        </a:rPr>
                        <a:t>低</a:t>
                      </a:r>
                      <a:r>
                        <a:rPr lang="en-US" sz="1050" u="none" strike="noStrike" dirty="0">
                          <a:effectLst/>
                        </a:rPr>
                        <a:t>O：41％</a:t>
                      </a:r>
                      <a:endParaRPr 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2792639265"/>
                  </a:ext>
                </a:extLst>
              </a:tr>
              <a:tr h="160873">
                <a:tc>
                  <a:txBody>
                    <a:bodyPr/>
                    <a:lstStyle/>
                    <a:p>
                      <a:pPr algn="ctr" fontAlgn="ctr"/>
                      <a:r>
                        <a:rPr lang="en-US" altLang="ja-JP" sz="1050" u="none" strike="noStrike">
                          <a:effectLst/>
                        </a:rPr>
                        <a:t>19</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s-ES" sz="1050" u="none" strike="noStrike" dirty="0">
                          <a:effectLst/>
                        </a:rPr>
                        <a:t>微量Al,Cr,Si,Ni</a:t>
                      </a:r>
                      <a:endParaRPr lang="es-E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3234072319"/>
                  </a:ext>
                </a:extLst>
              </a:tr>
              <a:tr h="160873">
                <a:tc>
                  <a:txBody>
                    <a:bodyPr/>
                    <a:lstStyle/>
                    <a:p>
                      <a:pPr algn="ctr" fontAlgn="ctr"/>
                      <a:r>
                        <a:rPr lang="en-US" altLang="ja-JP" sz="1050" u="none" strike="noStrike">
                          <a:effectLst/>
                        </a:rPr>
                        <a:t>20</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U-Zr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Cr</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303350315"/>
                  </a:ext>
                </a:extLst>
              </a:tr>
              <a:tr h="160873">
                <a:tc>
                  <a:txBody>
                    <a:bodyPr/>
                    <a:lstStyle/>
                    <a:p>
                      <a:pPr algn="ctr" fontAlgn="ctr"/>
                      <a:r>
                        <a:rPr lang="en-US" altLang="ja-JP" sz="1050" u="none" strike="noStrike">
                          <a:effectLst/>
                        </a:rPr>
                        <a:t>21</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Zr</a:t>
                      </a:r>
                      <a:r>
                        <a:rPr lang="ja-JP" altLang="en-US" sz="1050" u="none" strike="noStrike">
                          <a:effectLst/>
                        </a:rPr>
                        <a:t>酸化物</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Al.Si</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385348997"/>
                  </a:ext>
                </a:extLst>
              </a:tr>
              <a:tr h="160873">
                <a:tc>
                  <a:txBody>
                    <a:bodyPr/>
                    <a:lstStyle/>
                    <a:p>
                      <a:pPr algn="ctr" fontAlgn="ctr"/>
                      <a:r>
                        <a:rPr lang="en-US" altLang="ja-JP" sz="1050" u="none" strike="noStrike">
                          <a:effectLst/>
                        </a:rPr>
                        <a:t>22</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Ti</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ja-JP" altLang="en-US" sz="1050" u="none" strike="noStrike">
                          <a:effectLst/>
                        </a:rPr>
                        <a:t>微量</a:t>
                      </a:r>
                      <a:r>
                        <a:rPr lang="en-US" sz="1050" u="none" strike="noStrike">
                          <a:effectLst/>
                        </a:rPr>
                        <a:t>Mg,Al、Si</a:t>
                      </a:r>
                      <a:r>
                        <a:rPr lang="ja-JP" altLang="en-US" sz="1050" u="none" strike="noStrike">
                          <a:effectLst/>
                        </a:rPr>
                        <a:t>粒子存在</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259723716"/>
                  </a:ext>
                </a:extLst>
              </a:tr>
              <a:tr h="160873">
                <a:tc>
                  <a:txBody>
                    <a:bodyPr/>
                    <a:lstStyle/>
                    <a:p>
                      <a:pPr algn="ctr" fontAlgn="ctr"/>
                      <a:r>
                        <a:rPr lang="en-US" altLang="ja-JP" sz="1050" u="none" strike="noStrike">
                          <a:effectLst/>
                        </a:rPr>
                        <a:t>23</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en-US" sz="1050" u="none" strike="noStrike">
                          <a:effectLst/>
                        </a:rPr>
                        <a:t>Cu-Zn</a:t>
                      </a:r>
                      <a:endParaRPr 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r>
                        <a:rPr lang="it-IT" sz="1050" u="none" strike="noStrike" dirty="0">
                          <a:effectLst/>
                        </a:rPr>
                        <a:t>低O：7％、微量Al,Si,Sn</a:t>
                      </a:r>
                      <a:endParaRPr lang="it-IT"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tc>
                  <a:txBody>
                    <a:bodyPr/>
                    <a:lstStyle/>
                    <a:p>
                      <a:pPr algn="l" fontAlgn="ct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9" marR="7459" marT="7459" marB="0" anchor="ctr"/>
                </a:tc>
                <a:extLst>
                  <a:ext uri="{0D108BD9-81ED-4DB2-BD59-A6C34878D82A}">
                    <a16:rowId xmlns:a16="http://schemas.microsoft.com/office/drawing/2014/main" val="1327449846"/>
                  </a:ext>
                </a:extLst>
              </a:tr>
            </a:tbl>
          </a:graphicData>
        </a:graphic>
      </p:graphicFrame>
      <p:sp>
        <p:nvSpPr>
          <p:cNvPr id="5" name="テキスト ボックス 4">
            <a:extLst>
              <a:ext uri="{FF2B5EF4-FFF2-40B4-BE49-F238E27FC236}">
                <a16:creationId xmlns:a16="http://schemas.microsoft.com/office/drawing/2014/main" id="{6042A322-62F1-A9E3-D2DF-F18430F8B238}"/>
              </a:ext>
            </a:extLst>
          </p:cNvPr>
          <p:cNvSpPr txBox="1"/>
          <p:nvPr/>
        </p:nvSpPr>
        <p:spPr>
          <a:xfrm>
            <a:off x="2217469" y="230832"/>
            <a:ext cx="8652179" cy="723275"/>
          </a:xfrm>
          <a:prstGeom prst="rect">
            <a:avLst/>
          </a:prstGeom>
          <a:noFill/>
        </p:spPr>
        <p:txBody>
          <a:bodyPr wrap="square" rtlCol="0">
            <a:spAutoFit/>
          </a:bodyPr>
          <a:lstStyle/>
          <a:p>
            <a:pPr algn="just">
              <a:spcAft>
                <a:spcPts val="600"/>
              </a:spcAft>
              <a:buSzPts val="2400"/>
            </a:pPr>
            <a:r>
              <a:rPr lang="ja-JP" altLang="en-US" dirty="0">
                <a:solidFill>
                  <a:srgbClr val="0070C0"/>
                </a:solidFill>
                <a:latin typeface="Meiryo UI" panose="020B0604030504040204" pitchFamily="50" charset="-128"/>
                <a:ea typeface="Meiryo UI" panose="020B0604030504040204" pitchFamily="50" charset="-128"/>
              </a:rPr>
              <a:t>　・</a:t>
            </a:r>
            <a:r>
              <a:rPr lang="en-US" altLang="ja-JP" dirty="0">
                <a:solidFill>
                  <a:srgbClr val="0070C0"/>
                </a:solidFill>
                <a:latin typeface="Meiryo UI" panose="020B0604030504040204" pitchFamily="50" charset="-128"/>
                <a:ea typeface="Meiryo UI" panose="020B0604030504040204" pitchFamily="50" charset="-128"/>
              </a:rPr>
              <a:t>2</a:t>
            </a:r>
            <a:r>
              <a:rPr lang="ja-JP" altLang="ja-JP" dirty="0">
                <a:solidFill>
                  <a:srgbClr val="0070C0"/>
                </a:solidFill>
                <a:latin typeface="Meiryo UI" panose="020B0604030504040204" pitchFamily="50" charset="-128"/>
                <a:ea typeface="Meiryo UI" panose="020B0604030504040204" pitchFamily="50" charset="-128"/>
              </a:rPr>
              <a:t>号機</a:t>
            </a:r>
            <a:r>
              <a:rPr lang="en-US" altLang="ja-JP" dirty="0">
                <a:solidFill>
                  <a:srgbClr val="0070C0"/>
                </a:solidFill>
                <a:latin typeface="Meiryo UI" panose="020B0604030504040204" pitchFamily="50" charset="-128"/>
                <a:ea typeface="Meiryo UI" panose="020B0604030504040204" pitchFamily="50" charset="-128"/>
              </a:rPr>
              <a:t>X-6</a:t>
            </a:r>
            <a:r>
              <a:rPr lang="ja-JP" altLang="ja-JP" dirty="0">
                <a:solidFill>
                  <a:srgbClr val="0070C0"/>
                </a:solidFill>
                <a:latin typeface="Meiryo UI" panose="020B0604030504040204" pitchFamily="50" charset="-128"/>
                <a:ea typeface="Meiryo UI" panose="020B0604030504040204" pitchFamily="50" charset="-128"/>
              </a:rPr>
              <a:t>ペネ調査装置付着物</a:t>
            </a:r>
            <a:r>
              <a:rPr lang="ja-JP" altLang="en-US" dirty="0">
                <a:solidFill>
                  <a:srgbClr val="0070C0"/>
                </a:solidFill>
                <a:latin typeface="Meiryo UI" panose="020B0604030504040204" pitchFamily="50" charset="-128"/>
                <a:ea typeface="Meiryo UI" panose="020B0604030504040204" pitchFamily="50" charset="-128"/>
              </a:rPr>
              <a:t>（</a:t>
            </a:r>
            <a:r>
              <a:rPr lang="en-US" altLang="ja-JP" dirty="0">
                <a:solidFill>
                  <a:srgbClr val="0070C0"/>
                </a:solidFill>
                <a:latin typeface="Meiryo UI" panose="020B0604030504040204" pitchFamily="50" charset="-128"/>
                <a:ea typeface="Meiryo UI" panose="020B0604030504040204" pitchFamily="50" charset="-128"/>
              </a:rPr>
              <a:t>2PEN2103)</a:t>
            </a:r>
          </a:p>
          <a:p>
            <a:pPr algn="just">
              <a:spcAft>
                <a:spcPts val="600"/>
              </a:spcAft>
              <a:buSzPts val="2400"/>
            </a:pPr>
            <a:r>
              <a:rPr lang="ja-JP" altLang="en-US" dirty="0">
                <a:solidFill>
                  <a:srgbClr val="0070C0"/>
                </a:solidFill>
                <a:latin typeface="Meiryo UI" panose="020B0604030504040204" pitchFamily="50" charset="-128"/>
                <a:ea typeface="Meiryo UI" panose="020B0604030504040204" pitchFamily="50" charset="-128"/>
              </a:rPr>
              <a:t>　各領域粒子の同定結果</a:t>
            </a:r>
            <a:endParaRPr lang="en-US" altLang="ja-JP" dirty="0">
              <a:solidFill>
                <a:srgbClr val="0070C0"/>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55445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90A953A-2CA4-4C19-B511-5E36326A8850}"/>
              </a:ext>
            </a:extLst>
          </p:cNvPr>
          <p:cNvGraphicFramePr>
            <a:graphicFrameLocks noGrp="1"/>
          </p:cNvGraphicFramePr>
          <p:nvPr>
            <p:extLst>
              <p:ext uri="{D42A27DB-BD31-4B8C-83A1-F6EECF244321}">
                <p14:modId xmlns:p14="http://schemas.microsoft.com/office/powerpoint/2010/main" val="3255766897"/>
              </p:ext>
            </p:extLst>
          </p:nvPr>
        </p:nvGraphicFramePr>
        <p:xfrm>
          <a:off x="1018128" y="1228594"/>
          <a:ext cx="9434586" cy="4787319"/>
        </p:xfrm>
        <a:graphic>
          <a:graphicData uri="http://schemas.openxmlformats.org/drawingml/2006/table">
            <a:tbl>
              <a:tblPr firstRow="1">
                <a:tableStyleId>{5C22544A-7EE6-4342-B048-85BDC9FD1C3A}</a:tableStyleId>
              </a:tblPr>
              <a:tblGrid>
                <a:gridCol w="1045221">
                  <a:extLst>
                    <a:ext uri="{9D8B030D-6E8A-4147-A177-3AD203B41FA5}">
                      <a16:colId xmlns:a16="http://schemas.microsoft.com/office/drawing/2014/main" val="402881946"/>
                    </a:ext>
                  </a:extLst>
                </a:gridCol>
                <a:gridCol w="941603">
                  <a:extLst>
                    <a:ext uri="{9D8B030D-6E8A-4147-A177-3AD203B41FA5}">
                      <a16:colId xmlns:a16="http://schemas.microsoft.com/office/drawing/2014/main" val="282186265"/>
                    </a:ext>
                  </a:extLst>
                </a:gridCol>
                <a:gridCol w="2482587">
                  <a:extLst>
                    <a:ext uri="{9D8B030D-6E8A-4147-A177-3AD203B41FA5}">
                      <a16:colId xmlns:a16="http://schemas.microsoft.com/office/drawing/2014/main" val="1453078896"/>
                    </a:ext>
                  </a:extLst>
                </a:gridCol>
                <a:gridCol w="2482588">
                  <a:extLst>
                    <a:ext uri="{9D8B030D-6E8A-4147-A177-3AD203B41FA5}">
                      <a16:colId xmlns:a16="http://schemas.microsoft.com/office/drawing/2014/main" val="2299709522"/>
                    </a:ext>
                  </a:extLst>
                </a:gridCol>
                <a:gridCol w="2482587">
                  <a:extLst>
                    <a:ext uri="{9D8B030D-6E8A-4147-A177-3AD203B41FA5}">
                      <a16:colId xmlns:a16="http://schemas.microsoft.com/office/drawing/2014/main" val="2949185950"/>
                    </a:ext>
                  </a:extLst>
                </a:gridCol>
              </a:tblGrid>
              <a:tr h="321418">
                <a:tc>
                  <a:txBody>
                    <a:bodyPr/>
                    <a:lstStyle/>
                    <a:p>
                      <a:pPr algn="ctr"/>
                      <a:r>
                        <a:rPr kumimoji="1" lang="ja-JP" altLang="en-US" sz="1000" spc="50" dirty="0">
                          <a:solidFill>
                            <a:schemeClr val="bg1"/>
                          </a:solidFill>
                          <a:latin typeface="+mj-ea"/>
                          <a:ea typeface="+mj-ea"/>
                        </a:rPr>
                        <a:t>分析項目</a:t>
                      </a:r>
                    </a:p>
                  </a:txBody>
                  <a:tcPr anchor="ctr"/>
                </a:tc>
                <a:tc>
                  <a:txBody>
                    <a:bodyPr/>
                    <a:lstStyle/>
                    <a:p>
                      <a:pPr algn="ctr"/>
                      <a:r>
                        <a:rPr kumimoji="1" lang="ja-JP" altLang="en-US" sz="1000" spc="50" dirty="0">
                          <a:solidFill>
                            <a:schemeClr val="bg1"/>
                          </a:solidFill>
                          <a:latin typeface="+mj-ea"/>
                          <a:ea typeface="+mj-ea"/>
                        </a:rPr>
                        <a:t>サンプル名</a:t>
                      </a:r>
                    </a:p>
                  </a:txBody>
                  <a:tcPr anchor="ctr"/>
                </a:tc>
                <a:tc>
                  <a:txBody>
                    <a:bodyPr/>
                    <a:lstStyle/>
                    <a:p>
                      <a:pPr algn="ctr"/>
                      <a:r>
                        <a:rPr kumimoji="1" lang="ja-JP" altLang="en-US" sz="1000" spc="50" dirty="0">
                          <a:solidFill>
                            <a:schemeClr val="bg1"/>
                          </a:solidFill>
                          <a:latin typeface="+mj-ea"/>
                          <a:ea typeface="+mj-ea"/>
                        </a:rPr>
                        <a:t>分析結果</a:t>
                      </a:r>
                    </a:p>
                  </a:txBody>
                  <a:tcPr anchor="ctr"/>
                </a:tc>
                <a:tc>
                  <a:txBody>
                    <a:bodyPr/>
                    <a:lstStyle/>
                    <a:p>
                      <a:pPr algn="ctr"/>
                      <a:r>
                        <a:rPr kumimoji="1" lang="ja-JP" altLang="en-US" sz="1000" spc="50" dirty="0">
                          <a:solidFill>
                            <a:schemeClr val="bg1"/>
                          </a:solidFill>
                          <a:latin typeface="+mj-ea"/>
                          <a:ea typeface="+mj-ea"/>
                        </a:rPr>
                        <a:t>成分由来の推定</a:t>
                      </a:r>
                    </a:p>
                  </a:txBody>
                  <a:tcPr anchor="ctr"/>
                </a:tc>
                <a:tc>
                  <a:txBody>
                    <a:bodyPr/>
                    <a:lstStyle/>
                    <a:p>
                      <a:pPr algn="ctr"/>
                      <a:r>
                        <a:rPr kumimoji="1" lang="ja-JP" altLang="en-US" sz="1000" spc="50" dirty="0">
                          <a:solidFill>
                            <a:schemeClr val="bg1"/>
                          </a:solidFill>
                          <a:latin typeface="+mj-ea"/>
                          <a:ea typeface="+mj-ea"/>
                        </a:rPr>
                        <a:t>形成過程の推定</a:t>
                      </a:r>
                    </a:p>
                  </a:txBody>
                  <a:tcPr anchor="ctr"/>
                </a:tc>
                <a:extLst>
                  <a:ext uri="{0D108BD9-81ED-4DB2-BD59-A6C34878D82A}">
                    <a16:rowId xmlns:a16="http://schemas.microsoft.com/office/drawing/2014/main" val="2614506566"/>
                  </a:ext>
                </a:extLst>
              </a:tr>
              <a:tr h="0">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spc="50" dirty="0">
                          <a:solidFill>
                            <a:schemeClr val="dk1"/>
                          </a:solidFill>
                          <a:latin typeface="+mj-ea"/>
                          <a:ea typeface="+mj-ea"/>
                          <a:cs typeface="+mn-cs"/>
                        </a:rPr>
                        <a:t>SEM/EDS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spc="50" dirty="0">
                          <a:solidFill>
                            <a:schemeClr val="dk1"/>
                          </a:solidFill>
                          <a:latin typeface="+mj-ea"/>
                          <a:ea typeface="+mj-ea"/>
                          <a:cs typeface="+mn-cs"/>
                        </a:rPr>
                        <a:t>TEM/EDS</a:t>
                      </a:r>
                      <a:endParaRPr kumimoji="1" lang="ja-JP" altLang="en-US" sz="1000" kern="1200" spc="50" dirty="0">
                        <a:solidFill>
                          <a:schemeClr val="dk1"/>
                        </a:solidFill>
                        <a:latin typeface="+mj-ea"/>
                        <a:ea typeface="+mj-ea"/>
                        <a:cs typeface="+mn-cs"/>
                      </a:endParaRPr>
                    </a:p>
                  </a:txBody>
                  <a:tcPr/>
                </a:tc>
                <a:tc rowSpan="6">
                  <a:txBody>
                    <a:bodyPr/>
                    <a:lstStyle/>
                    <a:p>
                      <a:r>
                        <a:rPr kumimoji="1" lang="en-US" altLang="ja-JP" sz="1000" kern="1200" spc="50" dirty="0">
                          <a:solidFill>
                            <a:schemeClr val="dk1"/>
                          </a:solidFill>
                          <a:effectLst/>
                          <a:latin typeface="+mj-ea"/>
                          <a:ea typeface="+mj-ea"/>
                          <a:cs typeface="+mn-cs"/>
                        </a:rPr>
                        <a:t>2PEN2103</a:t>
                      </a:r>
                      <a:endParaRPr kumimoji="1" lang="ja-JP" altLang="en-US" sz="1000" spc="50" dirty="0">
                        <a:latin typeface="+mj-ea"/>
                        <a:ea typeface="+mj-ea"/>
                      </a:endParaRPr>
                    </a:p>
                  </a:txBody>
                  <a:tcPr/>
                </a:tc>
                <a:tc>
                  <a:txBody>
                    <a:bodyPr/>
                    <a:lstStyle/>
                    <a:p>
                      <a:r>
                        <a:rPr kumimoji="1" lang="en-US" altLang="ja-JP" sz="1000" kern="1200" spc="50" dirty="0">
                          <a:solidFill>
                            <a:srgbClr val="00B050"/>
                          </a:solidFill>
                          <a:effectLst/>
                          <a:latin typeface="+mj-ea"/>
                          <a:ea typeface="+mj-ea"/>
                          <a:cs typeface="+mn-cs"/>
                        </a:rPr>
                        <a:t>U</a:t>
                      </a:r>
                      <a:r>
                        <a:rPr kumimoji="1" lang="ja-JP" altLang="en-US" sz="1000" kern="1200" spc="50" dirty="0">
                          <a:solidFill>
                            <a:srgbClr val="00B050"/>
                          </a:solidFill>
                          <a:effectLst/>
                          <a:latin typeface="+mj-ea"/>
                          <a:ea typeface="+mj-ea"/>
                          <a:cs typeface="+mn-cs"/>
                        </a:rPr>
                        <a:t>酸化物</a:t>
                      </a:r>
                      <a:r>
                        <a:rPr kumimoji="1" lang="ja-JP" altLang="ja-JP" sz="1000" kern="1200" spc="50" dirty="0">
                          <a:solidFill>
                            <a:srgbClr val="00B050"/>
                          </a:solidFill>
                          <a:effectLst/>
                          <a:latin typeface="+mj-ea"/>
                          <a:ea typeface="+mj-ea"/>
                          <a:cs typeface="+mn-cs"/>
                        </a:rPr>
                        <a:t>粒子</a:t>
                      </a:r>
                      <a:r>
                        <a:rPr kumimoji="1" lang="ja-JP" altLang="en-US" sz="1000" kern="1200" spc="50" dirty="0">
                          <a:solidFill>
                            <a:schemeClr val="tx1"/>
                          </a:solidFill>
                          <a:effectLst/>
                          <a:latin typeface="+mj-ea"/>
                          <a:ea typeface="+mj-ea"/>
                          <a:cs typeface="+mn-cs"/>
                        </a:rPr>
                        <a:t>が存在</a:t>
                      </a:r>
                      <a:endParaRPr kumimoji="1" lang="ja-JP" altLang="en-US" sz="1000" spc="50" dirty="0">
                        <a:solidFill>
                          <a:schemeClr val="tx1"/>
                        </a:solidFill>
                        <a:latin typeface="+mj-ea"/>
                        <a:ea typeface="+mj-ea"/>
                      </a:endParaRPr>
                    </a:p>
                  </a:txBody>
                  <a:tcPr/>
                </a:tc>
                <a:tc>
                  <a:txBody>
                    <a:bodyPr/>
                    <a:lstStyle/>
                    <a:p>
                      <a:r>
                        <a:rPr kumimoji="1" lang="ja-JP" altLang="ja-JP" sz="1000" kern="1200" spc="50" dirty="0">
                          <a:solidFill>
                            <a:srgbClr val="00B050"/>
                          </a:solidFill>
                          <a:effectLst/>
                          <a:latin typeface="+mj-ea"/>
                          <a:ea typeface="+mj-ea"/>
                          <a:cs typeface="+mn-cs"/>
                        </a:rPr>
                        <a:t>ウラン燃料</a:t>
                      </a:r>
                      <a:r>
                        <a:rPr kumimoji="1" lang="ja-JP" altLang="ja-JP" sz="1000" kern="1200" spc="50" dirty="0">
                          <a:solidFill>
                            <a:schemeClr val="tx1"/>
                          </a:solidFill>
                          <a:effectLst/>
                          <a:latin typeface="+mj-ea"/>
                          <a:ea typeface="+mj-ea"/>
                          <a:cs typeface="+mn-cs"/>
                        </a:rPr>
                        <a:t>由来</a:t>
                      </a:r>
                      <a:endParaRPr kumimoji="1" lang="ja-JP" altLang="en-US" sz="1000" spc="50" dirty="0">
                        <a:solidFill>
                          <a:schemeClr val="tx1"/>
                        </a:solidFill>
                        <a:latin typeface="+mj-ea"/>
                        <a:ea typeface="+mj-ea"/>
                      </a:endParaRPr>
                    </a:p>
                  </a:txBody>
                  <a:tcPr/>
                </a:tc>
                <a:tc>
                  <a:txBody>
                    <a:bodyPr/>
                    <a:lstStyle/>
                    <a:p>
                      <a:r>
                        <a:rPr kumimoji="1" lang="ja-JP" altLang="en-US" sz="1000" kern="1200" spc="50" dirty="0">
                          <a:solidFill>
                            <a:schemeClr val="tx1"/>
                          </a:solidFill>
                          <a:effectLst/>
                          <a:latin typeface="+mj-ea"/>
                          <a:ea typeface="+mj-ea"/>
                          <a:cs typeface="+mn-cs"/>
                        </a:rPr>
                        <a:t>ウラン燃料起源（</a:t>
                      </a:r>
                      <a:r>
                        <a:rPr kumimoji="1" lang="en-US" altLang="ja-JP" sz="1000" kern="1200" spc="50" dirty="0" err="1">
                          <a:solidFill>
                            <a:schemeClr val="tx1"/>
                          </a:solidFill>
                          <a:effectLst/>
                          <a:latin typeface="+mj-ea"/>
                          <a:ea typeface="+mj-ea"/>
                          <a:cs typeface="+mn-cs"/>
                        </a:rPr>
                        <a:t>Zr</a:t>
                      </a:r>
                      <a:r>
                        <a:rPr kumimoji="1" lang="ja-JP" altLang="en-US" sz="1000" kern="1200" spc="50" dirty="0">
                          <a:solidFill>
                            <a:schemeClr val="tx1"/>
                          </a:solidFill>
                          <a:effectLst/>
                          <a:latin typeface="+mj-ea"/>
                          <a:ea typeface="+mj-ea"/>
                          <a:cs typeface="+mn-cs"/>
                        </a:rPr>
                        <a:t>は含まないか限りなく低い）。</a:t>
                      </a:r>
                      <a:r>
                        <a:rPr kumimoji="1" lang="ja-JP" altLang="en-US" sz="1000" kern="1200" spc="50" dirty="0">
                          <a:solidFill>
                            <a:srgbClr val="00B050"/>
                          </a:solidFill>
                          <a:effectLst/>
                          <a:latin typeface="+mj-ea"/>
                          <a:ea typeface="+mj-ea"/>
                          <a:cs typeface="+mn-cs"/>
                        </a:rPr>
                        <a:t>燃料片の飛散または溶融・凝固過程</a:t>
                      </a:r>
                      <a:r>
                        <a:rPr kumimoji="1" lang="ja-JP" altLang="en-US" sz="1000" kern="1200" spc="50" dirty="0">
                          <a:solidFill>
                            <a:schemeClr val="tx1"/>
                          </a:solidFill>
                          <a:effectLst/>
                          <a:latin typeface="+mj-ea"/>
                          <a:ea typeface="+mj-ea"/>
                          <a:cs typeface="+mn-cs"/>
                        </a:rPr>
                        <a:t>を経た可能性あり。</a:t>
                      </a:r>
                      <a:endParaRPr kumimoji="1" lang="ja-JP" altLang="en-US" sz="1000" spc="50" dirty="0">
                        <a:solidFill>
                          <a:srgbClr val="00B050"/>
                        </a:solidFill>
                        <a:latin typeface="+mj-ea"/>
                        <a:ea typeface="+mj-ea"/>
                      </a:endParaRPr>
                    </a:p>
                  </a:txBody>
                  <a:tcPr/>
                </a:tc>
                <a:extLst>
                  <a:ext uri="{0D108BD9-81ED-4DB2-BD59-A6C34878D82A}">
                    <a16:rowId xmlns:a16="http://schemas.microsoft.com/office/drawing/2014/main" val="3918649527"/>
                  </a:ext>
                </a:extLst>
              </a:tr>
              <a:tr h="521574">
                <a:tc vMerge="1">
                  <a:txBody>
                    <a:bodyPr/>
                    <a:lstStyle/>
                    <a:p>
                      <a:endParaRPr kumimoji="1" lang="ja-JP" altLang="en-US" sz="1000" dirty="0">
                        <a:latin typeface="+mj-ea"/>
                        <a:ea typeface="+mj-ea"/>
                      </a:endParaRPr>
                    </a:p>
                  </a:txBody>
                  <a:tcPr/>
                </a:tc>
                <a:tc vMerge="1">
                  <a:txBody>
                    <a:bodyPr/>
                    <a:lstStyle/>
                    <a:p>
                      <a:endParaRPr kumimoji="1" lang="ja-JP" altLang="en-US" sz="1000" dirty="0"/>
                    </a:p>
                  </a:txBody>
                  <a:tcPr/>
                </a:tc>
                <a:tc>
                  <a:txBody>
                    <a:bodyPr/>
                    <a:lstStyle/>
                    <a:p>
                      <a:r>
                        <a:rPr lang="en-US" altLang="ja-JP" sz="1000" dirty="0">
                          <a:solidFill>
                            <a:srgbClr val="00B050"/>
                          </a:solidFill>
                          <a:latin typeface="+mj-ea"/>
                          <a:ea typeface="+mj-ea"/>
                        </a:rPr>
                        <a:t>Zr</a:t>
                      </a:r>
                      <a:r>
                        <a:rPr lang="ja-JP" altLang="en-US" sz="1000" dirty="0">
                          <a:solidFill>
                            <a:srgbClr val="00B050"/>
                          </a:solidFill>
                          <a:latin typeface="+mj-ea"/>
                          <a:ea typeface="+mj-ea"/>
                        </a:rPr>
                        <a:t>酸化物粒子</a:t>
                      </a:r>
                      <a:r>
                        <a:rPr lang="ja-JP" altLang="en-US" sz="1000" dirty="0">
                          <a:latin typeface="+mj-ea"/>
                          <a:ea typeface="+mj-ea"/>
                        </a:rPr>
                        <a:t>が存在</a:t>
                      </a:r>
                      <a:r>
                        <a:rPr lang="en-US" altLang="ja-JP" sz="1000" dirty="0">
                          <a:latin typeface="+mj-ea"/>
                          <a:ea typeface="+mj-ea"/>
                        </a:rPr>
                        <a:t/>
                      </a:r>
                      <a:br>
                        <a:rPr lang="en-US" altLang="ja-JP" sz="1000" dirty="0">
                          <a:latin typeface="+mj-ea"/>
                          <a:ea typeface="+mj-ea"/>
                        </a:rPr>
                      </a:br>
                      <a:r>
                        <a:rPr lang="en-US" altLang="ja-JP" sz="1000" dirty="0">
                          <a:latin typeface="+mj-ea"/>
                          <a:ea typeface="+mj-ea"/>
                        </a:rPr>
                        <a:t>tetragonal</a:t>
                      </a:r>
                      <a:r>
                        <a:rPr lang="ja-JP" altLang="en-US" sz="1000" dirty="0">
                          <a:latin typeface="+mj-ea"/>
                          <a:ea typeface="+mj-ea"/>
                        </a:rPr>
                        <a:t>相</a:t>
                      </a:r>
                      <a:r>
                        <a:rPr lang="en-US" altLang="ja-JP" sz="1000" dirty="0">
                          <a:latin typeface="+mj-ea"/>
                          <a:ea typeface="+mj-ea"/>
                        </a:rPr>
                        <a:t/>
                      </a:r>
                      <a:br>
                        <a:rPr lang="en-US" altLang="ja-JP" sz="1000" dirty="0">
                          <a:latin typeface="+mj-ea"/>
                          <a:ea typeface="+mj-ea"/>
                        </a:rPr>
                      </a:br>
                      <a:r>
                        <a:rPr lang="en-US" altLang="ja-JP" sz="1000" dirty="0">
                          <a:solidFill>
                            <a:schemeClr val="tx1"/>
                          </a:solidFill>
                          <a:latin typeface="+mj-ea"/>
                          <a:ea typeface="+mj-ea"/>
                        </a:rPr>
                        <a:t>monoclinic</a:t>
                      </a:r>
                      <a:r>
                        <a:rPr lang="ja-JP" altLang="en-US" sz="1000" dirty="0">
                          <a:solidFill>
                            <a:schemeClr val="tx1"/>
                          </a:solidFill>
                          <a:latin typeface="+mj-ea"/>
                          <a:ea typeface="+mj-ea"/>
                        </a:rPr>
                        <a:t>相 単体</a:t>
                      </a:r>
                    </a:p>
                  </a:txBody>
                  <a:tcPr/>
                </a:tc>
                <a:tc>
                  <a:txBody>
                    <a:bodyPr/>
                    <a:lstStyle/>
                    <a:p>
                      <a:r>
                        <a:rPr lang="en-US" altLang="ja-JP" sz="1000" dirty="0">
                          <a:latin typeface="+mj-ea"/>
                          <a:ea typeface="+mj-ea"/>
                        </a:rPr>
                        <a:t>U</a:t>
                      </a:r>
                      <a:r>
                        <a:rPr lang="ja-JP" altLang="en-US" sz="1000" dirty="0">
                          <a:latin typeface="+mj-ea"/>
                          <a:ea typeface="+mj-ea"/>
                        </a:rPr>
                        <a:t>粒子近傍に存在することから、</a:t>
                      </a:r>
                      <a:r>
                        <a:rPr lang="en-US" altLang="ja-JP" sz="1000" dirty="0">
                          <a:latin typeface="+mj-ea"/>
                          <a:ea typeface="+mj-ea"/>
                        </a:rPr>
                        <a:t>U</a:t>
                      </a:r>
                      <a:r>
                        <a:rPr lang="ja-JP" altLang="en-US" sz="1000" dirty="0">
                          <a:latin typeface="+mj-ea"/>
                          <a:ea typeface="+mj-ea"/>
                        </a:rPr>
                        <a:t>を含まないことから、</a:t>
                      </a:r>
                      <a:r>
                        <a:rPr kumimoji="1" lang="ja-JP" altLang="en-US" sz="1000" kern="1200" dirty="0">
                          <a:solidFill>
                            <a:srgbClr val="00B050"/>
                          </a:solidFill>
                          <a:latin typeface="+mj-ea"/>
                          <a:ea typeface="+mn-ea"/>
                          <a:cs typeface="+mn-cs"/>
                        </a:rPr>
                        <a:t>ウラン燃料とジルカロイ（燃料集合体）の溶融物</a:t>
                      </a:r>
                      <a:r>
                        <a:rPr kumimoji="1" lang="ja-JP" altLang="en-US" sz="1000" kern="1200" dirty="0">
                          <a:solidFill>
                            <a:schemeClr val="dk1"/>
                          </a:solidFill>
                          <a:latin typeface="+mj-ea"/>
                          <a:ea typeface="+mn-ea"/>
                          <a:cs typeface="+mn-cs"/>
                        </a:rPr>
                        <a:t>由来</a:t>
                      </a:r>
                      <a:endParaRPr lang="ja-JP" altLang="en-US" sz="1000" dirty="0">
                        <a:latin typeface="+mj-ea"/>
                        <a:ea typeface="+mj-ea"/>
                      </a:endParaRPr>
                    </a:p>
                  </a:txBody>
                  <a:tcPr/>
                </a:tc>
                <a:tc rowSpan="2">
                  <a:txBody>
                    <a:bodyPr/>
                    <a:lstStyle/>
                    <a:p>
                      <a:r>
                        <a:rPr lang="en-US" altLang="ja-JP" sz="1000" dirty="0">
                          <a:solidFill>
                            <a:srgbClr val="00B050"/>
                          </a:solidFill>
                          <a:latin typeface="+mj-ea"/>
                          <a:ea typeface="+mj-ea"/>
                        </a:rPr>
                        <a:t>U-Zr-O</a:t>
                      </a:r>
                      <a:r>
                        <a:rPr lang="ja-JP" altLang="en-US" sz="1000" dirty="0">
                          <a:solidFill>
                            <a:srgbClr val="00B050"/>
                          </a:solidFill>
                          <a:latin typeface="+mj-ea"/>
                          <a:ea typeface="+mj-ea"/>
                        </a:rPr>
                        <a:t>溶融物の凝固</a:t>
                      </a:r>
                      <a:r>
                        <a:rPr lang="ja-JP" altLang="en-US" sz="1000" dirty="0">
                          <a:latin typeface="+mj-ea"/>
                          <a:ea typeface="+mj-ea"/>
                        </a:rPr>
                        <a:t>過程におて分離析出した可能性。</a:t>
                      </a:r>
                    </a:p>
                  </a:txBody>
                  <a:tcPr/>
                </a:tc>
                <a:extLst>
                  <a:ext uri="{0D108BD9-81ED-4DB2-BD59-A6C34878D82A}">
                    <a16:rowId xmlns:a16="http://schemas.microsoft.com/office/drawing/2014/main" val="3872217311"/>
                  </a:ext>
                </a:extLst>
              </a:tr>
              <a:tr h="591495">
                <a:tc vMerge="1">
                  <a:txBody>
                    <a:bodyPr/>
                    <a:lstStyle/>
                    <a:p>
                      <a:endParaRPr kumimoji="1" lang="ja-JP" altLang="en-US" sz="1000" dirty="0">
                        <a:latin typeface="+mj-ea"/>
                        <a:ea typeface="+mj-ea"/>
                      </a:endParaRPr>
                    </a:p>
                  </a:txBody>
                  <a:tcPr/>
                </a:tc>
                <a:tc vMerge="1">
                  <a:txBody>
                    <a:bodyPr/>
                    <a:lstStyle/>
                    <a:p>
                      <a:endParaRPr kumimoji="1" lang="ja-JP" altLang="en-US" sz="1000" dirty="0"/>
                    </a:p>
                  </a:txBody>
                  <a:tcPr/>
                </a:tc>
                <a:tc>
                  <a:txBody>
                    <a:bodyPr/>
                    <a:lstStyle/>
                    <a:p>
                      <a:r>
                        <a:rPr lang="en-US" altLang="ja-JP" sz="1000" dirty="0">
                          <a:solidFill>
                            <a:srgbClr val="00B050"/>
                          </a:solidFill>
                          <a:latin typeface="+mj-ea"/>
                          <a:ea typeface="+mj-ea"/>
                        </a:rPr>
                        <a:t>U-Zr</a:t>
                      </a:r>
                      <a:r>
                        <a:rPr lang="ja-JP" altLang="en-US" sz="1000" dirty="0">
                          <a:solidFill>
                            <a:srgbClr val="00B050"/>
                          </a:solidFill>
                          <a:latin typeface="+mj-ea"/>
                          <a:ea typeface="+mj-ea"/>
                        </a:rPr>
                        <a:t>酸化物粒子</a:t>
                      </a:r>
                      <a:r>
                        <a:rPr lang="ja-JP" altLang="en-US" sz="1000" dirty="0">
                          <a:latin typeface="+mj-ea"/>
                          <a:ea typeface="+mj-ea"/>
                        </a:rPr>
                        <a:t>が存在</a:t>
                      </a:r>
                      <a:endParaRPr lang="en-US" altLang="ja-JP" sz="1000" dirty="0">
                        <a:latin typeface="+mj-ea"/>
                        <a:ea typeface="+mj-ea"/>
                      </a:endParaRPr>
                    </a:p>
                    <a:p>
                      <a:r>
                        <a:rPr lang="en-US" altLang="ja-JP" sz="1000" dirty="0">
                          <a:latin typeface="+mj-ea"/>
                          <a:ea typeface="+mj-ea"/>
                        </a:rPr>
                        <a:t>U</a:t>
                      </a:r>
                      <a:r>
                        <a:rPr lang="ja-JP" altLang="en-US" sz="1000" dirty="0">
                          <a:latin typeface="+mj-ea"/>
                          <a:ea typeface="+mj-ea"/>
                        </a:rPr>
                        <a:t>リッチ </a:t>
                      </a:r>
                      <a:r>
                        <a:rPr lang="en-US" altLang="ja-JP" sz="1000" dirty="0">
                          <a:latin typeface="+mj-ea"/>
                          <a:ea typeface="+mj-ea"/>
                        </a:rPr>
                        <a:t>and Zr</a:t>
                      </a:r>
                      <a:r>
                        <a:rPr lang="ja-JP" altLang="en-US" sz="1000" dirty="0">
                          <a:latin typeface="+mj-ea"/>
                          <a:ea typeface="+mj-ea"/>
                        </a:rPr>
                        <a:t>リッチ</a:t>
                      </a:r>
                      <a:endParaRPr lang="en-US" altLang="ja-JP" sz="1000" dirty="0">
                        <a:latin typeface="+mj-ea"/>
                        <a:ea typeface="+mj-ea"/>
                      </a:endParaRPr>
                    </a:p>
                  </a:txBody>
                  <a:tcPr/>
                </a:tc>
                <a:tc>
                  <a:txBody>
                    <a:bodyPr/>
                    <a:lstStyle/>
                    <a:p>
                      <a:r>
                        <a:rPr lang="en-US" altLang="ja-JP" sz="1000" dirty="0">
                          <a:latin typeface="+mj-ea"/>
                          <a:ea typeface="+mj-ea"/>
                        </a:rPr>
                        <a:t>U</a:t>
                      </a:r>
                      <a:r>
                        <a:rPr lang="ja-JP" altLang="en-US" sz="1000" dirty="0">
                          <a:latin typeface="+mj-ea"/>
                          <a:ea typeface="+mj-ea"/>
                        </a:rPr>
                        <a:t>と</a:t>
                      </a:r>
                      <a:r>
                        <a:rPr lang="en-US" altLang="ja-JP" sz="1000" dirty="0">
                          <a:latin typeface="+mj-ea"/>
                          <a:ea typeface="+mj-ea"/>
                        </a:rPr>
                        <a:t>Zr</a:t>
                      </a:r>
                      <a:r>
                        <a:rPr lang="ja-JP" altLang="en-US" sz="1000" dirty="0">
                          <a:latin typeface="+mj-ea"/>
                          <a:ea typeface="+mj-ea"/>
                        </a:rPr>
                        <a:t>が共存していることから、</a:t>
                      </a:r>
                      <a:r>
                        <a:rPr lang="ja-JP" altLang="en-US" sz="1000" dirty="0">
                          <a:solidFill>
                            <a:srgbClr val="00B050"/>
                          </a:solidFill>
                          <a:latin typeface="+mj-ea"/>
                          <a:ea typeface="+mj-ea"/>
                        </a:rPr>
                        <a:t>ウラン燃料とジルカロイ（燃料集合体）の溶融物</a:t>
                      </a:r>
                      <a:r>
                        <a:rPr lang="ja-JP" altLang="en-US" sz="1000" dirty="0">
                          <a:latin typeface="+mj-ea"/>
                          <a:ea typeface="+mj-ea"/>
                        </a:rPr>
                        <a:t>由来</a:t>
                      </a:r>
                    </a:p>
                  </a:txBody>
                  <a:tcPr/>
                </a:tc>
                <a:tc vMerge="1">
                  <a:txBody>
                    <a:bodyPr/>
                    <a:lstStyle/>
                    <a:p>
                      <a:r>
                        <a:rPr lang="ja-JP" altLang="en-US" sz="1000" dirty="0">
                          <a:latin typeface="+mj-ea"/>
                          <a:ea typeface="+mj-ea"/>
                        </a:rPr>
                        <a:t>凝固過程で相分離</a:t>
                      </a:r>
                    </a:p>
                  </a:txBody>
                  <a:tcPr/>
                </a:tc>
                <a:extLst>
                  <a:ext uri="{0D108BD9-81ED-4DB2-BD59-A6C34878D82A}">
                    <a16:rowId xmlns:a16="http://schemas.microsoft.com/office/drawing/2014/main" val="2051217012"/>
                  </a:ext>
                </a:extLst>
              </a:tr>
              <a:tr h="811387">
                <a:tc vMerge="1">
                  <a:txBody>
                    <a:bodyPr/>
                    <a:lstStyle/>
                    <a:p>
                      <a:endParaRPr kumimoji="1" lang="ja-JP" altLang="en-US" sz="1000" dirty="0">
                        <a:latin typeface="+mj-ea"/>
                        <a:ea typeface="+mj-ea"/>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spc="50" dirty="0">
                        <a:latin typeface="+mj-ea"/>
                        <a:ea typeface="+mj-ea"/>
                      </a:endParaRPr>
                    </a:p>
                  </a:txBody>
                  <a:tcPr/>
                </a:tc>
                <a:tc>
                  <a:txBody>
                    <a:bodyPr/>
                    <a:lstStyle/>
                    <a:p>
                      <a:r>
                        <a:rPr lang="ja-JP" altLang="en-US" sz="1000" dirty="0">
                          <a:solidFill>
                            <a:srgbClr val="00B050"/>
                          </a:solidFill>
                          <a:latin typeface="+mj-ea"/>
                          <a:ea typeface="+mj-ea"/>
                        </a:rPr>
                        <a:t>低</a:t>
                      </a:r>
                      <a:r>
                        <a:rPr lang="en-US" altLang="ja-JP" sz="1000" dirty="0">
                          <a:solidFill>
                            <a:srgbClr val="00B050"/>
                          </a:solidFill>
                          <a:latin typeface="+mj-ea"/>
                          <a:ea typeface="+mj-ea"/>
                        </a:rPr>
                        <a:t>O</a:t>
                      </a:r>
                      <a:r>
                        <a:rPr lang="ja-JP" altLang="en-US" sz="1000" dirty="0">
                          <a:solidFill>
                            <a:srgbClr val="00B050"/>
                          </a:solidFill>
                          <a:latin typeface="+mj-ea"/>
                          <a:ea typeface="+mj-ea"/>
                        </a:rPr>
                        <a:t>濃度</a:t>
                      </a:r>
                      <a:r>
                        <a:rPr lang="en-US" altLang="ja-JP" sz="1000" dirty="0">
                          <a:solidFill>
                            <a:srgbClr val="00B050"/>
                          </a:solidFill>
                          <a:latin typeface="+mj-ea"/>
                          <a:ea typeface="+mj-ea"/>
                        </a:rPr>
                        <a:t>Zr</a:t>
                      </a:r>
                      <a:r>
                        <a:rPr lang="ja-JP" altLang="en-US" sz="1000" dirty="0">
                          <a:solidFill>
                            <a:srgbClr val="00B050"/>
                          </a:solidFill>
                          <a:latin typeface="+mj-ea"/>
                          <a:ea typeface="+mj-ea"/>
                        </a:rPr>
                        <a:t>粒子</a:t>
                      </a:r>
                      <a:r>
                        <a:rPr lang="ja-JP" altLang="en-US" sz="1000" dirty="0">
                          <a:latin typeface="+mj-ea"/>
                          <a:ea typeface="+mj-ea"/>
                        </a:rPr>
                        <a:t>が存在</a:t>
                      </a:r>
                      <a:endParaRPr lang="en-US" altLang="ja-JP" sz="1000" dirty="0">
                        <a:latin typeface="+mj-ea"/>
                        <a:ea typeface="+mj-ea"/>
                      </a:endParaRPr>
                    </a:p>
                    <a:p>
                      <a:r>
                        <a:rPr kumimoji="1" lang="en-US" altLang="ja-JP" sz="1000" kern="1200" dirty="0">
                          <a:solidFill>
                            <a:schemeClr val="dk1"/>
                          </a:solidFill>
                          <a:latin typeface="+mj-ea"/>
                          <a:ea typeface="+mn-ea"/>
                          <a:cs typeface="+mn-cs"/>
                        </a:rPr>
                        <a:t>α-Zr</a:t>
                      </a:r>
                      <a:r>
                        <a:rPr kumimoji="1" lang="ja-JP" altLang="en-US" sz="1000" kern="1200" dirty="0">
                          <a:solidFill>
                            <a:schemeClr val="dk1"/>
                          </a:solidFill>
                          <a:latin typeface="+mj-ea"/>
                          <a:ea typeface="+mn-ea"/>
                          <a:cs typeface="+mn-cs"/>
                        </a:rPr>
                        <a:t>の可能性</a:t>
                      </a:r>
                      <a:endParaRPr lang="en-US" altLang="ja-JP" sz="1000" dirty="0">
                        <a:latin typeface="+mj-ea"/>
                        <a:ea typeface="+mj-ea"/>
                      </a:endParaRPr>
                    </a:p>
                    <a:p>
                      <a:r>
                        <a:rPr lang="ja-JP" altLang="en-US" sz="1000" dirty="0">
                          <a:latin typeface="+mj-ea"/>
                          <a:ea typeface="+mj-ea"/>
                        </a:rPr>
                        <a:t>＊</a:t>
                      </a:r>
                      <a:r>
                        <a:rPr lang="en-US" altLang="ja-JP" sz="1000" dirty="0">
                          <a:latin typeface="+mj-ea"/>
                          <a:ea typeface="+mj-ea"/>
                        </a:rPr>
                        <a:t>EDS</a:t>
                      </a:r>
                      <a:r>
                        <a:rPr lang="ja-JP" altLang="en-US" sz="1000" dirty="0">
                          <a:latin typeface="+mj-ea"/>
                          <a:ea typeface="+mj-ea"/>
                        </a:rPr>
                        <a:t>データのため、分析誤差の可能性あり</a:t>
                      </a:r>
                      <a:r>
                        <a:rPr kumimoji="1" lang="ja-JP" altLang="en-US" sz="1000" kern="1200" dirty="0">
                          <a:solidFill>
                            <a:schemeClr val="dk1"/>
                          </a:solidFill>
                          <a:latin typeface="+mj-ea"/>
                          <a:ea typeface="+mn-ea"/>
                          <a:cs typeface="+mn-cs"/>
                        </a:rPr>
                        <a:t>。また、</a:t>
                      </a:r>
                      <a:r>
                        <a:rPr kumimoji="1" lang="en-US" altLang="ja-JP" sz="1000" kern="1200" dirty="0">
                          <a:solidFill>
                            <a:schemeClr val="dk1"/>
                          </a:solidFill>
                          <a:latin typeface="+mj-ea"/>
                          <a:ea typeface="+mn-ea"/>
                          <a:cs typeface="+mn-cs"/>
                        </a:rPr>
                        <a:t>TEM</a:t>
                      </a:r>
                      <a:r>
                        <a:rPr kumimoji="1" lang="ja-JP" altLang="en-US" sz="1000" kern="1200" dirty="0">
                          <a:solidFill>
                            <a:schemeClr val="dk1"/>
                          </a:solidFill>
                          <a:latin typeface="+mj-ea"/>
                          <a:ea typeface="+mn-ea"/>
                          <a:cs typeface="+mn-cs"/>
                        </a:rPr>
                        <a:t>では酸化物としても同定。</a:t>
                      </a:r>
                      <a:endParaRPr kumimoji="1" lang="en-US" altLang="ja-JP" sz="1000" kern="1200" dirty="0">
                        <a:solidFill>
                          <a:schemeClr val="dk1"/>
                        </a:solidFill>
                        <a:latin typeface="+mj-ea"/>
                        <a:ea typeface="+mn-ea"/>
                        <a:cs typeface="+mn-cs"/>
                      </a:endParaRPr>
                    </a:p>
                    <a:p>
                      <a:endParaRPr lang="en-US" altLang="ja-JP" sz="1000" dirty="0">
                        <a:latin typeface="+mj-ea"/>
                        <a:ea typeface="+mj-ea"/>
                      </a:endParaRPr>
                    </a:p>
                  </a:txBody>
                  <a:tcPr/>
                </a:tc>
                <a:tc>
                  <a:txBody>
                    <a:bodyPr/>
                    <a:lstStyle/>
                    <a:p>
                      <a:r>
                        <a:rPr lang="ja-JP" altLang="en-US" sz="1000" dirty="0">
                          <a:latin typeface="+mj-ea"/>
                          <a:ea typeface="+mj-ea"/>
                        </a:rPr>
                        <a:t>低</a:t>
                      </a:r>
                      <a:r>
                        <a:rPr lang="en-US" altLang="ja-JP" sz="1000" dirty="0">
                          <a:latin typeface="+mj-ea"/>
                          <a:ea typeface="+mj-ea"/>
                        </a:rPr>
                        <a:t>O</a:t>
                      </a:r>
                      <a:r>
                        <a:rPr lang="ja-JP" altLang="en-US" sz="1000" dirty="0">
                          <a:latin typeface="+mj-ea"/>
                          <a:ea typeface="+mj-ea"/>
                        </a:rPr>
                        <a:t>濃度のから</a:t>
                      </a:r>
                      <a:r>
                        <a:rPr lang="ja-JP" altLang="en-US" sz="1000" dirty="0">
                          <a:solidFill>
                            <a:srgbClr val="00B050"/>
                          </a:solidFill>
                          <a:latin typeface="+mj-ea"/>
                          <a:ea typeface="+mj-ea"/>
                        </a:rPr>
                        <a:t>未酸化のジルカロイ又は燃料溶融物</a:t>
                      </a:r>
                      <a:r>
                        <a:rPr lang="ja-JP" altLang="en-US" sz="1000" dirty="0">
                          <a:solidFill>
                            <a:schemeClr val="tx1"/>
                          </a:solidFill>
                          <a:latin typeface="+mj-ea"/>
                          <a:ea typeface="+mj-ea"/>
                        </a:rPr>
                        <a:t>由来</a:t>
                      </a:r>
                    </a:p>
                  </a:txBody>
                  <a:tcPr/>
                </a:tc>
                <a:tc>
                  <a:txBody>
                    <a:bodyPr/>
                    <a:lstStyle/>
                    <a:p>
                      <a:r>
                        <a:rPr lang="ja-JP" altLang="en-US" sz="1000" dirty="0">
                          <a:solidFill>
                            <a:srgbClr val="00B050"/>
                          </a:solidFill>
                          <a:latin typeface="+mj-ea"/>
                          <a:ea typeface="+mj-ea"/>
                        </a:rPr>
                        <a:t>未酸化のジルカロイ起源</a:t>
                      </a:r>
                      <a:r>
                        <a:rPr lang="ja-JP" altLang="en-US" sz="1000" dirty="0">
                          <a:latin typeface="+mj-ea"/>
                          <a:ea typeface="+mj-ea"/>
                        </a:rPr>
                        <a:t>、又は</a:t>
                      </a:r>
                      <a:r>
                        <a:rPr lang="ja-JP" altLang="en-US" sz="1000" dirty="0">
                          <a:solidFill>
                            <a:srgbClr val="00B050"/>
                          </a:solidFill>
                          <a:latin typeface="+mj-ea"/>
                          <a:ea typeface="+mj-ea"/>
                        </a:rPr>
                        <a:t>低</a:t>
                      </a:r>
                      <a:r>
                        <a:rPr lang="en-US" altLang="ja-JP" sz="1000" dirty="0">
                          <a:solidFill>
                            <a:srgbClr val="00B050"/>
                          </a:solidFill>
                          <a:latin typeface="+mj-ea"/>
                          <a:ea typeface="+mj-ea"/>
                        </a:rPr>
                        <a:t>O</a:t>
                      </a:r>
                      <a:r>
                        <a:rPr lang="ja-JP" altLang="en-US" sz="1000" dirty="0">
                          <a:solidFill>
                            <a:srgbClr val="00B050"/>
                          </a:solidFill>
                          <a:latin typeface="+mj-ea"/>
                          <a:ea typeface="+mj-ea"/>
                        </a:rPr>
                        <a:t>濃度の</a:t>
                      </a:r>
                      <a:r>
                        <a:rPr lang="en-US" altLang="ja-JP" sz="1000" dirty="0">
                          <a:solidFill>
                            <a:srgbClr val="00B050"/>
                          </a:solidFill>
                          <a:latin typeface="+mj-ea"/>
                          <a:ea typeface="+mj-ea"/>
                        </a:rPr>
                        <a:t>U-Zr-O</a:t>
                      </a:r>
                      <a:r>
                        <a:rPr lang="ja-JP" altLang="en-US" sz="1000" dirty="0">
                          <a:solidFill>
                            <a:srgbClr val="00B050"/>
                          </a:solidFill>
                          <a:latin typeface="+mj-ea"/>
                          <a:ea typeface="+mj-ea"/>
                        </a:rPr>
                        <a:t>溶融物の凝固過程</a:t>
                      </a:r>
                      <a:r>
                        <a:rPr lang="ja-JP" altLang="en-US" sz="1000" dirty="0">
                          <a:latin typeface="+mj-ea"/>
                          <a:ea typeface="+mj-ea"/>
                        </a:rPr>
                        <a:t>を経た可能性。</a:t>
                      </a:r>
                      <a:endParaRPr lang="en-US" altLang="ja-JP" sz="1000" dirty="0">
                        <a:latin typeface="+mj-ea"/>
                        <a:ea typeface="+mj-ea"/>
                      </a:endParaRPr>
                    </a:p>
                    <a:p>
                      <a:r>
                        <a:rPr lang="ja-JP" altLang="en-US" sz="1000" dirty="0">
                          <a:latin typeface="+mj-ea"/>
                          <a:ea typeface="+mj-ea"/>
                        </a:rPr>
                        <a:t>分析誤差、周辺物質（ステンレス）の情報を含む可能性。</a:t>
                      </a:r>
                      <a:endParaRPr lang="en-US" altLang="ja-JP" sz="1000" dirty="0">
                        <a:latin typeface="+mj-ea"/>
                        <a:ea typeface="+mj-ea"/>
                      </a:endParaRPr>
                    </a:p>
                  </a:txBody>
                  <a:tcPr/>
                </a:tc>
                <a:extLst>
                  <a:ext uri="{0D108BD9-81ED-4DB2-BD59-A6C34878D82A}">
                    <a16:rowId xmlns:a16="http://schemas.microsoft.com/office/drawing/2014/main" val="1957493069"/>
                  </a:ext>
                </a:extLst>
              </a:tr>
              <a:tr h="521606">
                <a:tc vMerge="1">
                  <a:txBody>
                    <a:bodyPr/>
                    <a:lstStyle/>
                    <a:p>
                      <a:endParaRPr kumimoji="1" lang="ja-JP" altLang="en-US" sz="1000" dirty="0">
                        <a:latin typeface="+mj-ea"/>
                        <a:ea typeface="+mj-ea"/>
                      </a:endParaRPr>
                    </a:p>
                  </a:txBody>
                  <a:tcPr/>
                </a:tc>
                <a:tc vMerge="1">
                  <a:txBody>
                    <a:bodyPr/>
                    <a:lstStyle/>
                    <a:p>
                      <a:endParaRPr lang="ja-JP" altLang="en-US" sz="1000" dirty="0"/>
                    </a:p>
                  </a:txBody>
                  <a:tcPr/>
                </a:tc>
                <a:tc>
                  <a:txBody>
                    <a:bodyPr/>
                    <a:lstStyle/>
                    <a:p>
                      <a:r>
                        <a:rPr kumimoji="1" lang="en-US" altLang="ja-JP" sz="1000" kern="1200" spc="50" dirty="0">
                          <a:solidFill>
                            <a:schemeClr val="dk1"/>
                          </a:solidFill>
                          <a:effectLst/>
                          <a:latin typeface="+mj-ea"/>
                          <a:ea typeface="+mj-ea"/>
                          <a:cs typeface="+mn-cs"/>
                        </a:rPr>
                        <a:t>U</a:t>
                      </a:r>
                      <a:r>
                        <a:rPr kumimoji="1" lang="ja-JP" altLang="en-US" sz="1000" kern="1200" spc="50" dirty="0">
                          <a:solidFill>
                            <a:schemeClr val="dk1"/>
                          </a:solidFill>
                          <a:effectLst/>
                          <a:latin typeface="+mj-ea"/>
                          <a:ea typeface="+mj-ea"/>
                          <a:cs typeface="+mn-cs"/>
                        </a:rPr>
                        <a:t>粒子近傍に</a:t>
                      </a:r>
                      <a:r>
                        <a:rPr kumimoji="1" lang="en-US" altLang="ja-JP" sz="1000" kern="1200" spc="50" dirty="0">
                          <a:solidFill>
                            <a:srgbClr val="00B050"/>
                          </a:solidFill>
                          <a:effectLst/>
                          <a:latin typeface="+mj-ea"/>
                          <a:ea typeface="+mj-ea"/>
                          <a:cs typeface="+mn-cs"/>
                        </a:rPr>
                        <a:t>Fe-Cr</a:t>
                      </a:r>
                      <a:r>
                        <a:rPr kumimoji="1" lang="ja-JP" altLang="en-US" sz="1000" kern="1200" spc="50" dirty="0">
                          <a:solidFill>
                            <a:srgbClr val="00B050"/>
                          </a:solidFill>
                          <a:effectLst/>
                          <a:latin typeface="+mj-ea"/>
                          <a:ea typeface="+mj-ea"/>
                          <a:cs typeface="+mn-cs"/>
                        </a:rPr>
                        <a:t>酸化物粒子</a:t>
                      </a:r>
                      <a:r>
                        <a:rPr kumimoji="1" lang="ja-JP" altLang="en-US" sz="1000" kern="1200" spc="50" dirty="0">
                          <a:solidFill>
                            <a:schemeClr val="dk1"/>
                          </a:solidFill>
                          <a:effectLst/>
                          <a:latin typeface="+mj-ea"/>
                          <a:ea typeface="+mj-ea"/>
                          <a:cs typeface="+mn-cs"/>
                        </a:rPr>
                        <a:t>が存在</a:t>
                      </a:r>
                      <a:endParaRPr kumimoji="1" lang="en-US" altLang="ja-JP" sz="1000" kern="1200" spc="50" dirty="0">
                        <a:solidFill>
                          <a:schemeClr val="dk1"/>
                        </a:solidFill>
                        <a:effectLst/>
                        <a:latin typeface="+mj-ea"/>
                        <a:ea typeface="+mj-ea"/>
                        <a:cs typeface="+mn-cs"/>
                      </a:endParaRPr>
                    </a:p>
                    <a:p>
                      <a:r>
                        <a:rPr kumimoji="1" lang="en-US" altLang="ja-JP" sz="1000" kern="1200" spc="50" dirty="0">
                          <a:solidFill>
                            <a:schemeClr val="dk1"/>
                          </a:solidFill>
                          <a:effectLst/>
                          <a:latin typeface="+mj-ea"/>
                          <a:ea typeface="+mj-ea"/>
                          <a:cs typeface="+mn-cs"/>
                        </a:rPr>
                        <a:t>FeO, Fe3O4, FeCr2O4</a:t>
                      </a:r>
                      <a:endParaRPr kumimoji="1" lang="ja-JP" altLang="en-US" sz="1000" spc="50" dirty="0">
                        <a:solidFill>
                          <a:srgbClr val="00B050"/>
                        </a:solidFill>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spc="50" dirty="0">
                          <a:solidFill>
                            <a:srgbClr val="00B050"/>
                          </a:solidFill>
                          <a:effectLst/>
                          <a:latin typeface="+mj-ea"/>
                          <a:ea typeface="+mj-ea"/>
                          <a:cs typeface="+mn-cs"/>
                        </a:rPr>
                        <a:t>構造材（ステンレス）</a:t>
                      </a:r>
                      <a:r>
                        <a:rPr kumimoji="1" lang="ja-JP" altLang="en-US" sz="1000" kern="1200" spc="50" dirty="0">
                          <a:solidFill>
                            <a:schemeClr val="tx1"/>
                          </a:solidFill>
                          <a:effectLst/>
                          <a:latin typeface="+mj-ea"/>
                          <a:ea typeface="+mj-ea"/>
                          <a:cs typeface="+mn-cs"/>
                        </a:rPr>
                        <a:t>の腐食生成物</a:t>
                      </a:r>
                      <a:endParaRPr kumimoji="1" lang="en-US" altLang="ja-JP" sz="1000" kern="1200" spc="50" dirty="0">
                        <a:solidFill>
                          <a:schemeClr val="tx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spc="50" dirty="0">
                          <a:solidFill>
                            <a:schemeClr val="tx1"/>
                          </a:solidFill>
                          <a:effectLst/>
                          <a:latin typeface="+mj-ea"/>
                          <a:ea typeface="+mj-ea"/>
                          <a:cs typeface="+mn-cs"/>
                        </a:rPr>
                        <a:t>または、</a:t>
                      </a:r>
                      <a:r>
                        <a:rPr kumimoji="1" lang="ja-JP" altLang="en-US" sz="1000" kern="1200" spc="50" dirty="0">
                          <a:solidFill>
                            <a:srgbClr val="00B050"/>
                          </a:solidFill>
                          <a:effectLst/>
                          <a:latin typeface="+mj-ea"/>
                          <a:ea typeface="+mj-ea"/>
                          <a:cs typeface="+mn-cs"/>
                        </a:rPr>
                        <a:t>燃料＋構造材の溶融物</a:t>
                      </a:r>
                      <a:r>
                        <a:rPr kumimoji="1" lang="ja-JP" altLang="en-US" sz="1000" kern="1200" spc="50" dirty="0">
                          <a:solidFill>
                            <a:schemeClr val="tx1"/>
                          </a:solidFill>
                          <a:effectLst/>
                          <a:latin typeface="+mj-ea"/>
                          <a:ea typeface="+mj-ea"/>
                          <a:cs typeface="+mn-cs"/>
                        </a:rPr>
                        <a:t>由来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spc="50" dirty="0">
                          <a:solidFill>
                            <a:srgbClr val="00B050"/>
                          </a:solidFill>
                          <a:effectLst/>
                          <a:latin typeface="+mj-ea"/>
                          <a:ea typeface="+mn-ea"/>
                          <a:cs typeface="+mn-cs"/>
                        </a:rPr>
                        <a:t>U-Zr-Fe-Cr-O</a:t>
                      </a:r>
                      <a:r>
                        <a:rPr kumimoji="1" lang="ja-JP" altLang="en-US" sz="1000" kern="1200" spc="50" dirty="0">
                          <a:solidFill>
                            <a:srgbClr val="00B050"/>
                          </a:solidFill>
                          <a:effectLst/>
                          <a:latin typeface="+mj-ea"/>
                          <a:ea typeface="+mn-ea"/>
                          <a:cs typeface="+mn-cs"/>
                        </a:rPr>
                        <a:t>溶融物の</a:t>
                      </a:r>
                      <a:r>
                        <a:rPr kumimoji="1" lang="ja-JP" altLang="ja-JP" sz="1000" kern="1200" spc="50" dirty="0">
                          <a:solidFill>
                            <a:srgbClr val="00B050"/>
                          </a:solidFill>
                          <a:effectLst/>
                          <a:latin typeface="+mj-ea"/>
                          <a:ea typeface="+mn-ea"/>
                          <a:cs typeface="+mn-cs"/>
                        </a:rPr>
                        <a:t>凝固</a:t>
                      </a:r>
                      <a:r>
                        <a:rPr kumimoji="1" lang="ja-JP" altLang="ja-JP" sz="1000" kern="1200" spc="50" dirty="0">
                          <a:solidFill>
                            <a:schemeClr val="dk1"/>
                          </a:solidFill>
                          <a:effectLst/>
                          <a:latin typeface="+mj-ea"/>
                          <a:ea typeface="+mn-ea"/>
                          <a:cs typeface="+mn-cs"/>
                        </a:rPr>
                        <a:t>過程</a:t>
                      </a:r>
                      <a:r>
                        <a:rPr kumimoji="1" lang="ja-JP" altLang="en-US" sz="1000" kern="1200" spc="50" dirty="0">
                          <a:solidFill>
                            <a:schemeClr val="dk1"/>
                          </a:solidFill>
                          <a:effectLst/>
                          <a:latin typeface="+mj-ea"/>
                          <a:ea typeface="+mn-ea"/>
                          <a:cs typeface="+mn-cs"/>
                        </a:rPr>
                        <a:t>、</a:t>
                      </a:r>
                      <a:r>
                        <a:rPr kumimoji="1" lang="ja-JP" altLang="ja-JP" sz="1000" kern="1200" spc="50" dirty="0">
                          <a:solidFill>
                            <a:schemeClr val="dk1"/>
                          </a:solidFill>
                          <a:effectLst/>
                          <a:latin typeface="+mj-ea"/>
                          <a:ea typeface="+mn-ea"/>
                          <a:cs typeface="+mn-cs"/>
                        </a:rPr>
                        <a:t>または</a:t>
                      </a:r>
                      <a:r>
                        <a:rPr kumimoji="1" lang="en-US" altLang="ja-JP" sz="1000" kern="1200" spc="50" dirty="0">
                          <a:solidFill>
                            <a:srgbClr val="00B050"/>
                          </a:solidFill>
                          <a:effectLst/>
                          <a:latin typeface="+mj-ea"/>
                          <a:ea typeface="+mn-ea"/>
                          <a:cs typeface="+mn-cs"/>
                        </a:rPr>
                        <a:t>Fe-Cr-O</a:t>
                      </a:r>
                      <a:r>
                        <a:rPr kumimoji="1" lang="ja-JP" altLang="en-US" sz="1000" kern="1200" spc="50" dirty="0">
                          <a:solidFill>
                            <a:srgbClr val="00B050"/>
                          </a:solidFill>
                          <a:effectLst/>
                          <a:latin typeface="+mj-ea"/>
                          <a:ea typeface="+mn-ea"/>
                          <a:cs typeface="+mn-cs"/>
                        </a:rPr>
                        <a:t>溶融物に</a:t>
                      </a:r>
                      <a:r>
                        <a:rPr kumimoji="1" lang="ja-JP" altLang="ja-JP" sz="1000" kern="1200" spc="50" dirty="0">
                          <a:solidFill>
                            <a:srgbClr val="00B050"/>
                          </a:solidFill>
                          <a:effectLst/>
                          <a:latin typeface="+mj-ea"/>
                          <a:ea typeface="+mn-ea"/>
                          <a:cs typeface="+mn-cs"/>
                        </a:rPr>
                        <a:t>比較的高融点の</a:t>
                      </a:r>
                      <a:r>
                        <a:rPr kumimoji="1" lang="en-US" altLang="ja-JP" sz="1000" kern="1200" spc="50" dirty="0">
                          <a:solidFill>
                            <a:srgbClr val="00B050"/>
                          </a:solidFill>
                          <a:effectLst/>
                          <a:latin typeface="+mj-ea"/>
                          <a:ea typeface="+mn-ea"/>
                          <a:cs typeface="+mn-cs"/>
                        </a:rPr>
                        <a:t>UO</a:t>
                      </a:r>
                      <a:r>
                        <a:rPr kumimoji="1" lang="en-US" altLang="ja-JP" sz="1000" kern="1200" spc="50" baseline="-25000" dirty="0">
                          <a:solidFill>
                            <a:srgbClr val="00B050"/>
                          </a:solidFill>
                          <a:effectLst/>
                          <a:latin typeface="+mj-ea"/>
                          <a:ea typeface="+mn-ea"/>
                          <a:cs typeface="+mn-cs"/>
                        </a:rPr>
                        <a:t>2</a:t>
                      </a:r>
                      <a:r>
                        <a:rPr kumimoji="1" lang="en-US" altLang="ja-JP" sz="1000" kern="1200" spc="50" dirty="0">
                          <a:solidFill>
                            <a:srgbClr val="00B050"/>
                          </a:solidFill>
                          <a:effectLst/>
                          <a:latin typeface="+mj-ea"/>
                          <a:ea typeface="+mn-ea"/>
                          <a:cs typeface="+mn-cs"/>
                        </a:rPr>
                        <a:t>-ZrO</a:t>
                      </a:r>
                      <a:r>
                        <a:rPr kumimoji="1" lang="en-US" altLang="ja-JP" sz="1000" kern="1200" spc="50" baseline="-25000" dirty="0">
                          <a:solidFill>
                            <a:srgbClr val="00B050"/>
                          </a:solidFill>
                          <a:effectLst/>
                          <a:latin typeface="+mj-ea"/>
                          <a:ea typeface="+mn-ea"/>
                          <a:cs typeface="+mn-cs"/>
                        </a:rPr>
                        <a:t>2</a:t>
                      </a:r>
                      <a:r>
                        <a:rPr kumimoji="1" lang="ja-JP" altLang="ja-JP" sz="1000" kern="1200" spc="50" dirty="0">
                          <a:solidFill>
                            <a:srgbClr val="00B050"/>
                          </a:solidFill>
                          <a:effectLst/>
                          <a:latin typeface="+mj-ea"/>
                          <a:ea typeface="+mn-ea"/>
                          <a:cs typeface="+mn-cs"/>
                        </a:rPr>
                        <a:t>系の粒子が接触</a:t>
                      </a:r>
                      <a:r>
                        <a:rPr kumimoji="1" lang="ja-JP" altLang="ja-JP" sz="1000" kern="1200" spc="50" dirty="0">
                          <a:solidFill>
                            <a:schemeClr val="dk1"/>
                          </a:solidFill>
                          <a:effectLst/>
                          <a:latin typeface="+mj-ea"/>
                          <a:ea typeface="+mn-ea"/>
                          <a:cs typeface="+mn-cs"/>
                        </a:rPr>
                        <a:t>する過程</a:t>
                      </a:r>
                      <a:r>
                        <a:rPr kumimoji="1" lang="ja-JP" altLang="en-US" sz="1000" kern="1200" spc="50" dirty="0">
                          <a:solidFill>
                            <a:schemeClr val="dk1"/>
                          </a:solidFill>
                          <a:effectLst/>
                          <a:latin typeface="+mj-ea"/>
                          <a:ea typeface="+mn-ea"/>
                          <a:cs typeface="+mn-cs"/>
                        </a:rPr>
                        <a:t>を経た可能性。</a:t>
                      </a:r>
                      <a:endParaRPr kumimoji="1" lang="ja-JP" altLang="en-US" sz="900" kern="1200" spc="50" dirty="0">
                        <a:solidFill>
                          <a:srgbClr val="00B050"/>
                        </a:solidFill>
                        <a:latin typeface="+mj-ea"/>
                        <a:ea typeface="+mn-ea"/>
                        <a:cs typeface="+mn-cs"/>
                      </a:endParaRPr>
                    </a:p>
                  </a:txBody>
                  <a:tcPr/>
                </a:tc>
                <a:extLst>
                  <a:ext uri="{0D108BD9-81ED-4DB2-BD59-A6C34878D82A}">
                    <a16:rowId xmlns:a16="http://schemas.microsoft.com/office/drawing/2014/main" val="507037947"/>
                  </a:ext>
                </a:extLst>
              </a:tr>
              <a:tr h="521606">
                <a:tc vMerge="1">
                  <a:txBody>
                    <a:bodyPr/>
                    <a:lstStyle/>
                    <a:p>
                      <a:endParaRPr kumimoji="1" lang="ja-JP" altLang="en-US" sz="1000" dirty="0">
                        <a:latin typeface="+mj-ea"/>
                        <a:ea typeface="+mj-ea"/>
                      </a:endParaRPr>
                    </a:p>
                  </a:txBody>
                  <a:tcPr/>
                </a:tc>
                <a:tc vMerge="1">
                  <a:txBody>
                    <a:bodyPr/>
                    <a:lstStyle/>
                    <a:p>
                      <a:endParaRPr kumimoji="1" lang="ja-JP" altLang="en-US" sz="1000" dirty="0"/>
                    </a:p>
                  </a:txBody>
                  <a:tcPr/>
                </a:tc>
                <a:tc>
                  <a:txBody>
                    <a:bodyPr/>
                    <a:lstStyle/>
                    <a:p>
                      <a:r>
                        <a:rPr kumimoji="1" lang="en-US" altLang="ja-JP" sz="1000" spc="50" dirty="0">
                          <a:solidFill>
                            <a:srgbClr val="00B050"/>
                          </a:solidFill>
                          <a:latin typeface="+mj-ea"/>
                          <a:ea typeface="+mj-ea"/>
                        </a:rPr>
                        <a:t>S-</a:t>
                      </a:r>
                      <a:r>
                        <a:rPr kumimoji="1" lang="en-US" altLang="ja-JP" sz="1000" spc="50" dirty="0" err="1">
                          <a:solidFill>
                            <a:srgbClr val="00B050"/>
                          </a:solidFill>
                          <a:latin typeface="+mj-ea"/>
                          <a:ea typeface="+mj-ea"/>
                        </a:rPr>
                        <a:t>Pb</a:t>
                      </a:r>
                      <a:r>
                        <a:rPr kumimoji="1" lang="ja-JP" altLang="en-US" sz="1000" kern="1200" spc="50" dirty="0">
                          <a:solidFill>
                            <a:srgbClr val="00B050"/>
                          </a:solidFill>
                          <a:latin typeface="+mj-ea"/>
                          <a:ea typeface="+mn-ea"/>
                          <a:cs typeface="+mn-cs"/>
                        </a:rPr>
                        <a:t>粒子</a:t>
                      </a:r>
                      <a:r>
                        <a:rPr kumimoji="1" lang="ja-JP" altLang="en-US" sz="1000" spc="50" dirty="0">
                          <a:solidFill>
                            <a:srgbClr val="00B050"/>
                          </a:solidFill>
                          <a:latin typeface="+mj-ea"/>
                          <a:ea typeface="+mj-ea"/>
                        </a:rPr>
                        <a:t>、</a:t>
                      </a:r>
                      <a:r>
                        <a:rPr kumimoji="1" lang="en-US" altLang="ja-JP" sz="1000" spc="50" dirty="0">
                          <a:solidFill>
                            <a:srgbClr val="00B050"/>
                          </a:solidFill>
                          <a:latin typeface="+mj-ea"/>
                          <a:ea typeface="+mj-ea"/>
                        </a:rPr>
                        <a:t>S-Ni</a:t>
                      </a:r>
                      <a:r>
                        <a:rPr kumimoji="1" lang="ja-JP" altLang="en-US" sz="1000" kern="1200" spc="50" dirty="0">
                          <a:solidFill>
                            <a:srgbClr val="00B050"/>
                          </a:solidFill>
                          <a:latin typeface="+mj-ea"/>
                          <a:ea typeface="+mn-ea"/>
                          <a:cs typeface="+mn-cs"/>
                        </a:rPr>
                        <a:t>粒子</a:t>
                      </a:r>
                      <a:r>
                        <a:rPr kumimoji="1" lang="ja-JP" altLang="en-US" sz="1000" spc="50" dirty="0">
                          <a:solidFill>
                            <a:srgbClr val="00B050"/>
                          </a:solidFill>
                          <a:latin typeface="+mj-ea"/>
                          <a:ea typeface="+mj-ea"/>
                        </a:rPr>
                        <a:t>、</a:t>
                      </a:r>
                      <a:r>
                        <a:rPr kumimoji="1" lang="en-US" altLang="ja-JP" sz="1000" spc="50" dirty="0" err="1">
                          <a:solidFill>
                            <a:srgbClr val="00B050"/>
                          </a:solidFill>
                          <a:latin typeface="+mj-ea"/>
                          <a:ea typeface="+mj-ea"/>
                        </a:rPr>
                        <a:t>Ti</a:t>
                      </a:r>
                      <a:r>
                        <a:rPr kumimoji="1" lang="ja-JP" altLang="en-US" sz="1000" kern="1200" spc="50" dirty="0">
                          <a:solidFill>
                            <a:srgbClr val="00B050"/>
                          </a:solidFill>
                          <a:latin typeface="+mj-ea"/>
                          <a:ea typeface="+mn-ea"/>
                          <a:cs typeface="+mn-cs"/>
                        </a:rPr>
                        <a:t>粒子</a:t>
                      </a:r>
                      <a:r>
                        <a:rPr kumimoji="1" lang="en-US" altLang="ja-JP" sz="1000" spc="50" dirty="0">
                          <a:solidFill>
                            <a:srgbClr val="00B050"/>
                          </a:solidFill>
                          <a:latin typeface="+mj-ea"/>
                          <a:ea typeface="+mj-ea"/>
                        </a:rPr>
                        <a:t>,Cu-Zn</a:t>
                      </a:r>
                      <a:r>
                        <a:rPr kumimoji="1" lang="ja-JP" altLang="en-US" sz="1000" spc="50" dirty="0">
                          <a:solidFill>
                            <a:srgbClr val="00B050"/>
                          </a:solidFill>
                          <a:latin typeface="+mj-ea"/>
                          <a:ea typeface="+mj-ea"/>
                        </a:rPr>
                        <a:t>粒子、</a:t>
                      </a:r>
                      <a:r>
                        <a:rPr kumimoji="1" lang="en-US" altLang="ja-JP" sz="1000" spc="50" dirty="0">
                          <a:solidFill>
                            <a:srgbClr val="00B050"/>
                          </a:solidFill>
                          <a:latin typeface="+mj-ea"/>
                          <a:ea typeface="+mj-ea"/>
                        </a:rPr>
                        <a:t>Ni-S-Cr</a:t>
                      </a:r>
                      <a:r>
                        <a:rPr kumimoji="1" lang="ja-JP" altLang="en-US" sz="1000" spc="50" dirty="0">
                          <a:solidFill>
                            <a:srgbClr val="00B050"/>
                          </a:solidFill>
                          <a:latin typeface="+mj-ea"/>
                          <a:ea typeface="+mj-ea"/>
                        </a:rPr>
                        <a:t>粒子</a:t>
                      </a:r>
                      <a:r>
                        <a:rPr kumimoji="1" lang="ja-JP" altLang="en-US" sz="1000" spc="50" dirty="0">
                          <a:latin typeface="+mj-ea"/>
                          <a:ea typeface="+mj-ea"/>
                        </a:rPr>
                        <a:t>が存在</a:t>
                      </a:r>
                    </a:p>
                  </a:txBody>
                  <a:tcPr/>
                </a:tc>
                <a:tc>
                  <a:txBody>
                    <a:bodyPr/>
                    <a:lstStyle/>
                    <a:p>
                      <a:r>
                        <a:rPr kumimoji="1" lang="en-US" altLang="ja-JP" sz="1000" kern="1200" spc="50" dirty="0">
                          <a:solidFill>
                            <a:schemeClr val="dk1"/>
                          </a:solidFill>
                          <a:effectLst/>
                          <a:latin typeface="+mj-ea"/>
                          <a:ea typeface="+mj-ea"/>
                          <a:cs typeface="+mn-cs"/>
                        </a:rPr>
                        <a:t>Fe</a:t>
                      </a:r>
                      <a:r>
                        <a:rPr kumimoji="1" lang="ja-JP" altLang="ja-JP" sz="1000" kern="1200" spc="50" dirty="0">
                          <a:solidFill>
                            <a:schemeClr val="dk1"/>
                          </a:solidFill>
                          <a:effectLst/>
                          <a:latin typeface="+mj-ea"/>
                          <a:ea typeface="+mj-ea"/>
                          <a:cs typeface="+mn-cs"/>
                        </a:rPr>
                        <a:t>が含まれないことから</a:t>
                      </a:r>
                      <a:r>
                        <a:rPr kumimoji="1" lang="ja-JP" altLang="en-US" sz="1000" kern="1200" spc="50" dirty="0">
                          <a:solidFill>
                            <a:schemeClr val="dk1"/>
                          </a:solidFill>
                          <a:effectLst/>
                          <a:latin typeface="+mj-ea"/>
                          <a:ea typeface="+mj-ea"/>
                          <a:cs typeface="+mn-cs"/>
                        </a:rPr>
                        <a:t>、ステンレスではなく、</a:t>
                      </a:r>
                      <a:r>
                        <a:rPr kumimoji="1" lang="ja-JP" altLang="ja-JP" sz="1000" kern="1200" spc="50" dirty="0">
                          <a:solidFill>
                            <a:srgbClr val="00B050"/>
                          </a:solidFill>
                          <a:effectLst/>
                          <a:latin typeface="+mj-ea"/>
                          <a:ea typeface="+mj-ea"/>
                          <a:cs typeface="+mn-cs"/>
                        </a:rPr>
                        <a:t>計装材料</a:t>
                      </a:r>
                      <a:r>
                        <a:rPr kumimoji="1" lang="ja-JP" altLang="en-US" sz="1000" kern="1200" spc="50" dirty="0">
                          <a:solidFill>
                            <a:srgbClr val="00B050"/>
                          </a:solidFill>
                          <a:effectLst/>
                          <a:latin typeface="+mj-ea"/>
                          <a:ea typeface="+mj-ea"/>
                          <a:cs typeface="+mn-cs"/>
                        </a:rPr>
                        <a:t>、</a:t>
                      </a:r>
                      <a:r>
                        <a:rPr kumimoji="1" lang="ja-JP" altLang="ja-JP" sz="1000" kern="1200" spc="50" dirty="0">
                          <a:solidFill>
                            <a:srgbClr val="00B050"/>
                          </a:solidFill>
                          <a:effectLst/>
                          <a:latin typeface="+mj-ea"/>
                          <a:ea typeface="+mj-ea"/>
                          <a:cs typeface="+mn-cs"/>
                        </a:rPr>
                        <a:t>塗料</a:t>
                      </a:r>
                      <a:r>
                        <a:rPr kumimoji="1" lang="ja-JP" altLang="en-US" sz="1000" kern="1200" spc="50" dirty="0">
                          <a:solidFill>
                            <a:schemeClr val="dk1"/>
                          </a:solidFill>
                          <a:effectLst/>
                          <a:latin typeface="+mj-ea"/>
                          <a:ea typeface="+mj-ea"/>
                          <a:cs typeface="+mn-cs"/>
                        </a:rPr>
                        <a:t>に</a:t>
                      </a:r>
                      <a:r>
                        <a:rPr kumimoji="1" lang="ja-JP" altLang="ja-JP" sz="1000" kern="1200" spc="50" dirty="0">
                          <a:solidFill>
                            <a:schemeClr val="dk1"/>
                          </a:solidFill>
                          <a:effectLst/>
                          <a:latin typeface="+mj-ea"/>
                          <a:ea typeface="+mj-ea"/>
                          <a:cs typeface="+mn-cs"/>
                        </a:rPr>
                        <a:t>由来</a:t>
                      </a:r>
                      <a:endParaRPr kumimoji="1" lang="ja-JP" altLang="en-US" sz="1000" spc="50" dirty="0">
                        <a:latin typeface="+mj-ea"/>
                        <a:ea typeface="+mj-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pc="50" dirty="0">
                          <a:latin typeface="+mj-ea"/>
                          <a:ea typeface="+mj-ea"/>
                        </a:rPr>
                        <a:t>－</a:t>
                      </a:r>
                    </a:p>
                  </a:txBody>
                  <a:tcPr anchor="ctr"/>
                </a:tc>
                <a:extLst>
                  <a:ext uri="{0D108BD9-81ED-4DB2-BD59-A6C34878D82A}">
                    <a16:rowId xmlns:a16="http://schemas.microsoft.com/office/drawing/2014/main" val="4083923426"/>
                  </a:ext>
                </a:extLst>
              </a:tr>
              <a:tr h="521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kern="1200" spc="50" dirty="0">
                        <a:solidFill>
                          <a:schemeClr val="dk1"/>
                        </a:solidFill>
                        <a:latin typeface="+mj-ea"/>
                        <a:ea typeface="+mj-ea"/>
                        <a:cs typeface="+mn-cs"/>
                      </a:endParaRPr>
                    </a:p>
                  </a:txBody>
                  <a:tcPr/>
                </a:tc>
                <a:tc>
                  <a:txBody>
                    <a:bodyPr/>
                    <a:lstStyle/>
                    <a:p>
                      <a:endParaRPr kumimoji="1" lang="ja-JP" altLang="en-US" sz="1000" spc="50" dirty="0">
                        <a:latin typeface="+mj-ea"/>
                        <a:ea typeface="+mj-ea"/>
                      </a:endParaRPr>
                    </a:p>
                  </a:txBody>
                  <a:tcPr/>
                </a:tc>
                <a:tc>
                  <a:txBody>
                    <a:bodyPr/>
                    <a:lstStyle/>
                    <a:p>
                      <a:r>
                        <a:rPr kumimoji="1" lang="en-US" altLang="ja-JP" sz="1000" spc="50" dirty="0">
                          <a:latin typeface="+mj-ea"/>
                          <a:ea typeface="+mj-ea"/>
                        </a:rPr>
                        <a:t>Si</a:t>
                      </a:r>
                      <a:r>
                        <a:rPr kumimoji="1" lang="ja-JP" altLang="en-US" sz="1000" spc="50" dirty="0">
                          <a:latin typeface="+mj-ea"/>
                          <a:ea typeface="+mj-ea"/>
                        </a:rPr>
                        <a:t>粒子、</a:t>
                      </a:r>
                      <a:r>
                        <a:rPr kumimoji="1" lang="en-US" altLang="ja-JP" sz="1000" spc="50" dirty="0">
                          <a:latin typeface="+mj-ea"/>
                          <a:ea typeface="+mj-ea"/>
                        </a:rPr>
                        <a:t>Ca</a:t>
                      </a:r>
                      <a:r>
                        <a:rPr kumimoji="1" lang="ja-JP" altLang="en-US" sz="1000" spc="50" dirty="0">
                          <a:latin typeface="+mj-ea"/>
                          <a:ea typeface="+mj-ea"/>
                        </a:rPr>
                        <a:t>粒子が存在</a:t>
                      </a:r>
                      <a:endParaRPr kumimoji="1" lang="en-US" altLang="ja-JP" sz="1000" spc="50" dirty="0">
                        <a:latin typeface="+mj-ea"/>
                        <a:ea typeface="+mj-ea"/>
                      </a:endParaRPr>
                    </a:p>
                    <a:p>
                      <a:r>
                        <a:rPr kumimoji="1" lang="en-US" altLang="ja-JP" sz="1000" spc="50" dirty="0">
                          <a:latin typeface="+mj-ea"/>
                          <a:ea typeface="+mj-ea"/>
                        </a:rPr>
                        <a:t>SiO2</a:t>
                      </a:r>
                      <a:r>
                        <a:rPr kumimoji="1" lang="ja-JP" altLang="en-US" sz="1000" spc="50" dirty="0">
                          <a:latin typeface="+mj-ea"/>
                          <a:ea typeface="+mj-ea"/>
                        </a:rPr>
                        <a:t>、</a:t>
                      </a:r>
                      <a:r>
                        <a:rPr kumimoji="1" lang="en-US" altLang="ja-JP" sz="1000" spc="50" dirty="0">
                          <a:latin typeface="+mj-ea"/>
                          <a:ea typeface="+mj-ea"/>
                        </a:rPr>
                        <a:t>Ca(CO)H3 or CaCO3</a:t>
                      </a:r>
                      <a:endParaRPr kumimoji="1" lang="ja-JP" altLang="en-US" sz="1000" spc="50" dirty="0">
                        <a:latin typeface="+mj-ea"/>
                        <a:ea typeface="+mj-ea"/>
                      </a:endParaRPr>
                    </a:p>
                  </a:txBody>
                  <a:tcPr/>
                </a:tc>
                <a:tc>
                  <a:txBody>
                    <a:bodyPr/>
                    <a:lstStyle/>
                    <a:p>
                      <a:r>
                        <a:rPr kumimoji="1" lang="ja-JP" altLang="en-US" sz="1000" spc="50" dirty="0">
                          <a:solidFill>
                            <a:srgbClr val="00B050"/>
                          </a:solidFill>
                          <a:latin typeface="+mj-ea"/>
                          <a:ea typeface="+mj-ea"/>
                        </a:rPr>
                        <a:t>コンクリート由来</a:t>
                      </a:r>
                      <a:r>
                        <a:rPr kumimoji="1" lang="ja-JP" altLang="en-US" sz="1000" spc="50" dirty="0">
                          <a:latin typeface="+mj-ea"/>
                          <a:ea typeface="+mj-ea"/>
                        </a:rPr>
                        <a:t>の可能性</a:t>
                      </a:r>
                    </a:p>
                  </a:txBody>
                  <a:tcPr/>
                </a:tc>
                <a:tc>
                  <a:txBody>
                    <a:bodyPr/>
                    <a:lstStyle/>
                    <a:p>
                      <a:pPr algn="l"/>
                      <a:r>
                        <a:rPr kumimoji="1" lang="en-US" altLang="ja-JP" sz="1000" spc="50" dirty="0">
                          <a:latin typeface="+mj-ea"/>
                          <a:ea typeface="+mj-ea"/>
                        </a:rPr>
                        <a:t>SiO2</a:t>
                      </a:r>
                      <a:r>
                        <a:rPr kumimoji="1" lang="ja-JP" altLang="en-US" sz="1000" spc="50" dirty="0">
                          <a:latin typeface="+mj-ea"/>
                          <a:ea typeface="+mj-ea"/>
                        </a:rPr>
                        <a:t>粒子に微量の</a:t>
                      </a:r>
                      <a:r>
                        <a:rPr kumimoji="1" lang="en-US" altLang="ja-JP" sz="1000" spc="50" dirty="0" err="1">
                          <a:latin typeface="+mj-ea"/>
                          <a:ea typeface="+mj-ea"/>
                        </a:rPr>
                        <a:t>Al,Mg,Fe</a:t>
                      </a:r>
                      <a:r>
                        <a:rPr kumimoji="1" lang="ja-JP" altLang="en-US" sz="1000" spc="50" dirty="0">
                          <a:latin typeface="+mj-ea"/>
                          <a:ea typeface="+mj-ea"/>
                        </a:rPr>
                        <a:t>が検出、</a:t>
                      </a:r>
                      <a:r>
                        <a:rPr kumimoji="1" lang="en-US" altLang="ja-JP" sz="1000" spc="50" dirty="0">
                          <a:latin typeface="+mj-ea"/>
                          <a:ea typeface="+mj-ea"/>
                        </a:rPr>
                        <a:t>Ca</a:t>
                      </a:r>
                      <a:r>
                        <a:rPr kumimoji="1" lang="ja-JP" altLang="en-US" sz="1000" spc="50" dirty="0">
                          <a:latin typeface="+mj-ea"/>
                          <a:ea typeface="+mj-ea"/>
                        </a:rPr>
                        <a:t>粒子が熱分解されていないため、</a:t>
                      </a:r>
                      <a:r>
                        <a:rPr kumimoji="1" lang="ja-JP" altLang="en-US" sz="1000" spc="50" dirty="0">
                          <a:solidFill>
                            <a:srgbClr val="00B050"/>
                          </a:solidFill>
                          <a:latin typeface="+mj-ea"/>
                          <a:ea typeface="+mj-ea"/>
                        </a:rPr>
                        <a:t>コンクリート片</a:t>
                      </a:r>
                      <a:r>
                        <a:rPr kumimoji="1" lang="ja-JP" altLang="en-US" sz="1000" spc="50" dirty="0">
                          <a:latin typeface="+mj-ea"/>
                          <a:ea typeface="+mj-ea"/>
                        </a:rPr>
                        <a:t>を起源とする可能性。</a:t>
                      </a:r>
                    </a:p>
                  </a:txBody>
                  <a:tcPr/>
                </a:tc>
                <a:extLst>
                  <a:ext uri="{0D108BD9-81ED-4DB2-BD59-A6C34878D82A}">
                    <a16:rowId xmlns:a16="http://schemas.microsoft.com/office/drawing/2014/main" val="638409324"/>
                  </a:ext>
                </a:extLst>
              </a:tr>
            </a:tbl>
          </a:graphicData>
        </a:graphic>
      </p:graphicFrame>
      <p:sp>
        <p:nvSpPr>
          <p:cNvPr id="3" name="テキスト ボックス 2">
            <a:extLst>
              <a:ext uri="{FF2B5EF4-FFF2-40B4-BE49-F238E27FC236}">
                <a16:creationId xmlns:a16="http://schemas.microsoft.com/office/drawing/2014/main" id="{A97FDF05-E29F-ED21-7F58-79E21ED1C7F1}"/>
              </a:ext>
            </a:extLst>
          </p:cNvPr>
          <p:cNvSpPr txBox="1"/>
          <p:nvPr/>
        </p:nvSpPr>
        <p:spPr>
          <a:xfrm>
            <a:off x="1932872" y="371181"/>
            <a:ext cx="8652179" cy="1077218"/>
          </a:xfrm>
          <a:prstGeom prst="rect">
            <a:avLst/>
          </a:prstGeom>
          <a:noFill/>
        </p:spPr>
        <p:txBody>
          <a:bodyPr wrap="square" rtlCol="0">
            <a:spAutoFit/>
          </a:bodyPr>
          <a:lstStyle/>
          <a:p>
            <a:pPr marL="0" indent="0" algn="just">
              <a:spcBef>
                <a:spcPts val="0"/>
              </a:spcBef>
              <a:spcAft>
                <a:spcPts val="600"/>
              </a:spcAft>
              <a:buSzPts val="2400"/>
              <a:buFont typeface="Arial" charset="0"/>
              <a:buNone/>
            </a:pPr>
            <a:r>
              <a:rPr lang="ja-JP" altLang="en-US"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分析</a:t>
            </a:r>
            <a:r>
              <a:rPr lang="ja-JP" altLang="ja-JP"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結果の整理</a:t>
            </a:r>
            <a:r>
              <a:rPr lang="ja-JP" altLang="en-US"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と</a:t>
            </a:r>
            <a:r>
              <a:rPr lang="ja-JP" altLang="ja-JP"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サンプルに含まれる成分の由来候補・生成過程の推定結果</a:t>
            </a:r>
            <a:r>
              <a:rPr lang="ja-JP" altLang="en-US"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rPr>
              <a:t> </a:t>
            </a:r>
            <a:endParaRPr lang="en-US" altLang="ja-JP" dirty="0">
              <a:solidFill>
                <a:srgbClr val="0070C0"/>
              </a:solidFill>
              <a:effectLst>
                <a:glow>
                  <a:srgbClr val="000000"/>
                </a:glow>
                <a:reflection stA="0" endPos="0" fadeDir="0" sx="0" sy="0"/>
              </a:effectLst>
              <a:latin typeface="Meiryo UI" panose="020B0604030504040204" pitchFamily="50" charset="-128"/>
              <a:ea typeface="Meiryo UI" panose="020B0604030504040204" pitchFamily="50" charset="-128"/>
            </a:endParaRPr>
          </a:p>
          <a:p>
            <a:pPr marL="0" indent="0" algn="just">
              <a:spcBef>
                <a:spcPts val="0"/>
              </a:spcBef>
              <a:spcAft>
                <a:spcPts val="600"/>
              </a:spcAft>
              <a:buSzPts val="2400"/>
              <a:buFont typeface="Arial" charset="0"/>
              <a:buNone/>
            </a:pPr>
            <a:r>
              <a:rPr lang="ja-JP" altLang="en-US" dirty="0">
                <a:solidFill>
                  <a:srgbClr val="0070C0"/>
                </a:solidFill>
                <a:latin typeface="Meiryo UI" panose="020B0604030504040204" pitchFamily="50" charset="-128"/>
                <a:ea typeface="Meiryo UI" panose="020B0604030504040204" pitchFamily="50" charset="-128"/>
              </a:rPr>
              <a:t>　・</a:t>
            </a:r>
            <a:r>
              <a:rPr lang="en-US" altLang="ja-JP" dirty="0">
                <a:solidFill>
                  <a:srgbClr val="0070C0"/>
                </a:solidFill>
                <a:latin typeface="Meiryo UI" panose="020B0604030504040204" pitchFamily="50" charset="-128"/>
                <a:ea typeface="Meiryo UI" panose="020B0604030504040204" pitchFamily="50" charset="-128"/>
              </a:rPr>
              <a:t>2</a:t>
            </a:r>
            <a:r>
              <a:rPr lang="ja-JP" altLang="ja-JP" dirty="0">
                <a:solidFill>
                  <a:srgbClr val="0070C0"/>
                </a:solidFill>
                <a:latin typeface="Meiryo UI" panose="020B0604030504040204" pitchFamily="50" charset="-128"/>
                <a:ea typeface="Meiryo UI" panose="020B0604030504040204" pitchFamily="50" charset="-128"/>
              </a:rPr>
              <a:t>号機</a:t>
            </a:r>
            <a:r>
              <a:rPr lang="en-US" altLang="ja-JP" dirty="0">
                <a:solidFill>
                  <a:srgbClr val="0070C0"/>
                </a:solidFill>
                <a:latin typeface="Meiryo UI" panose="020B0604030504040204" pitchFamily="50" charset="-128"/>
                <a:ea typeface="Meiryo UI" panose="020B0604030504040204" pitchFamily="50" charset="-128"/>
              </a:rPr>
              <a:t>X-6</a:t>
            </a:r>
            <a:r>
              <a:rPr lang="ja-JP" altLang="ja-JP" dirty="0">
                <a:solidFill>
                  <a:srgbClr val="0070C0"/>
                </a:solidFill>
                <a:latin typeface="Meiryo UI" panose="020B0604030504040204" pitchFamily="50" charset="-128"/>
                <a:ea typeface="Meiryo UI" panose="020B0604030504040204" pitchFamily="50" charset="-128"/>
              </a:rPr>
              <a:t>ペネ調査装置付着物</a:t>
            </a:r>
            <a:r>
              <a:rPr lang="ja-JP" altLang="en-US" dirty="0">
                <a:solidFill>
                  <a:srgbClr val="0070C0"/>
                </a:solidFill>
                <a:latin typeface="Meiryo UI" panose="020B0604030504040204" pitchFamily="50" charset="-128"/>
                <a:ea typeface="Meiryo UI" panose="020B0604030504040204" pitchFamily="50" charset="-128"/>
              </a:rPr>
              <a:t>（</a:t>
            </a:r>
            <a:r>
              <a:rPr lang="en-US" altLang="ja-JP" dirty="0">
                <a:solidFill>
                  <a:srgbClr val="0070C0"/>
                </a:solidFill>
                <a:latin typeface="Meiryo UI" panose="020B0604030504040204" pitchFamily="50" charset="-128"/>
                <a:ea typeface="Meiryo UI" panose="020B0604030504040204" pitchFamily="50" charset="-128"/>
              </a:rPr>
              <a:t>2PEN2103)</a:t>
            </a:r>
          </a:p>
          <a:p>
            <a:pPr marL="0" indent="0" algn="just">
              <a:spcBef>
                <a:spcPts val="0"/>
              </a:spcBef>
              <a:spcAft>
                <a:spcPts val="600"/>
              </a:spcAft>
              <a:buSzPts val="2400"/>
              <a:buFont typeface="Arial" charset="0"/>
              <a:buNone/>
            </a:pPr>
            <a:endParaRPr lang="ja-JP" altLang="ja-JP" dirty="0">
              <a:solidFill>
                <a:srgbClr val="0070C0"/>
              </a:solidFill>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0740808" y="193417"/>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2164526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21700</TotalTime>
  <Words>3632</Words>
  <Application>Microsoft Office PowerPoint</Application>
  <PresentationFormat>ワイド画面</PresentationFormat>
  <Paragraphs>535</Paragraphs>
  <Slides>12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12</vt:i4>
      </vt:variant>
    </vt:vector>
  </HeadingPairs>
  <TitlesOfParts>
    <vt:vector size="26" baseType="lpstr">
      <vt:lpstr>HGｺﾞｼｯｸE</vt:lpstr>
      <vt:lpstr>Meiryo UI</vt:lpstr>
      <vt:lpstr>ＭＳ Ｐゴシック</vt:lpstr>
      <vt:lpstr>ＭＳ Ｐゴシック</vt:lpstr>
      <vt:lpstr>ＭＳ 明朝</vt:lpstr>
      <vt:lpstr>游ゴシック</vt:lpstr>
      <vt:lpstr>游ゴシック Light</vt:lpstr>
      <vt:lpstr>游明朝</vt:lpstr>
      <vt:lpstr>Arial</vt:lpstr>
      <vt:lpstr>Calibri</vt:lpstr>
      <vt:lpstr>Cambria Math</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dc:creator>
  <cp:lastModifiedBy>池内 宏知</cp:lastModifiedBy>
  <cp:revision>71</cp:revision>
  <dcterms:created xsi:type="dcterms:W3CDTF">2022-08-02T01:22:05Z</dcterms:created>
  <dcterms:modified xsi:type="dcterms:W3CDTF">2022-09-29T02:02:45Z</dcterms:modified>
</cp:coreProperties>
</file>