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 id="2147483680" r:id="rId3"/>
    <p:sldMasterId id="2147483685" r:id="rId4"/>
  </p:sldMasterIdLst>
  <p:notesMasterIdLst>
    <p:notesMasterId r:id="rId36"/>
  </p:notesMasterIdLst>
  <p:sldIdLst>
    <p:sldId id="408" r:id="rId5"/>
    <p:sldId id="551" r:id="rId6"/>
    <p:sldId id="564" r:id="rId7"/>
    <p:sldId id="574" r:id="rId8"/>
    <p:sldId id="641" r:id="rId9"/>
    <p:sldId id="656" r:id="rId10"/>
    <p:sldId id="704" r:id="rId11"/>
    <p:sldId id="705" r:id="rId12"/>
    <p:sldId id="669" r:id="rId13"/>
    <p:sldId id="706" r:id="rId14"/>
    <p:sldId id="625" r:id="rId15"/>
    <p:sldId id="624" r:id="rId16"/>
    <p:sldId id="626" r:id="rId17"/>
    <p:sldId id="631" r:id="rId18"/>
    <p:sldId id="627" r:id="rId19"/>
    <p:sldId id="628" r:id="rId20"/>
    <p:sldId id="629" r:id="rId21"/>
    <p:sldId id="630" r:id="rId22"/>
    <p:sldId id="707" r:id="rId23"/>
    <p:sldId id="632" r:id="rId24"/>
    <p:sldId id="633" r:id="rId25"/>
    <p:sldId id="634" r:id="rId26"/>
    <p:sldId id="635" r:id="rId27"/>
    <p:sldId id="713" r:id="rId28"/>
    <p:sldId id="701" r:id="rId29"/>
    <p:sldId id="708" r:id="rId30"/>
    <p:sldId id="709" r:id="rId31"/>
    <p:sldId id="710" r:id="rId32"/>
    <p:sldId id="711" r:id="rId33"/>
    <p:sldId id="712" r:id="rId34"/>
    <p:sldId id="50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3" d="100"/>
          <a:sy n="103" d="100"/>
        </p:scale>
        <p:origin x="11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38DB7-EF91-4270-A314-116A6EE9CD19}" type="datetimeFigureOut">
              <a:rPr kumimoji="1" lang="ja-JP" altLang="en-US" smtClean="0"/>
              <a:t>2024/2/19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42CB6-7D62-4A0F-AC4A-7E41C9A7F540}" type="slidenum">
              <a:rPr kumimoji="1" lang="ja-JP" altLang="en-US" smtClean="0"/>
              <a:t>‹#›</a:t>
            </a:fld>
            <a:endParaRPr kumimoji="1" lang="ja-JP" altLang="en-US"/>
          </a:p>
        </p:txBody>
      </p:sp>
    </p:spTree>
    <p:extLst>
      <p:ext uri="{BB962C8B-B14F-4D97-AF65-F5344CB8AC3E}">
        <p14:creationId xmlns:p14="http://schemas.microsoft.com/office/powerpoint/2010/main" val="17708973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9505E3F-19A2-4FBA-B2F0-9F6BE1A304D3}" type="slidenum">
              <a:rPr lang="ja-JP" altLang="en-US" smtClean="0"/>
              <a:pPr>
                <a:defRPr/>
              </a:pPr>
              <a:t>1</a:t>
            </a:fld>
            <a:endParaRPr lang="ja-JP" altLang="en-US"/>
          </a:p>
        </p:txBody>
      </p:sp>
    </p:spTree>
    <p:extLst>
      <p:ext uri="{BB962C8B-B14F-4D97-AF65-F5344CB8AC3E}">
        <p14:creationId xmlns:p14="http://schemas.microsoft.com/office/powerpoint/2010/main" val="268632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49252" indent="-288174" eaLnBrk="0" hangingPunct="0">
              <a:defRPr kumimoji="1">
                <a:solidFill>
                  <a:schemeClr val="tx1"/>
                </a:solidFill>
                <a:latin typeface="Arial" pitchFamily="34" charset="0"/>
                <a:ea typeface="ＭＳ Ｐゴシック" pitchFamily="50" charset="-128"/>
              </a:defRPr>
            </a:lvl2pPr>
            <a:lvl3pPr marL="1152697" indent="-230539" eaLnBrk="0" hangingPunct="0">
              <a:defRPr kumimoji="1">
                <a:solidFill>
                  <a:schemeClr val="tx1"/>
                </a:solidFill>
                <a:latin typeface="Arial" pitchFamily="34" charset="0"/>
                <a:ea typeface="ＭＳ Ｐゴシック" pitchFamily="50" charset="-128"/>
              </a:defRPr>
            </a:lvl3pPr>
            <a:lvl4pPr marL="1613776" indent="-230539" eaLnBrk="0" hangingPunct="0">
              <a:defRPr kumimoji="1">
                <a:solidFill>
                  <a:schemeClr val="tx1"/>
                </a:solidFill>
                <a:latin typeface="Arial" pitchFamily="34" charset="0"/>
                <a:ea typeface="ＭＳ Ｐゴシック" pitchFamily="50" charset="-128"/>
              </a:defRPr>
            </a:lvl4pPr>
            <a:lvl5pPr marL="2074853" indent="-230539" eaLnBrk="0" hangingPunct="0">
              <a:defRPr kumimoji="1">
                <a:solidFill>
                  <a:schemeClr val="tx1"/>
                </a:solidFill>
                <a:latin typeface="Arial" pitchFamily="34" charset="0"/>
                <a:ea typeface="ＭＳ Ｐゴシック" pitchFamily="50" charset="-128"/>
              </a:defRPr>
            </a:lvl5pPr>
            <a:lvl6pPr marL="2535933"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97012"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58090"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919168" indent="-230539"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58FA7-07D6-416E-A8E0-38CE508A3D34}"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28226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4</a:t>
            </a:fld>
            <a:endParaRPr lang="ja-JP" altLang="en-US"/>
          </a:p>
        </p:txBody>
      </p:sp>
    </p:spTree>
    <p:extLst>
      <p:ext uri="{BB962C8B-B14F-4D97-AF65-F5344CB8AC3E}">
        <p14:creationId xmlns:p14="http://schemas.microsoft.com/office/powerpoint/2010/main" val="67024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試料</a:t>
            </a:r>
            <a:r>
              <a:rPr kumimoji="1" lang="en-US" altLang="ja-JP" dirty="0"/>
              <a:t>A,B,C</a:t>
            </a:r>
            <a:r>
              <a:rPr kumimoji="1" lang="ja-JP" altLang="en-US" dirty="0"/>
              <a:t>の採取後もバイアル瓶の残試料は目視ではほとんど変化無し、感覚的には</a:t>
            </a:r>
            <a:r>
              <a:rPr kumimoji="1" lang="en-US" altLang="ja-JP" dirty="0"/>
              <a:t>1</a:t>
            </a:r>
            <a:r>
              <a:rPr kumimoji="1" lang="ja-JP" altLang="en-US" dirty="0"/>
              <a:t>～</a:t>
            </a:r>
            <a:r>
              <a:rPr kumimoji="1" lang="en-US" altLang="ja-JP" dirty="0"/>
              <a:t>2</a:t>
            </a:r>
            <a:r>
              <a:rPr kumimoji="1" lang="ja-JP" altLang="en-US" dirty="0"/>
              <a:t>割採取。採取後も</a:t>
            </a:r>
            <a:r>
              <a:rPr kumimoji="1" lang="en-US" altLang="ja-JP" dirty="0"/>
              <a:t>C</a:t>
            </a:r>
            <a:r>
              <a:rPr kumimoji="1" lang="ja-JP" altLang="en-US" dirty="0"/>
              <a:t>テープ余剰分はタップして除くため</a:t>
            </a:r>
            <a:r>
              <a:rPr kumimoji="1" lang="en-US" altLang="ja-JP" dirty="0"/>
              <a:t>C</a:t>
            </a:r>
            <a:r>
              <a:rPr kumimoji="1" lang="ja-JP" altLang="en-US" dirty="0"/>
              <a:t>テープにくっついている量に関しては不明確。</a:t>
            </a:r>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5</a:t>
            </a:fld>
            <a:endParaRPr lang="ja-JP" altLang="en-US"/>
          </a:p>
        </p:txBody>
      </p:sp>
    </p:spTree>
    <p:extLst>
      <p:ext uri="{BB962C8B-B14F-4D97-AF65-F5344CB8AC3E}">
        <p14:creationId xmlns:p14="http://schemas.microsoft.com/office/powerpoint/2010/main" val="23771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確認される塊はろ過時から乾燥にかけて生成したものが大部分と思われる</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505E3F-19A2-4FBA-B2F0-9F6BE1A304D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0558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24</a:t>
            </a:fld>
            <a:endParaRPr lang="ja-JP" altLang="en-US"/>
          </a:p>
        </p:txBody>
      </p:sp>
    </p:spTree>
    <p:extLst>
      <p:ext uri="{BB962C8B-B14F-4D97-AF65-F5344CB8AC3E}">
        <p14:creationId xmlns:p14="http://schemas.microsoft.com/office/powerpoint/2010/main" val="106650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25</a:t>
            </a:fld>
            <a:endParaRPr lang="ja-JP" altLang="en-US"/>
          </a:p>
        </p:txBody>
      </p:sp>
    </p:spTree>
    <p:extLst>
      <p:ext uri="{BB962C8B-B14F-4D97-AF65-F5344CB8AC3E}">
        <p14:creationId xmlns:p14="http://schemas.microsoft.com/office/powerpoint/2010/main" val="57676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26</a:t>
            </a:fld>
            <a:endParaRPr lang="ja-JP" altLang="en-US"/>
          </a:p>
        </p:txBody>
      </p:sp>
    </p:spTree>
    <p:extLst>
      <p:ext uri="{BB962C8B-B14F-4D97-AF65-F5344CB8AC3E}">
        <p14:creationId xmlns:p14="http://schemas.microsoft.com/office/powerpoint/2010/main" val="323135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27</a:t>
            </a:fld>
            <a:endParaRPr lang="ja-JP" altLang="en-US"/>
          </a:p>
        </p:txBody>
      </p:sp>
    </p:spTree>
    <p:extLst>
      <p:ext uri="{BB962C8B-B14F-4D97-AF65-F5344CB8AC3E}">
        <p14:creationId xmlns:p14="http://schemas.microsoft.com/office/powerpoint/2010/main" val="1836409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9505E3F-19A2-4FBA-B2F0-9F6BE1A304D3}" type="slidenum">
              <a:rPr lang="ja-JP" altLang="en-US" smtClean="0"/>
              <a:pPr>
                <a:defRPr/>
              </a:pPr>
              <a:t>28</a:t>
            </a:fld>
            <a:endParaRPr lang="ja-JP" altLang="en-US"/>
          </a:p>
        </p:txBody>
      </p:sp>
    </p:spTree>
    <p:extLst>
      <p:ext uri="{BB962C8B-B14F-4D97-AF65-F5344CB8AC3E}">
        <p14:creationId xmlns:p14="http://schemas.microsoft.com/office/powerpoint/2010/main" val="152625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ＭＳ Ｐゴシック" panose="020B0600070205080204" pitchFamily="50" charset="-128"/>
                <a:ea typeface="ＭＳ Ｐゴシック" panose="020B060007020508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221356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130562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3781263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pread/chart page">
    <p:spTree>
      <p:nvGrpSpPr>
        <p:cNvPr id="1" name=""/>
        <p:cNvGrpSpPr/>
        <p:nvPr/>
      </p:nvGrpSpPr>
      <p:grpSpPr>
        <a:xfrm>
          <a:off x="0" y="0"/>
          <a:ext cx="0" cy="0"/>
          <a:chOff x="0" y="0"/>
          <a:chExt cx="0" cy="0"/>
        </a:xfrm>
      </p:grpSpPr>
      <p:pic>
        <p:nvPicPr>
          <p:cNvPr id="14" name="図 13" descr="160830_MHI_PPT_En_2-04.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121" y="6408926"/>
            <a:ext cx="8763000" cy="252984"/>
          </a:xfrm>
          <a:prstGeom prst="rect">
            <a:avLst/>
          </a:prstGeom>
        </p:spPr>
      </p:pic>
      <p:sp>
        <p:nvSpPr>
          <p:cNvPr id="2" name="タイトル 1"/>
          <p:cNvSpPr>
            <a:spLocks noGrp="1"/>
          </p:cNvSpPr>
          <p:nvPr>
            <p:ph type="title" hasCustomPrompt="1"/>
          </p:nvPr>
        </p:nvSpPr>
        <p:spPr>
          <a:xfrm>
            <a:off x="2" y="184098"/>
            <a:ext cx="6568055" cy="349961"/>
          </a:xfrm>
          <a:prstGeom prst="rect">
            <a:avLst/>
          </a:prstGeom>
        </p:spPr>
        <p:txBody>
          <a:bodyPr/>
          <a:lstStyle>
            <a:lvl1pPr>
              <a:defRPr sz="2200" b="1">
                <a:latin typeface="ＭＳ Ｐゴシック" panose="020B0600070205080204" pitchFamily="50" charset="-128"/>
                <a:ea typeface="ＭＳ Ｐゴシック" panose="020B0600070205080204" pitchFamily="50" charset="-128"/>
              </a:defRPr>
            </a:lvl1pPr>
          </a:lstStyle>
          <a:p>
            <a:r>
              <a:rPr kumimoji="1" lang="ja-JP" altLang="en-US" dirty="0"/>
              <a:t>ページタイトル </a:t>
            </a:r>
            <a:r>
              <a:rPr kumimoji="1" lang="en-US" altLang="ja-JP" dirty="0"/>
              <a:t>22pt</a:t>
            </a:r>
            <a:endParaRPr kumimoji="1" lang="ja-JP" altLang="en-US" dirty="0"/>
          </a:p>
        </p:txBody>
      </p:sp>
      <p:cxnSp>
        <p:nvCxnSpPr>
          <p:cNvPr id="8" name="直線コネクタ 7"/>
          <p:cNvCxnSpPr/>
          <p:nvPr userDrawn="1"/>
        </p:nvCxnSpPr>
        <p:spPr>
          <a:xfrm>
            <a:off x="225311" y="564204"/>
            <a:ext cx="87485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2"/>
          <p:cNvSpPr txBox="1">
            <a:spLocks/>
          </p:cNvSpPr>
          <p:nvPr userDrawn="1"/>
        </p:nvSpPr>
        <p:spPr>
          <a:xfrm>
            <a:off x="309672" y="6347992"/>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2024</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MHI</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NUCLEAR DEVELOPMENT CORPORATION.  All Rights Reserved.</a:t>
            </a:r>
            <a:endPar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
        <p:nvSpPr>
          <p:cNvPr id="7" name="スライド番号プレースホルダー 5"/>
          <p:cNvSpPr txBox="1">
            <a:spLocks/>
          </p:cNvSpPr>
          <p:nvPr userDrawn="1"/>
        </p:nvSpPr>
        <p:spPr>
          <a:xfrm>
            <a:off x="8374063" y="6345228"/>
            <a:ext cx="520700" cy="365125"/>
          </a:xfrm>
          <a:prstGeom prst="rect">
            <a:avLst/>
          </a:prstGeom>
          <a:ln>
            <a:noFill/>
          </a:ln>
        </p:spPr>
        <p:txBody>
          <a:bodyPr vert="horz" wrap="square" lIns="91440" tIns="45720" rIns="91440" bIns="45720" numCol="1" anchor="ctr" anchorCtr="0" compatLnSpc="1">
            <a:prstTxWarp prst="textNoShape">
              <a:avLst/>
            </a:prstTxWarp>
          </a:bodyPr>
          <a:lstStyle>
            <a:defPPr>
              <a:defRPr lang="ja-JP"/>
            </a:defPPr>
            <a:lvl1pPr algn="r" defTabSz="457200" rtl="0" fontAlgn="base">
              <a:lnSpc>
                <a:spcPct val="100000"/>
              </a:lnSpc>
              <a:spcBef>
                <a:spcPct val="0"/>
              </a:spcBef>
              <a:spcAft>
                <a:spcPct val="0"/>
              </a:spcAft>
              <a:buFontTx/>
              <a:buNone/>
              <a:defRPr kumimoji="1" sz="1000" b="0" kern="1200">
                <a:solidFill>
                  <a:srgbClr val="FFFFFF"/>
                </a:solidFill>
                <a:latin typeface="+mn-lt"/>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r" defTabSz="457189" rtl="0" eaLnBrk="1" fontAlgn="base" latinLnBrk="0" hangingPunct="1">
              <a:lnSpc>
                <a:spcPct val="100000"/>
              </a:lnSpc>
              <a:spcBef>
                <a:spcPct val="0"/>
              </a:spcBef>
              <a:spcAft>
                <a:spcPct val="0"/>
              </a:spcAft>
              <a:buClrTx/>
              <a:buSzTx/>
              <a:buFontTx/>
              <a:buNone/>
              <a:tabLst/>
              <a:defRPr/>
            </a:pPr>
            <a:fld id="{2336B973-55D6-4CA0-852C-851A571EFE2A}" type="slidenum">
              <a:rPr kumimoji="1" lang="ja-JP" altLang="en-US" sz="1000" b="0" i="0" u="none" strike="noStrike" kern="1200" cap="none" spc="0" normalizeH="0" baseline="0" noProof="0" smtClean="0">
                <a:ln>
                  <a:noFill/>
                </a:ln>
                <a:solidFill>
                  <a:srgbClr val="FFFFFF"/>
                </a:solidFill>
                <a:effectLst/>
                <a:uLnTx/>
                <a:uFillTx/>
                <a:latin typeface="Arial"/>
                <a:ea typeface="ＭＳ Ｐゴシック" pitchFamily="50" charset="-128"/>
                <a:cs typeface="+mn-cs"/>
              </a:rPr>
              <a:pPr marL="0" marR="0" lvl="0" indent="0" algn="r" defTabSz="457189" rtl="0" eaLnBrk="1" fontAlgn="base" latinLnBrk="0" hangingPunct="1">
                <a:lnSpc>
                  <a:spcPct val="100000"/>
                </a:lnSpc>
                <a:spcBef>
                  <a:spcPct val="0"/>
                </a:spcBef>
                <a:spcAft>
                  <a:spcPct val="0"/>
                </a:spcAft>
                <a:buClrTx/>
                <a:buSzTx/>
                <a:buFontTx/>
                <a:buNone/>
                <a:tabLst/>
                <a:defRPr/>
              </a:pPr>
              <a:t>‹#›</a:t>
            </a:fld>
            <a:endParaRPr kumimoji="1" lang="en-US" altLang="ja-JP" sz="1000" b="0" i="0" u="none" strike="noStrike" kern="1200" cap="none" spc="0" normalizeH="0" baseline="0" noProof="0" dirty="0">
              <a:ln>
                <a:noFill/>
              </a:ln>
              <a:solidFill>
                <a:srgbClr val="FFFFFF"/>
              </a:solidFill>
              <a:effectLst/>
              <a:uLnTx/>
              <a:uFillTx/>
              <a:latin typeface="Arial"/>
              <a:ea typeface="ＭＳ Ｐゴシック" pitchFamily="50" charset="-128"/>
              <a:cs typeface="+mn-cs"/>
            </a:endParaRPr>
          </a:p>
        </p:txBody>
      </p:sp>
      <p:pic>
        <p:nvPicPr>
          <p:cNvPr id="3" name="図 2">
            <a:extLst>
              <a:ext uri="{FF2B5EF4-FFF2-40B4-BE49-F238E27FC236}">
                <a16:creationId xmlns:a16="http://schemas.microsoft.com/office/drawing/2014/main" id="{6AEE1860-7DA0-4D4F-B74E-80F970CCAF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68057" y="280073"/>
            <a:ext cx="2476109" cy="280067"/>
          </a:xfrm>
          <a:prstGeom prst="rect">
            <a:avLst/>
          </a:prstGeom>
        </p:spPr>
      </p:pic>
    </p:spTree>
    <p:extLst>
      <p:ext uri="{BB962C8B-B14F-4D97-AF65-F5344CB8AC3E}">
        <p14:creationId xmlns:p14="http://schemas.microsoft.com/office/powerpoint/2010/main" val="6314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7" name="日付プレースホルダー 32"/>
          <p:cNvSpPr txBox="1">
            <a:spLocks/>
          </p:cNvSpPr>
          <p:nvPr userDrawn="1"/>
        </p:nvSpPr>
        <p:spPr>
          <a:xfrm>
            <a:off x="346676" y="6370974"/>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2024</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MHI</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NUCLEAR DEVELOPMENT CORPORATION.</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All Rights Reserved.</a:t>
            </a:r>
            <a:endPar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
        <p:nvSpPr>
          <p:cNvPr id="3" name="タイトル 2"/>
          <p:cNvSpPr>
            <a:spLocks noGrp="1"/>
          </p:cNvSpPr>
          <p:nvPr>
            <p:ph type="title" hasCustomPrompt="1"/>
          </p:nvPr>
        </p:nvSpPr>
        <p:spPr>
          <a:xfrm>
            <a:off x="308725" y="2586295"/>
            <a:ext cx="8632424" cy="585574"/>
          </a:xfrm>
          <a:prstGeom prst="rect">
            <a:avLst/>
          </a:prstGeom>
        </p:spPr>
        <p:txBody>
          <a:bodyPr/>
          <a:lstStyle>
            <a:lvl1pPr>
              <a:defRPr sz="3200" b="1" baseline="0">
                <a:solidFill>
                  <a:schemeClr val="tx1"/>
                </a:solidFill>
                <a:latin typeface="+mj-lt"/>
                <a:ea typeface="+mj-ea"/>
              </a:defRPr>
            </a:lvl1pPr>
          </a:lstStyle>
          <a:p>
            <a:r>
              <a:rPr kumimoji="1" lang="ja-JP" altLang="en-US" dirty="0"/>
              <a:t>タイトル</a:t>
            </a:r>
          </a:p>
        </p:txBody>
      </p:sp>
      <p:pic>
        <p:nvPicPr>
          <p:cNvPr id="10" name="図 9"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8"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pic>
        <p:nvPicPr>
          <p:cNvPr id="9" name="図 8">
            <a:extLst>
              <a:ext uri="{FF2B5EF4-FFF2-40B4-BE49-F238E27FC236}">
                <a16:creationId xmlns:a16="http://schemas.microsoft.com/office/drawing/2014/main" id="{E3EF3401-8814-4407-BA9D-C654906595BC}"/>
              </a:ext>
            </a:extLst>
          </p:cNvPr>
          <p:cNvPicPr>
            <a:picLocks noChangeAspect="1"/>
          </p:cNvPicPr>
          <p:nvPr userDrawn="1"/>
        </p:nvPicPr>
        <p:blipFill>
          <a:blip r:embed="rId3"/>
          <a:stretch>
            <a:fillRect/>
          </a:stretch>
        </p:blipFill>
        <p:spPr>
          <a:xfrm>
            <a:off x="2433635" y="5600368"/>
            <a:ext cx="4276725" cy="483731"/>
          </a:xfrm>
          <a:prstGeom prst="rect">
            <a:avLst/>
          </a:prstGeom>
        </p:spPr>
      </p:pic>
    </p:spTree>
    <p:extLst>
      <p:ext uri="{BB962C8B-B14F-4D97-AF65-F5344CB8AC3E}">
        <p14:creationId xmlns:p14="http://schemas.microsoft.com/office/powerpoint/2010/main" val="2021090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日付プレースホルダー 32"/>
          <p:cNvSpPr txBox="1">
            <a:spLocks/>
          </p:cNvSpPr>
          <p:nvPr userDrawn="1"/>
        </p:nvSpPr>
        <p:spPr>
          <a:xfrm>
            <a:off x="346676" y="6370974"/>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2024</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MHI</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NUCLEAR DEVELOPMENT CORPORATION.</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All Rights Reserved.</a:t>
            </a:r>
            <a:endPar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
        <p:nvSpPr>
          <p:cNvPr id="3" name="タイトル 2"/>
          <p:cNvSpPr>
            <a:spLocks noGrp="1"/>
          </p:cNvSpPr>
          <p:nvPr>
            <p:ph type="title" hasCustomPrompt="1"/>
          </p:nvPr>
        </p:nvSpPr>
        <p:spPr>
          <a:xfrm>
            <a:off x="308725" y="2586295"/>
            <a:ext cx="8632424" cy="585574"/>
          </a:xfrm>
          <a:prstGeom prst="rect">
            <a:avLst/>
          </a:prstGeom>
        </p:spPr>
        <p:txBody>
          <a:bodyPr/>
          <a:lstStyle>
            <a:lvl1pPr>
              <a:defRPr sz="3200" b="1" baseline="0">
                <a:solidFill>
                  <a:schemeClr val="tx1"/>
                </a:solidFill>
                <a:latin typeface="+mj-lt"/>
                <a:ea typeface="+mj-ea"/>
              </a:defRPr>
            </a:lvl1pPr>
          </a:lstStyle>
          <a:p>
            <a:r>
              <a:rPr kumimoji="1" lang="ja-JP" altLang="en-US" dirty="0"/>
              <a:t>タイトル</a:t>
            </a:r>
          </a:p>
        </p:txBody>
      </p:sp>
      <p:pic>
        <p:nvPicPr>
          <p:cNvPr id="10" name="図 9"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8"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pic>
        <p:nvPicPr>
          <p:cNvPr id="9" name="図 8">
            <a:extLst>
              <a:ext uri="{FF2B5EF4-FFF2-40B4-BE49-F238E27FC236}">
                <a16:creationId xmlns:a16="http://schemas.microsoft.com/office/drawing/2014/main" id="{E3EF3401-8814-4407-BA9D-C654906595BC}"/>
              </a:ext>
            </a:extLst>
          </p:cNvPr>
          <p:cNvPicPr>
            <a:picLocks noChangeAspect="1"/>
          </p:cNvPicPr>
          <p:nvPr userDrawn="1"/>
        </p:nvPicPr>
        <p:blipFill>
          <a:blip r:embed="rId3"/>
          <a:stretch>
            <a:fillRect/>
          </a:stretch>
        </p:blipFill>
        <p:spPr>
          <a:xfrm>
            <a:off x="2433635" y="5600368"/>
            <a:ext cx="4276725" cy="483731"/>
          </a:xfrm>
          <a:prstGeom prst="rect">
            <a:avLst/>
          </a:prstGeom>
        </p:spPr>
      </p:pic>
    </p:spTree>
    <p:extLst>
      <p:ext uri="{BB962C8B-B14F-4D97-AF65-F5344CB8AC3E}">
        <p14:creationId xmlns:p14="http://schemas.microsoft.com/office/powerpoint/2010/main" val="2955986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13835" y="2601889"/>
            <a:ext cx="8632424" cy="577409"/>
          </a:xfrm>
          <a:prstGeom prst="rect">
            <a:avLst/>
          </a:prstGeom>
        </p:spPr>
        <p:txBody>
          <a:bodyPr/>
          <a:lstStyle>
            <a:lvl1pPr>
              <a:defRPr sz="3200" b="1" baseline="0"/>
            </a:lvl1pPr>
          </a:lstStyle>
          <a:p>
            <a:r>
              <a:rPr kumimoji="1" lang="ja-JP" altLang="en-US" dirty="0"/>
              <a:t>章タイトルテキスト</a:t>
            </a:r>
          </a:p>
        </p:txBody>
      </p:sp>
      <p:pic>
        <p:nvPicPr>
          <p:cNvPr id="9" name="図 8"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5"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spTree>
    <p:extLst>
      <p:ext uri="{BB962C8B-B14F-4D97-AF65-F5344CB8AC3E}">
        <p14:creationId xmlns:p14="http://schemas.microsoft.com/office/powerpoint/2010/main" val="1168237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read/chart page">
    <p:spTree>
      <p:nvGrpSpPr>
        <p:cNvPr id="1" name=""/>
        <p:cNvGrpSpPr/>
        <p:nvPr/>
      </p:nvGrpSpPr>
      <p:grpSpPr>
        <a:xfrm>
          <a:off x="0" y="0"/>
          <a:ext cx="0" cy="0"/>
          <a:chOff x="0" y="0"/>
          <a:chExt cx="0" cy="0"/>
        </a:xfrm>
      </p:grpSpPr>
      <p:pic>
        <p:nvPicPr>
          <p:cNvPr id="14" name="図 13" descr="160830_MHI_PPT_En_2-04.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121" y="6408926"/>
            <a:ext cx="8763000" cy="252984"/>
          </a:xfrm>
          <a:prstGeom prst="rect">
            <a:avLst/>
          </a:prstGeom>
        </p:spPr>
      </p:pic>
      <p:sp>
        <p:nvSpPr>
          <p:cNvPr id="2" name="タイトル 1"/>
          <p:cNvSpPr>
            <a:spLocks noGrp="1"/>
          </p:cNvSpPr>
          <p:nvPr>
            <p:ph type="title" hasCustomPrompt="1"/>
          </p:nvPr>
        </p:nvSpPr>
        <p:spPr>
          <a:xfrm>
            <a:off x="263225" y="184094"/>
            <a:ext cx="4854741" cy="349961"/>
          </a:xfrm>
          <a:prstGeom prst="rect">
            <a:avLst/>
          </a:prstGeom>
        </p:spPr>
        <p:txBody>
          <a:bodyPr/>
          <a:lstStyle>
            <a:lvl1pPr>
              <a:defRPr sz="2200" b="1">
                <a:latin typeface="+mn-ea"/>
                <a:ea typeface="+mn-ea"/>
              </a:defRPr>
            </a:lvl1pPr>
          </a:lstStyle>
          <a:p>
            <a:r>
              <a:rPr kumimoji="1" lang="ja-JP" altLang="en-US" dirty="0"/>
              <a:t>ページタイトル </a:t>
            </a:r>
            <a:r>
              <a:rPr kumimoji="1" lang="en-US" altLang="ja-JP" dirty="0"/>
              <a:t>22pt</a:t>
            </a:r>
            <a:endParaRPr kumimoji="1" lang="ja-JP" altLang="en-US" dirty="0"/>
          </a:p>
        </p:txBody>
      </p:sp>
      <p:cxnSp>
        <p:nvCxnSpPr>
          <p:cNvPr id="8" name="直線コネクタ 7"/>
          <p:cNvCxnSpPr/>
          <p:nvPr userDrawn="1"/>
        </p:nvCxnSpPr>
        <p:spPr>
          <a:xfrm>
            <a:off x="225311" y="564204"/>
            <a:ext cx="87485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2"/>
          <p:cNvSpPr txBox="1">
            <a:spLocks/>
          </p:cNvSpPr>
          <p:nvPr userDrawn="1"/>
        </p:nvSpPr>
        <p:spPr>
          <a:xfrm>
            <a:off x="309672" y="6347988"/>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2024</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MHI</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NUCLEAR DEVELOPMENT CORPORATION.  All Rights Reserved.</a:t>
            </a:r>
            <a:endPar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
        <p:nvSpPr>
          <p:cNvPr id="7" name="スライド番号プレースホルダー 5"/>
          <p:cNvSpPr txBox="1">
            <a:spLocks/>
          </p:cNvSpPr>
          <p:nvPr userDrawn="1"/>
        </p:nvSpPr>
        <p:spPr>
          <a:xfrm>
            <a:off x="8374063" y="6345224"/>
            <a:ext cx="520700" cy="365125"/>
          </a:xfrm>
          <a:prstGeom prst="rect">
            <a:avLst/>
          </a:prstGeom>
          <a:ln>
            <a:noFill/>
          </a:ln>
        </p:spPr>
        <p:txBody>
          <a:bodyPr vert="horz" wrap="square" lIns="91440" tIns="45720" rIns="91440" bIns="45720" numCol="1" anchor="ctr" anchorCtr="0" compatLnSpc="1">
            <a:prstTxWarp prst="textNoShape">
              <a:avLst/>
            </a:prstTxWarp>
          </a:bodyPr>
          <a:lstStyle>
            <a:defPPr>
              <a:defRPr lang="ja-JP"/>
            </a:defPPr>
            <a:lvl1pPr algn="r" defTabSz="457200" rtl="0" fontAlgn="base">
              <a:lnSpc>
                <a:spcPct val="100000"/>
              </a:lnSpc>
              <a:spcBef>
                <a:spcPct val="0"/>
              </a:spcBef>
              <a:spcAft>
                <a:spcPct val="0"/>
              </a:spcAft>
              <a:buFontTx/>
              <a:buNone/>
              <a:defRPr kumimoji="1" sz="1000" b="0" kern="1200">
                <a:solidFill>
                  <a:srgbClr val="FFFFFF"/>
                </a:solidFill>
                <a:latin typeface="+mn-lt"/>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36B973-55D6-4CA0-852C-851A571EFE2A}" type="slidenum">
              <a:rPr kumimoji="1" lang="ja-JP" altLang="en-US" sz="1000" b="0" i="0" u="none" strike="noStrike" kern="1200" cap="none" spc="0" normalizeH="0" baseline="0" noProof="0" smtClean="0">
                <a:ln>
                  <a:noFill/>
                </a:ln>
                <a:solidFill>
                  <a:srgbClr val="FFFFFF"/>
                </a:solidFill>
                <a:effectLst/>
                <a:uLnTx/>
                <a:uFillTx/>
                <a:latin typeface="Arial"/>
                <a:ea typeface="ＭＳ Ｐゴシック"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en-US" altLang="ja-JP" sz="1000" b="0" i="0" u="none" strike="noStrike" kern="1200" cap="none" spc="0" normalizeH="0" baseline="0" noProof="0" dirty="0">
              <a:ln>
                <a:noFill/>
              </a:ln>
              <a:solidFill>
                <a:srgbClr val="FFFFFF"/>
              </a:solidFill>
              <a:effectLst/>
              <a:uLnTx/>
              <a:uFillTx/>
              <a:latin typeface="Arial"/>
              <a:ea typeface="ＭＳ Ｐゴシック" pitchFamily="50" charset="-128"/>
              <a:cs typeface="+mn-cs"/>
            </a:endParaRPr>
          </a:p>
        </p:txBody>
      </p:sp>
      <p:pic>
        <p:nvPicPr>
          <p:cNvPr id="3" name="図 2">
            <a:extLst>
              <a:ext uri="{FF2B5EF4-FFF2-40B4-BE49-F238E27FC236}">
                <a16:creationId xmlns:a16="http://schemas.microsoft.com/office/drawing/2014/main" id="{6AEE1860-7DA0-4D4F-B74E-80F970CCAF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97720" y="280069"/>
            <a:ext cx="2476109" cy="280067"/>
          </a:xfrm>
          <a:prstGeom prst="rect">
            <a:avLst/>
          </a:prstGeom>
        </p:spPr>
      </p:pic>
    </p:spTree>
    <p:extLst>
      <p:ext uri="{BB962C8B-B14F-4D97-AF65-F5344CB8AC3E}">
        <p14:creationId xmlns:p14="http://schemas.microsoft.com/office/powerpoint/2010/main" val="2690323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63363" y="2020047"/>
            <a:ext cx="6017274" cy="341406"/>
          </a:xfrm>
          <a:prstGeom prst="rect">
            <a:avLst/>
          </a:prstGeom>
        </p:spPr>
      </p:pic>
      <p:pic>
        <p:nvPicPr>
          <p:cNvPr id="4" name="図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92361" y="5805145"/>
            <a:ext cx="1249788" cy="743776"/>
          </a:xfrm>
          <a:prstGeom prst="rect">
            <a:avLst/>
          </a:prstGeom>
        </p:spPr>
      </p:pic>
    </p:spTree>
    <p:extLst>
      <p:ext uri="{BB962C8B-B14F-4D97-AF65-F5344CB8AC3E}">
        <p14:creationId xmlns:p14="http://schemas.microsoft.com/office/powerpoint/2010/main" val="3295957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日付プレースホルダー 32"/>
          <p:cNvSpPr txBox="1">
            <a:spLocks/>
          </p:cNvSpPr>
          <p:nvPr userDrawn="1"/>
        </p:nvSpPr>
        <p:spPr>
          <a:xfrm>
            <a:off x="346676" y="6370974"/>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2023</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MHI</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NUCLEAR DEVELOPMENT CORPORATION.</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All Rights Reserved.</a:t>
            </a:r>
            <a:endPar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
        <p:nvSpPr>
          <p:cNvPr id="3" name="タイトル 2"/>
          <p:cNvSpPr>
            <a:spLocks noGrp="1"/>
          </p:cNvSpPr>
          <p:nvPr>
            <p:ph type="title" hasCustomPrompt="1"/>
          </p:nvPr>
        </p:nvSpPr>
        <p:spPr>
          <a:xfrm>
            <a:off x="308725" y="2586295"/>
            <a:ext cx="8632424" cy="585574"/>
          </a:xfrm>
          <a:prstGeom prst="rect">
            <a:avLst/>
          </a:prstGeom>
        </p:spPr>
        <p:txBody>
          <a:bodyPr/>
          <a:lstStyle>
            <a:lvl1pPr>
              <a:defRPr sz="3200" b="1" baseline="0">
                <a:solidFill>
                  <a:schemeClr val="tx1"/>
                </a:solidFill>
                <a:latin typeface="+mj-lt"/>
                <a:ea typeface="+mj-ea"/>
              </a:defRPr>
            </a:lvl1pPr>
          </a:lstStyle>
          <a:p>
            <a:r>
              <a:rPr kumimoji="1" lang="ja-JP" altLang="en-US" dirty="0"/>
              <a:t>タイトル</a:t>
            </a:r>
          </a:p>
        </p:txBody>
      </p:sp>
      <p:pic>
        <p:nvPicPr>
          <p:cNvPr id="10" name="図 9"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8"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pic>
        <p:nvPicPr>
          <p:cNvPr id="9" name="図 8">
            <a:extLst>
              <a:ext uri="{FF2B5EF4-FFF2-40B4-BE49-F238E27FC236}">
                <a16:creationId xmlns:a16="http://schemas.microsoft.com/office/drawing/2014/main" id="{E3EF3401-8814-4407-BA9D-C654906595BC}"/>
              </a:ext>
            </a:extLst>
          </p:cNvPr>
          <p:cNvPicPr>
            <a:picLocks noChangeAspect="1"/>
          </p:cNvPicPr>
          <p:nvPr userDrawn="1"/>
        </p:nvPicPr>
        <p:blipFill>
          <a:blip r:embed="rId3"/>
          <a:stretch>
            <a:fillRect/>
          </a:stretch>
        </p:blipFill>
        <p:spPr>
          <a:xfrm>
            <a:off x="2433635" y="5600368"/>
            <a:ext cx="4276725" cy="483731"/>
          </a:xfrm>
          <a:prstGeom prst="rect">
            <a:avLst/>
          </a:prstGeom>
        </p:spPr>
      </p:pic>
    </p:spTree>
    <p:extLst>
      <p:ext uri="{BB962C8B-B14F-4D97-AF65-F5344CB8AC3E}">
        <p14:creationId xmlns:p14="http://schemas.microsoft.com/office/powerpoint/2010/main" val="3215830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13835" y="2601889"/>
            <a:ext cx="8632424" cy="577409"/>
          </a:xfrm>
          <a:prstGeom prst="rect">
            <a:avLst/>
          </a:prstGeom>
        </p:spPr>
        <p:txBody>
          <a:bodyPr/>
          <a:lstStyle>
            <a:lvl1pPr>
              <a:defRPr sz="3200" b="1" baseline="0"/>
            </a:lvl1pPr>
          </a:lstStyle>
          <a:p>
            <a:r>
              <a:rPr kumimoji="1" lang="ja-JP" altLang="en-US" dirty="0"/>
              <a:t>章タイトルテキスト</a:t>
            </a:r>
          </a:p>
        </p:txBody>
      </p:sp>
      <p:pic>
        <p:nvPicPr>
          <p:cNvPr id="9" name="図 8"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5"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spTree>
    <p:extLst>
      <p:ext uri="{BB962C8B-B14F-4D97-AF65-F5344CB8AC3E}">
        <p14:creationId xmlns:p14="http://schemas.microsoft.com/office/powerpoint/2010/main" val="1839709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1063870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read/chart page">
    <p:spTree>
      <p:nvGrpSpPr>
        <p:cNvPr id="1" name=""/>
        <p:cNvGrpSpPr/>
        <p:nvPr/>
      </p:nvGrpSpPr>
      <p:grpSpPr>
        <a:xfrm>
          <a:off x="0" y="0"/>
          <a:ext cx="0" cy="0"/>
          <a:chOff x="0" y="0"/>
          <a:chExt cx="0" cy="0"/>
        </a:xfrm>
      </p:grpSpPr>
      <p:pic>
        <p:nvPicPr>
          <p:cNvPr id="14" name="図 13" descr="160830_MHI_PPT_En_2-04.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121" y="6408926"/>
            <a:ext cx="8763000" cy="252984"/>
          </a:xfrm>
          <a:prstGeom prst="rect">
            <a:avLst/>
          </a:prstGeom>
        </p:spPr>
      </p:pic>
      <p:sp>
        <p:nvSpPr>
          <p:cNvPr id="2" name="タイトル 1"/>
          <p:cNvSpPr>
            <a:spLocks noGrp="1"/>
          </p:cNvSpPr>
          <p:nvPr>
            <p:ph type="title" hasCustomPrompt="1"/>
          </p:nvPr>
        </p:nvSpPr>
        <p:spPr>
          <a:xfrm>
            <a:off x="263225" y="184094"/>
            <a:ext cx="4854741" cy="349961"/>
          </a:xfrm>
          <a:prstGeom prst="rect">
            <a:avLst/>
          </a:prstGeom>
        </p:spPr>
        <p:txBody>
          <a:bodyPr/>
          <a:lstStyle>
            <a:lvl1pPr>
              <a:defRPr sz="2200" b="1"/>
            </a:lvl1pPr>
          </a:lstStyle>
          <a:p>
            <a:r>
              <a:rPr kumimoji="1" lang="ja-JP" altLang="en-US" dirty="0"/>
              <a:t>ページタイトル </a:t>
            </a:r>
            <a:r>
              <a:rPr kumimoji="1" lang="en-US" altLang="ja-JP" dirty="0"/>
              <a:t>22pt</a:t>
            </a:r>
            <a:endParaRPr kumimoji="1" lang="ja-JP" altLang="en-US" dirty="0"/>
          </a:p>
        </p:txBody>
      </p:sp>
      <p:cxnSp>
        <p:nvCxnSpPr>
          <p:cNvPr id="8" name="直線コネクタ 7"/>
          <p:cNvCxnSpPr/>
          <p:nvPr userDrawn="1"/>
        </p:nvCxnSpPr>
        <p:spPr>
          <a:xfrm>
            <a:off x="225311" y="564204"/>
            <a:ext cx="87485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2"/>
          <p:cNvSpPr txBox="1">
            <a:spLocks/>
          </p:cNvSpPr>
          <p:nvPr userDrawn="1"/>
        </p:nvSpPr>
        <p:spPr>
          <a:xfrm>
            <a:off x="309672" y="6347988"/>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2024</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MHI</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NUCLEAR DEVELOPMENT CORPORATION.  All Rights Reserved.</a:t>
            </a:r>
            <a:endPar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
        <p:nvSpPr>
          <p:cNvPr id="7" name="スライド番号プレースホルダー 5"/>
          <p:cNvSpPr txBox="1">
            <a:spLocks/>
          </p:cNvSpPr>
          <p:nvPr userDrawn="1"/>
        </p:nvSpPr>
        <p:spPr>
          <a:xfrm>
            <a:off x="8374063" y="6345224"/>
            <a:ext cx="520700" cy="365125"/>
          </a:xfrm>
          <a:prstGeom prst="rect">
            <a:avLst/>
          </a:prstGeom>
          <a:ln>
            <a:noFill/>
          </a:ln>
        </p:spPr>
        <p:txBody>
          <a:bodyPr vert="horz" wrap="square" lIns="91440" tIns="45720" rIns="91440" bIns="45720" numCol="1" anchor="ctr" anchorCtr="0" compatLnSpc="1">
            <a:prstTxWarp prst="textNoShape">
              <a:avLst/>
            </a:prstTxWarp>
          </a:bodyPr>
          <a:lstStyle>
            <a:defPPr>
              <a:defRPr lang="ja-JP"/>
            </a:defPPr>
            <a:lvl1pPr algn="r" defTabSz="457200" rtl="0" fontAlgn="base">
              <a:lnSpc>
                <a:spcPct val="100000"/>
              </a:lnSpc>
              <a:spcBef>
                <a:spcPct val="0"/>
              </a:spcBef>
              <a:spcAft>
                <a:spcPct val="0"/>
              </a:spcAft>
              <a:buFontTx/>
              <a:buNone/>
              <a:defRPr kumimoji="1" sz="1000" b="0" kern="1200">
                <a:solidFill>
                  <a:srgbClr val="FFFFFF"/>
                </a:solidFill>
                <a:latin typeface="+mn-lt"/>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36B973-55D6-4CA0-852C-851A571EFE2A}" type="slidenum">
              <a:rPr kumimoji="1" lang="ja-JP" altLang="en-US" sz="1000" b="0" i="0" u="none" strike="noStrike" kern="1200" cap="none" spc="0" normalizeH="0" baseline="0" noProof="0" smtClean="0">
                <a:ln>
                  <a:noFill/>
                </a:ln>
                <a:solidFill>
                  <a:srgbClr val="FFFFFF"/>
                </a:solidFill>
                <a:effectLst/>
                <a:uLnTx/>
                <a:uFillTx/>
                <a:latin typeface="Arial"/>
                <a:ea typeface="ＭＳ Ｐゴシック"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en-US" altLang="ja-JP" sz="1000" b="0" i="0" u="none" strike="noStrike" kern="1200" cap="none" spc="0" normalizeH="0" baseline="0" noProof="0" dirty="0">
              <a:ln>
                <a:noFill/>
              </a:ln>
              <a:solidFill>
                <a:srgbClr val="FFFFFF"/>
              </a:solidFill>
              <a:effectLst/>
              <a:uLnTx/>
              <a:uFillTx/>
              <a:latin typeface="Arial"/>
              <a:ea typeface="ＭＳ Ｐゴシック" pitchFamily="50" charset="-128"/>
              <a:cs typeface="+mn-cs"/>
            </a:endParaRPr>
          </a:p>
        </p:txBody>
      </p:sp>
      <p:pic>
        <p:nvPicPr>
          <p:cNvPr id="3" name="図 2">
            <a:extLst>
              <a:ext uri="{FF2B5EF4-FFF2-40B4-BE49-F238E27FC236}">
                <a16:creationId xmlns:a16="http://schemas.microsoft.com/office/drawing/2014/main" id="{6AEE1860-7DA0-4D4F-B74E-80F970CCAF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97720" y="280069"/>
            <a:ext cx="2476109" cy="280067"/>
          </a:xfrm>
          <a:prstGeom prst="rect">
            <a:avLst/>
          </a:prstGeom>
        </p:spPr>
      </p:pic>
    </p:spTree>
    <p:extLst>
      <p:ext uri="{BB962C8B-B14F-4D97-AF65-F5344CB8AC3E}">
        <p14:creationId xmlns:p14="http://schemas.microsoft.com/office/powerpoint/2010/main" val="2546426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63363" y="2020047"/>
            <a:ext cx="6017274" cy="341406"/>
          </a:xfrm>
          <a:prstGeom prst="rect">
            <a:avLst/>
          </a:prstGeom>
        </p:spPr>
      </p:pic>
      <p:pic>
        <p:nvPicPr>
          <p:cNvPr id="4" name="図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92361" y="5805145"/>
            <a:ext cx="1249788" cy="743776"/>
          </a:xfrm>
          <a:prstGeom prst="rect">
            <a:avLst/>
          </a:prstGeom>
        </p:spPr>
      </p:pic>
    </p:spTree>
    <p:extLst>
      <p:ext uri="{BB962C8B-B14F-4D97-AF65-F5344CB8AC3E}">
        <p14:creationId xmlns:p14="http://schemas.microsoft.com/office/powerpoint/2010/main" val="482543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日付プレースホルダー 32"/>
          <p:cNvSpPr txBox="1">
            <a:spLocks/>
          </p:cNvSpPr>
          <p:nvPr userDrawn="1"/>
        </p:nvSpPr>
        <p:spPr>
          <a:xfrm>
            <a:off x="346676" y="6370974"/>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2024</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MHI</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NUCLEAR DEVELOPMENT CORPORATION.</a:t>
            </a:r>
            <a:r>
              <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Arial"/>
                <a:ea typeface="ＭＳ Ｐゴシック" pitchFamily="50" charset="-128"/>
                <a:cs typeface="+mn-cs"/>
              </a:rPr>
              <a:t>All Rights Reserved.</a:t>
            </a:r>
            <a:endParaRPr kumimoji="1" lang="ja-JP" altLang="en-US" sz="90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
        <p:nvSpPr>
          <p:cNvPr id="3" name="タイトル 2"/>
          <p:cNvSpPr>
            <a:spLocks noGrp="1"/>
          </p:cNvSpPr>
          <p:nvPr>
            <p:ph type="title" hasCustomPrompt="1"/>
          </p:nvPr>
        </p:nvSpPr>
        <p:spPr>
          <a:xfrm>
            <a:off x="308725" y="2586295"/>
            <a:ext cx="8632424" cy="585574"/>
          </a:xfrm>
          <a:prstGeom prst="rect">
            <a:avLst/>
          </a:prstGeom>
        </p:spPr>
        <p:txBody>
          <a:bodyPr/>
          <a:lstStyle>
            <a:lvl1pPr>
              <a:defRPr sz="3200" b="1" baseline="0">
                <a:solidFill>
                  <a:schemeClr val="tx1"/>
                </a:solidFill>
                <a:latin typeface="+mj-lt"/>
                <a:ea typeface="+mj-ea"/>
              </a:defRPr>
            </a:lvl1pPr>
          </a:lstStyle>
          <a:p>
            <a:r>
              <a:rPr kumimoji="1" lang="ja-JP" altLang="en-US" dirty="0"/>
              <a:t>タイトル</a:t>
            </a:r>
          </a:p>
        </p:txBody>
      </p:sp>
      <p:pic>
        <p:nvPicPr>
          <p:cNvPr id="10" name="図 9"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8"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pic>
        <p:nvPicPr>
          <p:cNvPr id="9" name="図 8">
            <a:extLst>
              <a:ext uri="{FF2B5EF4-FFF2-40B4-BE49-F238E27FC236}">
                <a16:creationId xmlns:a16="http://schemas.microsoft.com/office/drawing/2014/main" id="{E3EF3401-8814-4407-BA9D-C654906595BC}"/>
              </a:ext>
            </a:extLst>
          </p:cNvPr>
          <p:cNvPicPr>
            <a:picLocks noChangeAspect="1"/>
          </p:cNvPicPr>
          <p:nvPr userDrawn="1"/>
        </p:nvPicPr>
        <p:blipFill>
          <a:blip r:embed="rId3"/>
          <a:stretch>
            <a:fillRect/>
          </a:stretch>
        </p:blipFill>
        <p:spPr>
          <a:xfrm>
            <a:off x="2433635" y="5600368"/>
            <a:ext cx="4276725" cy="483731"/>
          </a:xfrm>
          <a:prstGeom prst="rect">
            <a:avLst/>
          </a:prstGeom>
        </p:spPr>
      </p:pic>
    </p:spTree>
    <p:extLst>
      <p:ext uri="{BB962C8B-B14F-4D97-AF65-F5344CB8AC3E}">
        <p14:creationId xmlns:p14="http://schemas.microsoft.com/office/powerpoint/2010/main" val="3229140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13835" y="2601889"/>
            <a:ext cx="8632424" cy="577409"/>
          </a:xfrm>
          <a:prstGeom prst="rect">
            <a:avLst/>
          </a:prstGeom>
        </p:spPr>
        <p:txBody>
          <a:bodyPr/>
          <a:lstStyle>
            <a:lvl1pPr>
              <a:defRPr sz="3200" b="1" baseline="0"/>
            </a:lvl1pPr>
          </a:lstStyle>
          <a:p>
            <a:r>
              <a:rPr kumimoji="1" lang="ja-JP" altLang="en-US" dirty="0"/>
              <a:t>章タイトルテキスト</a:t>
            </a:r>
          </a:p>
        </p:txBody>
      </p:sp>
      <p:pic>
        <p:nvPicPr>
          <p:cNvPr id="9" name="図 8" descr="160830_MHI_PPT_En_2-0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498" y="201817"/>
            <a:ext cx="8744712" cy="944880"/>
          </a:xfrm>
          <a:prstGeom prst="rect">
            <a:avLst/>
          </a:prstGeom>
        </p:spPr>
      </p:pic>
      <p:sp>
        <p:nvSpPr>
          <p:cNvPr id="5" name="テキスト プレースホルダー 7"/>
          <p:cNvSpPr>
            <a:spLocks noGrp="1"/>
          </p:cNvSpPr>
          <p:nvPr>
            <p:ph type="body" sz="quarter" idx="12" hasCustomPrompt="1"/>
          </p:nvPr>
        </p:nvSpPr>
        <p:spPr>
          <a:xfrm>
            <a:off x="308725" y="3248719"/>
            <a:ext cx="8632825" cy="1362748"/>
          </a:xfrm>
          <a:prstGeom prst="rect">
            <a:avLst/>
          </a:prstGeom>
        </p:spPr>
        <p:txBody>
          <a:bodyPr/>
          <a:lstStyle>
            <a:lvl1pPr marL="0" marR="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sz="1600">
                <a:solidFill>
                  <a:schemeClr val="tx1"/>
                </a:solidFill>
              </a:defRPr>
            </a:lvl1p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1" lang="ja-JP" altLang="en-US" dirty="0"/>
              <a:t>サブタイトル</a:t>
            </a:r>
            <a:r>
              <a:rPr kumimoji="1" lang="en-US" altLang="ja-JP" dirty="0"/>
              <a:t>16pt</a:t>
            </a:r>
          </a:p>
        </p:txBody>
      </p:sp>
    </p:spTree>
    <p:extLst>
      <p:ext uri="{BB962C8B-B14F-4D97-AF65-F5344CB8AC3E}">
        <p14:creationId xmlns:p14="http://schemas.microsoft.com/office/powerpoint/2010/main" val="57476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read/chart page">
    <p:spTree>
      <p:nvGrpSpPr>
        <p:cNvPr id="1" name=""/>
        <p:cNvGrpSpPr/>
        <p:nvPr/>
      </p:nvGrpSpPr>
      <p:grpSpPr>
        <a:xfrm>
          <a:off x="0" y="0"/>
          <a:ext cx="0" cy="0"/>
          <a:chOff x="0" y="0"/>
          <a:chExt cx="0" cy="0"/>
        </a:xfrm>
      </p:grpSpPr>
      <p:pic>
        <p:nvPicPr>
          <p:cNvPr id="14" name="図 13" descr="160830_MHI_PPT_En_2-04.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121" y="6408926"/>
            <a:ext cx="8763000" cy="252984"/>
          </a:xfrm>
          <a:prstGeom prst="rect">
            <a:avLst/>
          </a:prstGeom>
        </p:spPr>
      </p:pic>
      <p:sp>
        <p:nvSpPr>
          <p:cNvPr id="2" name="タイトル 1"/>
          <p:cNvSpPr>
            <a:spLocks noGrp="1"/>
          </p:cNvSpPr>
          <p:nvPr>
            <p:ph type="title" hasCustomPrompt="1"/>
          </p:nvPr>
        </p:nvSpPr>
        <p:spPr>
          <a:xfrm>
            <a:off x="0" y="184094"/>
            <a:ext cx="6568055" cy="349961"/>
          </a:xfrm>
          <a:prstGeom prst="rect">
            <a:avLst/>
          </a:prstGeom>
        </p:spPr>
        <p:txBody>
          <a:bodyPr/>
          <a:lstStyle>
            <a:lvl1pPr>
              <a:defRPr sz="2200" b="1"/>
            </a:lvl1pPr>
          </a:lstStyle>
          <a:p>
            <a:r>
              <a:rPr kumimoji="1" lang="ja-JP" altLang="en-US" dirty="0"/>
              <a:t>ページタイトル </a:t>
            </a:r>
            <a:r>
              <a:rPr kumimoji="1" lang="en-US" altLang="ja-JP" dirty="0"/>
              <a:t>22pt</a:t>
            </a:r>
            <a:endParaRPr kumimoji="1" lang="ja-JP" altLang="en-US" dirty="0"/>
          </a:p>
        </p:txBody>
      </p:sp>
      <p:cxnSp>
        <p:nvCxnSpPr>
          <p:cNvPr id="8" name="直線コネクタ 7"/>
          <p:cNvCxnSpPr/>
          <p:nvPr userDrawn="1"/>
        </p:nvCxnSpPr>
        <p:spPr>
          <a:xfrm>
            <a:off x="225311" y="564204"/>
            <a:ext cx="87485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2"/>
          <p:cNvSpPr txBox="1">
            <a:spLocks/>
          </p:cNvSpPr>
          <p:nvPr userDrawn="1"/>
        </p:nvSpPr>
        <p:spPr>
          <a:xfrm>
            <a:off x="309672" y="6347988"/>
            <a:ext cx="5402356" cy="365125"/>
          </a:xfrm>
          <a:prstGeom prst="rect">
            <a:avLst/>
          </a:prstGeom>
          <a:ln>
            <a:noFill/>
          </a:ln>
        </p:spPr>
        <p:txBody>
          <a:bodyPr vert="horz" wrap="square" lIns="0" tIns="45720" rIns="91440" bIns="45720" numCol="1" anchor="ctr" anchorCtr="0" compatLnSpc="1">
            <a:prstTxWarp prst="textNoShape">
              <a:avLst/>
            </a:prstTxWarp>
          </a:bodyPr>
          <a:lstStyle>
            <a:defPPr>
              <a:defRPr lang="ja-JP"/>
            </a:defPPr>
            <a:lvl1pPr algn="l" defTabSz="457200" rtl="0" fontAlgn="base">
              <a:lnSpc>
                <a:spcPct val="100000"/>
              </a:lnSpc>
              <a:spcBef>
                <a:spcPct val="0"/>
              </a:spcBef>
              <a:spcAft>
                <a:spcPct val="0"/>
              </a:spcAft>
              <a:buFontTx/>
              <a:buNone/>
              <a:defRPr kumimoji="1" sz="1000" kern="1200" smtClean="0">
                <a:solidFill>
                  <a:schemeClr val="tx1"/>
                </a:solidFill>
                <a:latin typeface="Arial" pitchFamily="34" charset="0"/>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2024</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MHI</a:t>
            </a:r>
            <a:r>
              <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 </a:t>
            </a:r>
            <a:r>
              <a:rPr kumimoji="1" lang="en-US" altLang="ja-JP"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NUCLEAR DEVELOPMENT CORPORATION.  All Rights Reserved.</a:t>
            </a:r>
            <a:endParaRPr kumimoji="1" lang="ja-JP" altLang="en-US" sz="9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
        <p:nvSpPr>
          <p:cNvPr id="7" name="スライド番号プレースホルダー 5"/>
          <p:cNvSpPr txBox="1">
            <a:spLocks/>
          </p:cNvSpPr>
          <p:nvPr userDrawn="1"/>
        </p:nvSpPr>
        <p:spPr>
          <a:xfrm>
            <a:off x="8374063" y="6345224"/>
            <a:ext cx="520700" cy="365125"/>
          </a:xfrm>
          <a:prstGeom prst="rect">
            <a:avLst/>
          </a:prstGeom>
          <a:ln>
            <a:noFill/>
          </a:ln>
        </p:spPr>
        <p:txBody>
          <a:bodyPr vert="horz" wrap="square" lIns="91440" tIns="45720" rIns="91440" bIns="45720" numCol="1" anchor="ctr" anchorCtr="0" compatLnSpc="1">
            <a:prstTxWarp prst="textNoShape">
              <a:avLst/>
            </a:prstTxWarp>
          </a:bodyPr>
          <a:lstStyle>
            <a:defPPr>
              <a:defRPr lang="ja-JP"/>
            </a:defPPr>
            <a:lvl1pPr algn="r" defTabSz="457200" rtl="0" fontAlgn="base">
              <a:lnSpc>
                <a:spcPct val="100000"/>
              </a:lnSpc>
              <a:spcBef>
                <a:spcPct val="0"/>
              </a:spcBef>
              <a:spcAft>
                <a:spcPct val="0"/>
              </a:spcAft>
              <a:buFontTx/>
              <a:buNone/>
              <a:defRPr kumimoji="1" sz="1000" b="0" kern="1200">
                <a:solidFill>
                  <a:srgbClr val="FFFFFF"/>
                </a:solidFill>
                <a:latin typeface="+mn-lt"/>
                <a:ea typeface="ＭＳ Ｐゴシック" pitchFamily="50" charset="-128"/>
                <a:cs typeface="+mn-cs"/>
              </a:defRPr>
            </a:lvl1pPr>
            <a:lvl2pPr marL="4572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2pPr>
            <a:lvl3pPr marL="9144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3pPr>
            <a:lvl4pPr marL="13716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4pPr>
            <a:lvl5pPr marL="1828800" algn="ctr" defTabSz="457200" rtl="0" fontAlgn="base">
              <a:lnSpc>
                <a:spcPct val="90000"/>
              </a:lnSpc>
              <a:spcBef>
                <a:spcPct val="20000"/>
              </a:spcBef>
              <a:spcAft>
                <a:spcPct val="0"/>
              </a:spcAft>
              <a:buFont typeface="Arial" pitchFamily="34" charset="0"/>
              <a:defRPr kumimoji="1" sz="16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pitchFamily="34" charset="0"/>
                <a:ea typeface="ＭＳ Ｐゴシック" pitchFamily="50" charset="-128"/>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36B973-55D6-4CA0-852C-851A571EFE2A}" type="slidenum">
              <a:rPr kumimoji="1" lang="ja-JP" altLang="en-US" sz="1000" b="0" i="0" u="none" strike="noStrike" kern="1200" cap="none" spc="0" normalizeH="0" baseline="0" noProof="0" smtClean="0">
                <a:ln>
                  <a:noFill/>
                </a:ln>
                <a:solidFill>
                  <a:srgbClr val="FFFFFF"/>
                </a:solidFill>
                <a:effectLst/>
                <a:uLnTx/>
                <a:uFillTx/>
                <a:latin typeface="Arial"/>
                <a:ea typeface="ＭＳ Ｐゴシック"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en-US" altLang="ja-JP" sz="1000" b="0" i="0" u="none" strike="noStrike" kern="1200" cap="none" spc="0" normalizeH="0" baseline="0" noProof="0" dirty="0">
              <a:ln>
                <a:noFill/>
              </a:ln>
              <a:solidFill>
                <a:srgbClr val="FFFFFF"/>
              </a:solidFill>
              <a:effectLst/>
              <a:uLnTx/>
              <a:uFillTx/>
              <a:latin typeface="Arial"/>
              <a:ea typeface="ＭＳ Ｐゴシック" pitchFamily="50" charset="-128"/>
              <a:cs typeface="+mn-cs"/>
            </a:endParaRPr>
          </a:p>
        </p:txBody>
      </p:sp>
      <p:pic>
        <p:nvPicPr>
          <p:cNvPr id="3" name="図 2">
            <a:extLst>
              <a:ext uri="{FF2B5EF4-FFF2-40B4-BE49-F238E27FC236}">
                <a16:creationId xmlns:a16="http://schemas.microsoft.com/office/drawing/2014/main" id="{6AEE1860-7DA0-4D4F-B74E-80F970CCAF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68055" y="280069"/>
            <a:ext cx="2476109" cy="280067"/>
          </a:xfrm>
          <a:prstGeom prst="rect">
            <a:avLst/>
          </a:prstGeom>
        </p:spPr>
      </p:pic>
    </p:spTree>
    <p:extLst>
      <p:ext uri="{BB962C8B-B14F-4D97-AF65-F5344CB8AC3E}">
        <p14:creationId xmlns:p14="http://schemas.microsoft.com/office/powerpoint/2010/main" val="49280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63363" y="2020047"/>
            <a:ext cx="6017274" cy="341406"/>
          </a:xfrm>
          <a:prstGeom prst="rect">
            <a:avLst/>
          </a:prstGeom>
        </p:spPr>
      </p:pic>
      <p:pic>
        <p:nvPicPr>
          <p:cNvPr id="4" name="図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92361" y="5805145"/>
            <a:ext cx="1249788" cy="743776"/>
          </a:xfrm>
          <a:prstGeom prst="rect">
            <a:avLst/>
          </a:prstGeom>
        </p:spPr>
      </p:pic>
    </p:spTree>
    <p:extLst>
      <p:ext uri="{BB962C8B-B14F-4D97-AF65-F5344CB8AC3E}">
        <p14:creationId xmlns:p14="http://schemas.microsoft.com/office/powerpoint/2010/main" val="2374358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ＭＳ Ｐゴシック" panose="020B0600070205080204" pitchFamily="50" charset="-128"/>
                <a:ea typeface="ＭＳ Ｐゴシック" panose="020B060007020508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409847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239155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ＭＳ Ｐゴシック" panose="020B0600070205080204" pitchFamily="50" charset="-128"/>
                <a:ea typeface="ＭＳ Ｐゴシック" panose="020B060007020508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ＭＳ Ｐゴシック" panose="020B0600070205080204" pitchFamily="50" charset="-128"/>
                <a:ea typeface="ＭＳ Ｐゴシック" panose="020B060007020508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989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327655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1080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ＭＳ Ｐゴシック" panose="020B0600070205080204" pitchFamily="50" charset="-128"/>
                <a:ea typeface="ＭＳ Ｐゴシック" panose="020B0600070205080204" pitchFamily="50" charset="-128"/>
              </a:defRPr>
            </a:lvl1pPr>
            <a:lvl2pPr>
              <a:defRPr sz="2800">
                <a:latin typeface="ＭＳ Ｐゴシック" panose="020B0600070205080204" pitchFamily="50" charset="-128"/>
                <a:ea typeface="ＭＳ Ｐゴシック" panose="020B0600070205080204" pitchFamily="50" charset="-128"/>
              </a:defRPr>
            </a:lvl2pPr>
            <a:lvl3pPr>
              <a:defRPr sz="2400">
                <a:latin typeface="ＭＳ Ｐゴシック" panose="020B0600070205080204" pitchFamily="50" charset="-128"/>
                <a:ea typeface="ＭＳ Ｐゴシック" panose="020B0600070205080204" pitchFamily="50" charset="-128"/>
              </a:defRPr>
            </a:lvl3pPr>
            <a:lvl4pPr>
              <a:defRPr sz="2000">
                <a:latin typeface="ＭＳ Ｐゴシック" panose="020B0600070205080204" pitchFamily="50" charset="-128"/>
                <a:ea typeface="ＭＳ Ｐゴシック" panose="020B0600070205080204" pitchFamily="50" charset="-128"/>
              </a:defRPr>
            </a:lvl4pPr>
            <a:lvl5pPr>
              <a:defRPr sz="2000">
                <a:latin typeface="ＭＳ Ｐゴシック" panose="020B0600070205080204" pitchFamily="50" charset="-128"/>
                <a:ea typeface="ＭＳ Ｐゴシック" panose="020B0600070205080204" pitchFamily="50" charset="-128"/>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ＭＳ Ｐゴシック" panose="020B0600070205080204" pitchFamily="50" charset="-128"/>
                <a:ea typeface="ＭＳ Ｐゴシック" panose="020B060007020508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287457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ＭＳ Ｐゴシック" panose="020B0600070205080204" pitchFamily="50" charset="-128"/>
                <a:ea typeface="ＭＳ Ｐゴシック" panose="020B0600070205080204" pitchFamily="50" charset="-128"/>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atin typeface="ＭＳ Ｐゴシック" panose="020B0600070205080204" pitchFamily="50" charset="-128"/>
                <a:ea typeface="ＭＳ Ｐゴシック" panose="020B0600070205080204"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ＭＳ Ｐゴシック" panose="020B0600070205080204" pitchFamily="50" charset="-128"/>
                <a:ea typeface="ＭＳ Ｐゴシック" panose="020B060007020508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E761234-3285-4831-B29E-498E69A9EBDF}" type="datetimeFigureOut">
              <a:rPr kumimoji="1" lang="ja-JP" altLang="en-US" smtClean="0"/>
              <a:t>2024/2/19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4001931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61234-3285-4831-B29E-498E69A9EBDF}" type="datetimeFigureOut">
              <a:rPr kumimoji="1" lang="ja-JP" altLang="en-US" smtClean="0"/>
              <a:t>2024/2/19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2165A-2311-470A-8942-B9C4AD2A987A}" type="slidenum">
              <a:rPr kumimoji="1" lang="ja-JP" altLang="en-US" smtClean="0"/>
              <a:t>‹#›</a:t>
            </a:fld>
            <a:endParaRPr kumimoji="1" lang="ja-JP" altLang="en-US"/>
          </a:p>
        </p:txBody>
      </p:sp>
    </p:spTree>
    <p:extLst>
      <p:ext uri="{BB962C8B-B14F-4D97-AF65-F5344CB8AC3E}">
        <p14:creationId xmlns:p14="http://schemas.microsoft.com/office/powerpoint/2010/main" val="31775688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3374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00783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8763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18.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4.emf"/><Relationship Id="rId5" Type="http://schemas.openxmlformats.org/officeDocument/2006/relationships/image" Target="../media/image21.jp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6.emf"/><Relationship Id="rId5" Type="http://schemas.openxmlformats.org/officeDocument/2006/relationships/image" Target="../media/image24.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8.emf"/><Relationship Id="rId5" Type="http://schemas.openxmlformats.org/officeDocument/2006/relationships/image" Target="../media/image2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5.emf"/><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Rectangle 2"/>
          <p:cNvSpPr txBox="1">
            <a:spLocks noChangeArrowheads="1"/>
          </p:cNvSpPr>
          <p:nvPr/>
        </p:nvSpPr>
        <p:spPr>
          <a:xfrm>
            <a:off x="1042804" y="1459076"/>
            <a:ext cx="7058389" cy="1292426"/>
          </a:xfrm>
          <a:prstGeom prst="rect">
            <a:avLst/>
          </a:prstGeo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Lst>
        </p:spPr>
        <p:txBody>
          <a:bodyPr/>
          <a:lstStyle>
            <a:lvl1pPr algn="l" defTabSz="685800" rtl="0" eaLnBrk="1" latinLnBrk="0" hangingPunct="1">
              <a:lnSpc>
                <a:spcPct val="90000"/>
              </a:lnSpc>
              <a:spcBef>
                <a:spcPct val="0"/>
              </a:spcBef>
              <a:buNone/>
              <a:defRPr kumimoji="1" sz="3200" b="1" kern="1200" baseline="0">
                <a:solidFill>
                  <a:schemeClr val="tx1"/>
                </a:solidFill>
                <a:latin typeface="+mj-lt"/>
                <a:ea typeface="+mj-ea"/>
                <a:cs typeface="+mj-cs"/>
              </a:defRPr>
            </a:lvl1pPr>
          </a:lstStyle>
          <a:p>
            <a:pPr fontAlgn="auto">
              <a:spcAft>
                <a:spcPts val="0"/>
              </a:spcAft>
            </a:pPr>
            <a:endParaRPr lang="en-US" altLang="ja-JP" sz="2400" b="0" u="sng" dirty="0"/>
          </a:p>
        </p:txBody>
      </p:sp>
      <p:sp>
        <p:nvSpPr>
          <p:cNvPr id="4" name="タイトル 3"/>
          <p:cNvSpPr>
            <a:spLocks noGrp="1"/>
          </p:cNvSpPr>
          <p:nvPr>
            <p:ph type="title"/>
          </p:nvPr>
        </p:nvSpPr>
        <p:spPr>
          <a:xfrm>
            <a:off x="262393" y="1671124"/>
            <a:ext cx="8657487" cy="3490186"/>
          </a:xfrm>
        </p:spPr>
        <p:txBody>
          <a:bodyPr wrap="square" lIns="0" tIns="0" rIns="0" bIns="0">
            <a:spAutoFit/>
          </a:bodyPr>
          <a:lstStyle/>
          <a:p>
            <a:pPr algn="ctr"/>
            <a:r>
              <a:rPr lang="ja-JP" altLang="en-US" sz="2800" dirty="0">
                <a:latin typeface="+mn-ea"/>
                <a:ea typeface="+mn-ea"/>
              </a:rPr>
              <a:t>福島第一原子力発電所から採取された試料の固体性状及び組成分析</a:t>
            </a:r>
            <a:br>
              <a:rPr lang="en-US" altLang="ja-JP" sz="2800" dirty="0">
                <a:latin typeface="+mn-ea"/>
                <a:ea typeface="+mn-ea"/>
              </a:rPr>
            </a:br>
            <a:br>
              <a:rPr lang="en-US" altLang="ja-JP" sz="2800" dirty="0">
                <a:latin typeface="+mn-ea"/>
                <a:ea typeface="+mn-ea"/>
              </a:rPr>
            </a:br>
            <a:r>
              <a:rPr lang="en-US" altLang="ja-JP" sz="1400" dirty="0">
                <a:latin typeface="+mn-ea"/>
                <a:ea typeface="+mn-ea"/>
              </a:rPr>
              <a:t> </a:t>
            </a:r>
            <a:br>
              <a:rPr lang="en-US" altLang="ja-JP" sz="2800" dirty="0">
                <a:latin typeface="+mn-ea"/>
                <a:ea typeface="+mn-ea"/>
              </a:rPr>
            </a:br>
            <a:r>
              <a:rPr lang="en-US" altLang="ja-JP" sz="2800" dirty="0">
                <a:latin typeface="+mn-ea"/>
                <a:ea typeface="+mn-ea"/>
              </a:rPr>
              <a:t>- </a:t>
            </a:r>
            <a:r>
              <a:rPr lang="ja-JP" altLang="en-US" sz="2800" dirty="0">
                <a:latin typeface="+mn-ea"/>
                <a:ea typeface="+mn-ea"/>
              </a:rPr>
              <a:t>進捗状況速報</a:t>
            </a:r>
            <a:r>
              <a:rPr lang="en-US" altLang="ja-JP" sz="2800" dirty="0">
                <a:latin typeface="+mn-ea"/>
                <a:ea typeface="+mn-ea"/>
              </a:rPr>
              <a:t> –</a:t>
            </a:r>
            <a:br>
              <a:rPr lang="en-US" altLang="ja-JP" sz="2800" dirty="0">
                <a:latin typeface="+mn-ea"/>
                <a:ea typeface="+mn-ea"/>
              </a:rPr>
            </a:br>
            <a:r>
              <a:rPr lang="en-US" altLang="ja-JP" sz="2800" dirty="0">
                <a:latin typeface="+mn-ea"/>
                <a:ea typeface="+mn-ea"/>
              </a:rPr>
              <a:t>(</a:t>
            </a:r>
            <a:r>
              <a:rPr lang="ja-JP" altLang="en-US" sz="2800" dirty="0">
                <a:latin typeface="+mn-ea"/>
                <a:ea typeface="+mn-ea"/>
              </a:rPr>
              <a:t>光顕観察・</a:t>
            </a:r>
            <a:r>
              <a:rPr lang="en-US" altLang="ja-JP" sz="2800" dirty="0">
                <a:latin typeface="+mn-ea"/>
                <a:ea typeface="+mn-ea"/>
              </a:rPr>
              <a:t>SEM</a:t>
            </a:r>
            <a:r>
              <a:rPr lang="ja-JP" altLang="en-US" sz="2800" dirty="0">
                <a:latin typeface="+mn-ea"/>
                <a:ea typeface="+mn-ea"/>
              </a:rPr>
              <a:t>分析・</a:t>
            </a:r>
            <a:r>
              <a:rPr lang="en-US" altLang="ja-JP" sz="2800" dirty="0">
                <a:latin typeface="+mn-ea"/>
                <a:ea typeface="+mn-ea"/>
              </a:rPr>
              <a:t>XRD</a:t>
            </a:r>
            <a:r>
              <a:rPr lang="ja-JP" altLang="en-US" sz="2800" dirty="0">
                <a:latin typeface="+mn-ea"/>
                <a:ea typeface="+mn-ea"/>
              </a:rPr>
              <a:t>分析・化学分析</a:t>
            </a:r>
            <a:r>
              <a:rPr lang="en-US" altLang="ja-JP" sz="2800" dirty="0">
                <a:latin typeface="+mn-ea"/>
                <a:ea typeface="+mn-ea"/>
              </a:rPr>
              <a:t>)</a:t>
            </a:r>
            <a:br>
              <a:rPr lang="en-US" altLang="ja-JP" sz="2800" dirty="0">
                <a:latin typeface="+mn-ea"/>
                <a:ea typeface="+mn-ea"/>
              </a:rPr>
            </a:br>
            <a:r>
              <a:rPr lang="en-US" altLang="ja-JP" sz="1400" dirty="0">
                <a:latin typeface="+mn-ea"/>
                <a:ea typeface="+mn-ea"/>
              </a:rPr>
              <a:t> </a:t>
            </a:r>
            <a:br>
              <a:rPr lang="en-US" altLang="ja-JP" sz="2400" dirty="0">
                <a:latin typeface="+mn-ea"/>
                <a:ea typeface="+mn-ea"/>
              </a:rPr>
            </a:br>
            <a:r>
              <a:rPr lang="ja-JP" altLang="en-US" sz="2400" dirty="0">
                <a:latin typeface="+mn-ea"/>
                <a:ea typeface="+mn-ea"/>
              </a:rPr>
              <a:t>二研</a:t>
            </a:r>
            <a:r>
              <a:rPr lang="en-US" altLang="ja-JP" sz="2400" dirty="0">
                <a:latin typeface="+mn-ea"/>
                <a:ea typeface="+mn-ea"/>
              </a:rPr>
              <a:t>-X24029</a:t>
            </a:r>
            <a:r>
              <a:rPr lang="ja-JP" altLang="en-US" sz="2400" dirty="0">
                <a:latin typeface="+mn-ea"/>
                <a:ea typeface="+mn-ea"/>
              </a:rPr>
              <a:t>　</a:t>
            </a:r>
            <a:br>
              <a:rPr lang="en-US" altLang="ja-JP" sz="2800" dirty="0">
                <a:latin typeface="+mn-ea"/>
                <a:ea typeface="+mn-ea"/>
              </a:rPr>
            </a:br>
            <a:br>
              <a:rPr lang="ja-JP" altLang="en-US" sz="2800" dirty="0">
                <a:latin typeface="+mn-ea"/>
                <a:ea typeface="+mn-ea"/>
              </a:rPr>
            </a:br>
            <a:r>
              <a:rPr lang="en-US" altLang="ja-JP" sz="2800" dirty="0">
                <a:latin typeface="Meiryo UI" panose="020B0604030504040204" pitchFamily="50" charset="-128"/>
                <a:ea typeface="Meiryo UI" panose="020B0604030504040204" pitchFamily="50" charset="-128"/>
              </a:rPr>
              <a:t>2024</a:t>
            </a:r>
            <a:r>
              <a:rPr lang="ja-JP" altLang="en-US" sz="2800" dirty="0">
                <a:latin typeface="Meiryo UI" panose="020B0604030504040204" pitchFamily="50" charset="-128"/>
                <a:ea typeface="Meiryo UI" panose="020B0604030504040204" pitchFamily="50" charset="-128"/>
              </a:rPr>
              <a:t>年</a:t>
            </a:r>
            <a:r>
              <a:rPr lang="en-US" altLang="ja-JP" sz="2800" dirty="0">
                <a:latin typeface="Meiryo UI" panose="020B0604030504040204" pitchFamily="50" charset="-128"/>
                <a:ea typeface="Meiryo UI" panose="020B0604030504040204" pitchFamily="50" charset="-128"/>
              </a:rPr>
              <a:t>2</a:t>
            </a:r>
            <a:r>
              <a:rPr lang="ja-JP" altLang="en-US" sz="2800" dirty="0">
                <a:latin typeface="Meiryo UI" panose="020B0604030504040204" pitchFamily="50" charset="-128"/>
                <a:ea typeface="Meiryo UI" panose="020B0604030504040204" pitchFamily="50" charset="-128"/>
              </a:rPr>
              <a:t>月</a:t>
            </a:r>
            <a:r>
              <a:rPr lang="en-US" altLang="ja-JP" sz="2800" dirty="0">
                <a:latin typeface="Meiryo UI" panose="020B0604030504040204" pitchFamily="50" charset="-128"/>
                <a:ea typeface="Meiryo UI" panose="020B0604030504040204" pitchFamily="50" charset="-128"/>
              </a:rPr>
              <a:t>22</a:t>
            </a:r>
            <a:r>
              <a:rPr lang="ja-JP" altLang="en-US" sz="2800" dirty="0">
                <a:latin typeface="Meiryo UI" panose="020B0604030504040204" pitchFamily="50" charset="-128"/>
                <a:ea typeface="Meiryo UI" panose="020B0604030504040204" pitchFamily="50" charset="-128"/>
              </a:rPr>
              <a:t>日</a:t>
            </a:r>
            <a:endParaRPr kumimoji="1" lang="ja-JP" altLang="en-US" sz="2800" dirty="0">
              <a:latin typeface="+mn-ea"/>
              <a:ea typeface="+mn-ea"/>
            </a:endParaRPr>
          </a:p>
        </p:txBody>
      </p:sp>
      <p:sp>
        <p:nvSpPr>
          <p:cNvPr id="5" name="テキスト ボックス 4"/>
          <p:cNvSpPr txBox="1"/>
          <p:nvPr/>
        </p:nvSpPr>
        <p:spPr bwMode="auto">
          <a:xfrm>
            <a:off x="6311153" y="6291543"/>
            <a:ext cx="2608728" cy="338554"/>
          </a:xfrm>
          <a:prstGeom prst="rect">
            <a:avLst/>
          </a:prstGeom>
          <a:noFill/>
          <a:ln w="9525" algn="ctr">
            <a:solidFill>
              <a:schemeClr val="tx1"/>
            </a:solidFill>
            <a:miter lim="800000"/>
            <a:headEnd/>
            <a:tailEnd/>
          </a:ln>
          <a:effectLst/>
        </p:spPr>
        <p:txBody>
          <a:bodyPr wrap="square" rtlCol="0">
            <a:spAutoFit/>
          </a:bodyPr>
          <a:lstStyle/>
          <a:p>
            <a:pPr algn="ctr">
              <a:spcBef>
                <a:spcPct val="50000"/>
              </a:spcBef>
              <a:buClrTx/>
              <a:buSzTx/>
              <a:buFontTx/>
              <a:buNone/>
            </a:pPr>
            <a:r>
              <a:rPr kumimoji="0" lang="en-US" altLang="ja-JP" sz="1600" dirty="0"/>
              <a:t>NDC</a:t>
            </a:r>
            <a:r>
              <a:rPr kumimoji="0" lang="ja-JP" altLang="en-US" sz="1600" dirty="0"/>
              <a:t>技術資料：クラスＢ</a:t>
            </a:r>
            <a:endParaRPr kumimoji="0" lang="ja-JP" altLang="en-US" sz="1600" b="0" dirty="0"/>
          </a:p>
        </p:txBody>
      </p:sp>
      <p:sp>
        <p:nvSpPr>
          <p:cNvPr id="6" name="テキスト ボックス 961">
            <a:extLst>
              <a:ext uri="{FF2B5EF4-FFF2-40B4-BE49-F238E27FC236}">
                <a16:creationId xmlns:a16="http://schemas.microsoft.com/office/drawing/2014/main" id="{AB877730-7A39-40A8-A4BD-15A9D9C844D7}"/>
              </a:ext>
            </a:extLst>
          </p:cNvPr>
          <p:cNvSpPr txBox="1"/>
          <p:nvPr/>
        </p:nvSpPr>
        <p:spPr>
          <a:xfrm>
            <a:off x="6788284" y="1229444"/>
            <a:ext cx="2192165" cy="1725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defPPr>
              <a:defRPr lang="ja-JP"/>
            </a:defPPr>
            <a:lvl1pPr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1pPr>
            <a:lvl2pPr marL="4572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2pPr>
            <a:lvl3pPr marL="9144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3pPr>
            <a:lvl4pPr marL="13716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4pPr>
            <a:lvl5pPr marL="1828800" algn="l" defTabSz="457200" rtl="0" fontAlgn="base">
              <a:spcBef>
                <a:spcPct val="20000"/>
              </a:spcBef>
              <a:spcAft>
                <a:spcPct val="0"/>
              </a:spcAft>
              <a:buFont typeface="Wingdings" pitchFamily="2" charset="2"/>
              <a:buChar char="l"/>
              <a:defRPr kumimoji="1" sz="12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2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2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2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200" kern="1200">
                <a:solidFill>
                  <a:schemeClr val="tx1"/>
                </a:solidFill>
                <a:latin typeface="Arial" pitchFamily="34" charset="0"/>
                <a:ea typeface="ＭＳ Ｐゴシック" pitchFamily="50" charset="-128"/>
                <a:cs typeface="+mn-cs"/>
              </a:defRPr>
            </a:lvl9pPr>
          </a:lstStyle>
          <a:p>
            <a:pPr algn="ctr">
              <a:buNone/>
            </a:pPr>
            <a:r>
              <a:rPr lang="ja-JP" altLang="en-US" sz="1200" kern="100" dirty="0">
                <a:effectLst/>
                <a:latin typeface="Times New Roman" panose="02020603050405020304" pitchFamily="18" charset="0"/>
                <a:ea typeface="ＭＳ 明朝" panose="02020609040205080304" pitchFamily="17" charset="-128"/>
                <a:cs typeface="Arial" panose="020B0604020202020204" pitchFamily="34" charset="0"/>
              </a:rPr>
              <a:t>第</a:t>
            </a:r>
            <a:r>
              <a:rPr lang="en-US" altLang="ja-JP" kern="100" dirty="0">
                <a:latin typeface="Times New Roman" panose="02020603050405020304" pitchFamily="18" charset="0"/>
                <a:ea typeface="ＭＳ 明朝" panose="02020609040205080304" pitchFamily="17" charset="-128"/>
                <a:cs typeface="Arial" panose="020B0604020202020204" pitchFamily="34" charset="0"/>
              </a:rPr>
              <a:t>9</a:t>
            </a:r>
            <a:r>
              <a:rPr lang="ja-JP" altLang="en-US" sz="1200" kern="100" dirty="0">
                <a:effectLst/>
                <a:latin typeface="Times New Roman" panose="02020603050405020304" pitchFamily="18" charset="0"/>
                <a:ea typeface="ＭＳ 明朝" panose="02020609040205080304" pitchFamily="17" charset="-128"/>
                <a:cs typeface="Arial" panose="020B0604020202020204" pitchFamily="34" charset="0"/>
              </a:rPr>
              <a:t>回進捗等確認会議　</a:t>
            </a:r>
            <a:r>
              <a:rPr lang="ja-JP" sz="1200" kern="100" dirty="0">
                <a:effectLst/>
                <a:latin typeface="Times New Roman" panose="02020603050405020304" pitchFamily="18" charset="0"/>
                <a:ea typeface="ＭＳ 明朝" panose="02020609040205080304" pitchFamily="17" charset="-128"/>
                <a:cs typeface="Arial" panose="020B0604020202020204" pitchFamily="34" charset="0"/>
              </a:rPr>
              <a:t>資料</a:t>
            </a:r>
            <a:r>
              <a:rPr lang="en-US" sz="1200" kern="100" dirty="0">
                <a:effectLst/>
                <a:latin typeface="Times New Roman" panose="02020603050405020304" pitchFamily="18" charset="0"/>
                <a:ea typeface="ＭＳ 明朝" panose="02020609040205080304" pitchFamily="17" charset="-128"/>
                <a:cs typeface="Arial" panose="020B0604020202020204" pitchFamily="34" charset="0"/>
              </a:rPr>
              <a:t>-</a:t>
            </a:r>
            <a:r>
              <a:rPr lang="en-US" altLang="ja-JP" sz="1200" kern="100" dirty="0">
                <a:effectLst/>
                <a:latin typeface="Times New Roman" panose="02020603050405020304" pitchFamily="18" charset="0"/>
                <a:ea typeface="ＭＳ 明朝" panose="02020609040205080304" pitchFamily="17" charset="-128"/>
                <a:cs typeface="Arial" panose="020B0604020202020204" pitchFamily="34" charset="0"/>
              </a:rPr>
              <a:t>3</a:t>
            </a:r>
            <a:endParaRPr lang="ja-JP" sz="1050" kern="100" dirty="0">
              <a:effectLst/>
              <a:latin typeface="Times New Roman" panose="02020603050405020304" pitchFamily="18"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147522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8ED988B-B106-4830-992D-1D9429E1A096}"/>
              </a:ext>
            </a:extLst>
          </p:cNvPr>
          <p:cNvPicPr>
            <a:picLocks noChangeAspect="1"/>
          </p:cNvPicPr>
          <p:nvPr/>
        </p:nvPicPr>
        <p:blipFill>
          <a:blip r:embed="rId2"/>
          <a:stretch>
            <a:fillRect/>
          </a:stretch>
        </p:blipFill>
        <p:spPr>
          <a:xfrm>
            <a:off x="6396440" y="1261416"/>
            <a:ext cx="2470175" cy="1980000"/>
          </a:xfrm>
          <a:prstGeom prst="rect">
            <a:avLst/>
          </a:prstGeom>
        </p:spPr>
      </p:pic>
      <p:pic>
        <p:nvPicPr>
          <p:cNvPr id="7" name="図 6">
            <a:extLst>
              <a:ext uri="{FF2B5EF4-FFF2-40B4-BE49-F238E27FC236}">
                <a16:creationId xmlns:a16="http://schemas.microsoft.com/office/drawing/2014/main" id="{40D051A7-7CDF-489C-8054-E19B4547D936}"/>
              </a:ext>
            </a:extLst>
          </p:cNvPr>
          <p:cNvPicPr>
            <a:picLocks noChangeAspect="1"/>
          </p:cNvPicPr>
          <p:nvPr/>
        </p:nvPicPr>
        <p:blipFill>
          <a:blip r:embed="rId3"/>
          <a:stretch>
            <a:fillRect/>
          </a:stretch>
        </p:blipFill>
        <p:spPr>
          <a:xfrm>
            <a:off x="6393514" y="3918971"/>
            <a:ext cx="2470175" cy="19800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514296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D</a:t>
                      </a:r>
                    </a:p>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5" name="図 4" descr="座る, グリーン, クマ, テーブル が含まれている画像&#10;&#10;自動的に生成された説明">
            <a:extLst>
              <a:ext uri="{FF2B5EF4-FFF2-40B4-BE49-F238E27FC236}">
                <a16:creationId xmlns:a16="http://schemas.microsoft.com/office/drawing/2014/main" id="{93BD0FDC-5417-40F2-8C61-A5C227D72F38}"/>
              </a:ext>
            </a:extLst>
          </p:cNvPr>
          <p:cNvPicPr>
            <a:picLocks noChangeAspect="1"/>
          </p:cNvPicPr>
          <p:nvPr/>
        </p:nvPicPr>
        <p:blipFill>
          <a:blip r:embed="rId4"/>
          <a:stretch>
            <a:fillRect/>
          </a:stretch>
        </p:blipFill>
        <p:spPr>
          <a:xfrm>
            <a:off x="3561722" y="2977434"/>
            <a:ext cx="2448640" cy="1836000"/>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marR="0" lvl="0" indent="-179388" algn="l" defTabSz="457200" rtl="0" eaLnBrk="1" fontAlgn="base" latinLnBrk="0" hangingPunct="1">
              <a:lnSpc>
                <a:spcPct val="100000"/>
              </a:lnSpc>
              <a:spcBef>
                <a:spcPts val="0"/>
              </a:spcBef>
              <a:spcAft>
                <a:spcPct val="0"/>
              </a:spcAft>
              <a:buClrTx/>
              <a:buSzTx/>
              <a:buFont typeface="Wingdings" pitchFamily="2" charset="2"/>
              <a:buChar char="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測定試料：</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endParaRPr kumimoji="0" lang="en-US" altLang="ja-JP" sz="22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268288" marR="0" lvl="0" indent="-179388" algn="l" defTabSz="457200" rtl="0" eaLnBrk="1" fontAlgn="base" latinLnBrk="0" hangingPunct="1">
              <a:lnSpc>
                <a:spcPct val="100000"/>
              </a:lnSpc>
              <a:spcBef>
                <a:spcPts val="0"/>
              </a:spcBef>
              <a:spcAft>
                <a:spcPct val="0"/>
              </a:spcAft>
              <a:buClrTx/>
              <a:buSzTx/>
              <a:buFont typeface="Wingdings" pitchFamily="2" charset="2"/>
              <a:buChar char="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測定位置：</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D)</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輝度の高い粒子近傍　　</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259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）①：測定位置－</a:t>
            </a:r>
            <a:r>
              <a:rPr kumimoji="0" lang="en-US" altLang="ja-JP" b="0" i="0" u="none" strike="noStrike" kern="1200" cap="none" spc="0" normalizeH="0" baseline="0" noProof="0" dirty="0">
                <a:ln>
                  <a:noFill/>
                </a:ln>
                <a:solidFill>
                  <a:prstClr val="black"/>
                </a:solidFill>
                <a:effectLst/>
                <a:uLnTx/>
                <a:uFillTx/>
                <a:latin typeface="ＭＳ Ｐゴシック"/>
                <a:ea typeface="ＭＳ Ｐゴシック"/>
                <a:cs typeface="+mn-cs"/>
              </a:rPr>
              <a:t>4</a:t>
            </a:r>
            <a:endParaRPr kumimoji="1" lang="ja-JP" altLang="en-US"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marR="0" lvl="0" indent="0" algn="r" defTabSz="457200" rtl="0" eaLnBrk="1" fontAlgn="base" latinLnBrk="0" hangingPunct="1">
              <a:lnSpc>
                <a:spcPct val="100000"/>
              </a:lnSpc>
              <a:spcBef>
                <a:spcPts val="0"/>
              </a:spcBef>
              <a:spcAft>
                <a:spcPct val="0"/>
              </a:spcAft>
              <a:buClrTx/>
              <a:buSzTx/>
              <a:buFont typeface="Wingdings" pitchFamily="2" charset="2"/>
              <a:buNone/>
              <a:tabLst/>
              <a:defRPr/>
            </a:pP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テープの伸縮等によって試料が移動するため、写真間の形状が若干変化する</a:t>
            </a:r>
            <a:endPar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cxnSp>
        <p:nvCxnSpPr>
          <p:cNvPr id="29" name="直線コネクタ 28">
            <a:extLst>
              <a:ext uri="{FF2B5EF4-FFF2-40B4-BE49-F238E27FC236}">
                <a16:creationId xmlns:a16="http://schemas.microsoft.com/office/drawing/2014/main" id="{A639DE1B-B312-4424-BD49-6ECE348AFBDD}"/>
              </a:ext>
            </a:extLst>
          </p:cNvPr>
          <p:cNvCxnSpPr>
            <a:cxnSpLocks/>
          </p:cNvCxnSpPr>
          <p:nvPr/>
        </p:nvCxnSpPr>
        <p:spPr>
          <a:xfrm flipH="1">
            <a:off x="6016249" y="3229029"/>
            <a:ext cx="359662" cy="158781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A389EF-07E4-4450-A150-29640F7FF765}"/>
              </a:ext>
            </a:extLst>
          </p:cNvPr>
          <p:cNvCxnSpPr>
            <a:cxnSpLocks/>
          </p:cNvCxnSpPr>
          <p:nvPr/>
        </p:nvCxnSpPr>
        <p:spPr>
          <a:xfrm flipH="1">
            <a:off x="6005768" y="1271003"/>
            <a:ext cx="359662" cy="170643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886856F-C0B8-48B2-9113-54F8DE106CA8}"/>
              </a:ext>
            </a:extLst>
          </p:cNvPr>
          <p:cNvSpPr txBox="1"/>
          <p:nvPr/>
        </p:nvSpPr>
        <p:spPr bwMode="auto">
          <a:xfrm>
            <a:off x="5153029" y="4579886"/>
            <a:ext cx="802396" cy="164702"/>
          </a:xfrm>
          <a:prstGeom prst="rect">
            <a:avLst/>
          </a:prstGeom>
          <a:solidFill>
            <a:schemeClr val="bg1"/>
          </a:solid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ＭＳ Ｐゴシック"/>
                <a:ea typeface="ＭＳ Ｐゴシック"/>
                <a:cs typeface="+mn-cs"/>
              </a:rPr>
              <a:t>200μm</a:t>
            </a:r>
            <a:endParaRPr kumimoji="0" lang="ja-JP" altLang="en-US" sz="10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38" name="テキスト ボックス 37">
            <a:extLst>
              <a:ext uri="{FF2B5EF4-FFF2-40B4-BE49-F238E27FC236}">
                <a16:creationId xmlns:a16="http://schemas.microsoft.com/office/drawing/2014/main" id="{F423443F-E5C2-46C5-8187-AE4D292A43FA}"/>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800" b="1" i="0" u="none" strike="noStrike" kern="1200" cap="none" spc="0" normalizeH="0" baseline="0" noProof="0" dirty="0">
                <a:ln>
                  <a:noFill/>
                </a:ln>
                <a:solidFill>
                  <a:prstClr val="white"/>
                </a:solidFill>
                <a:effectLst/>
                <a:uLnTx/>
                <a:uFillTx/>
                <a:latin typeface="ＭＳ Ｐゴシック"/>
                <a:ea typeface="ＭＳ Ｐゴシック"/>
                <a:cs typeface="+mn-cs"/>
              </a:rPr>
              <a:t>10μm</a:t>
            </a:r>
            <a:endParaRPr kumimoji="0" lang="ja-JP" altLang="en-US" sz="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39" name="テキスト ボックス 38">
            <a:extLst>
              <a:ext uri="{FF2B5EF4-FFF2-40B4-BE49-F238E27FC236}">
                <a16:creationId xmlns:a16="http://schemas.microsoft.com/office/drawing/2014/main" id="{A7F156B2-8509-4109-BEEA-7220B4398494}"/>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800" b="1" i="0" u="none" strike="noStrike" kern="1200" cap="none" spc="0" normalizeH="0" baseline="0" noProof="0" dirty="0">
                <a:ln>
                  <a:noFill/>
                </a:ln>
                <a:solidFill>
                  <a:prstClr val="white"/>
                </a:solidFill>
                <a:effectLst/>
                <a:uLnTx/>
                <a:uFillTx/>
                <a:latin typeface="ＭＳ Ｐゴシック"/>
                <a:ea typeface="ＭＳ Ｐゴシック"/>
                <a:cs typeface="+mn-cs"/>
              </a:rPr>
              <a:t>50μm</a:t>
            </a:r>
            <a:endParaRPr kumimoji="0" lang="ja-JP" altLang="en-US" sz="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7471265" y="2030877"/>
            <a:ext cx="481013" cy="381000"/>
          </a:xfrm>
          <a:prstGeom prst="rect">
            <a:avLst/>
          </a:prstGeom>
          <a:noFill/>
          <a:ln w="28575" algn="ctr">
            <a:solidFill>
              <a:srgbClr val="92D050"/>
            </a:solidFill>
            <a:prstDash val="sysDash"/>
            <a:miter lim="800000"/>
            <a:headEnd/>
            <a:tailEnd/>
          </a:ln>
          <a:effectLst/>
        </p:spPr>
        <p:txBody>
          <a:bodyPr wrap="square" rtlCol="0">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cxnSp>
        <p:nvCxnSpPr>
          <p:cNvPr id="28" name="直線コネクタ 27">
            <a:extLst>
              <a:ext uri="{FF2B5EF4-FFF2-40B4-BE49-F238E27FC236}">
                <a16:creationId xmlns:a16="http://schemas.microsoft.com/office/drawing/2014/main" id="{BD2CD06E-B500-417B-B047-B73823BD7A1C}"/>
              </a:ext>
            </a:extLst>
          </p:cNvPr>
          <p:cNvCxnSpPr>
            <a:cxnSpLocks/>
          </p:cNvCxnSpPr>
          <p:nvPr/>
        </p:nvCxnSpPr>
        <p:spPr>
          <a:xfrm flipV="1">
            <a:off x="6396404" y="2411877"/>
            <a:ext cx="1064984" cy="1524882"/>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B7B273A-2560-4FBE-A941-CEC54FB5995C}"/>
              </a:ext>
            </a:extLst>
          </p:cNvPr>
          <p:cNvCxnSpPr>
            <a:cxnSpLocks/>
          </p:cNvCxnSpPr>
          <p:nvPr/>
        </p:nvCxnSpPr>
        <p:spPr>
          <a:xfrm flipH="1" flipV="1">
            <a:off x="7952278" y="2403152"/>
            <a:ext cx="905069" cy="1512168"/>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41" name="図 40">
            <a:extLst>
              <a:ext uri="{FF2B5EF4-FFF2-40B4-BE49-F238E27FC236}">
                <a16:creationId xmlns:a16="http://schemas.microsoft.com/office/drawing/2014/main" id="{E4DAFBE0-DA17-4C90-9502-84C17C5AB9A2}"/>
              </a:ext>
            </a:extLst>
          </p:cNvPr>
          <p:cNvPicPr>
            <a:picLocks noChangeAspect="1"/>
          </p:cNvPicPr>
          <p:nvPr/>
        </p:nvPicPr>
        <p:blipFill rotWithShape="1">
          <a:blip r:embed="rId5"/>
          <a:srcRect l="56536" t="35832" r="28172" b="43108"/>
          <a:stretch/>
        </p:blipFill>
        <p:spPr>
          <a:xfrm>
            <a:off x="488647" y="3884356"/>
            <a:ext cx="2733061" cy="2160000"/>
          </a:xfrm>
          <a:prstGeom prst="rect">
            <a:avLst/>
          </a:prstGeom>
        </p:spPr>
      </p:pic>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nvGraphicFramePr>
        <p:xfrm>
          <a:off x="1073657" y="5607233"/>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sp>
        <p:nvSpPr>
          <p:cNvPr id="22" name="テキスト ボックス 21">
            <a:extLst>
              <a:ext uri="{FF2B5EF4-FFF2-40B4-BE49-F238E27FC236}">
                <a16:creationId xmlns:a16="http://schemas.microsoft.com/office/drawing/2014/main" id="{DE570D1E-56E0-48C6-9EB2-AA7E023B98A2}"/>
              </a:ext>
            </a:extLst>
          </p:cNvPr>
          <p:cNvSpPr txBox="1"/>
          <p:nvPr/>
        </p:nvSpPr>
        <p:spPr bwMode="auto">
          <a:xfrm>
            <a:off x="1171576" y="4862512"/>
            <a:ext cx="895350" cy="660363"/>
          </a:xfrm>
          <a:prstGeom prst="rect">
            <a:avLst/>
          </a:prstGeom>
          <a:noFill/>
          <a:ln w="28575" algn="ctr">
            <a:solidFill>
              <a:srgbClr val="92D050"/>
            </a:solidFill>
            <a:prstDash val="sysDash"/>
            <a:miter lim="800000"/>
            <a:headEnd/>
            <a:tailEnd/>
          </a:ln>
          <a:effectLst/>
        </p:spPr>
        <p:txBody>
          <a:bodyPr wrap="square" rtlCol="0">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cxnSp>
        <p:nvCxnSpPr>
          <p:cNvPr id="23" name="直線コネクタ 22">
            <a:extLst>
              <a:ext uri="{FF2B5EF4-FFF2-40B4-BE49-F238E27FC236}">
                <a16:creationId xmlns:a16="http://schemas.microsoft.com/office/drawing/2014/main" id="{808AB572-F46A-40F4-898C-DFC34717137E}"/>
              </a:ext>
            </a:extLst>
          </p:cNvPr>
          <p:cNvCxnSpPr/>
          <p:nvPr/>
        </p:nvCxnSpPr>
        <p:spPr>
          <a:xfrm>
            <a:off x="603264" y="5938778"/>
            <a:ext cx="1404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325AE2E-9335-4DB0-BA87-2430E0423D66}"/>
              </a:ext>
            </a:extLst>
          </p:cNvPr>
          <p:cNvCxnSpPr>
            <a:cxnSpLocks/>
          </p:cNvCxnSpPr>
          <p:nvPr/>
        </p:nvCxnSpPr>
        <p:spPr>
          <a:xfrm flipH="1">
            <a:off x="2066926" y="4816842"/>
            <a:ext cx="1470002" cy="70044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065B480-98E6-4151-8640-C52AB250C117}"/>
              </a:ext>
            </a:extLst>
          </p:cNvPr>
          <p:cNvCxnSpPr>
            <a:cxnSpLocks/>
          </p:cNvCxnSpPr>
          <p:nvPr/>
        </p:nvCxnSpPr>
        <p:spPr>
          <a:xfrm flipH="1">
            <a:off x="2066926" y="2990846"/>
            <a:ext cx="1470002" cy="187166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44D20ED6-8A41-4174-BF53-23E6FAFBE038}"/>
              </a:ext>
            </a:extLst>
          </p:cNvPr>
          <p:cNvPicPr>
            <a:picLocks noChangeAspect="1"/>
          </p:cNvPicPr>
          <p:nvPr/>
        </p:nvPicPr>
        <p:blipFill rotWithShape="1">
          <a:blip r:embed="rId5"/>
          <a:srcRect l="28759" t="16957" r="26598" b="24437"/>
          <a:stretch/>
        </p:blipFill>
        <p:spPr>
          <a:xfrm>
            <a:off x="271714" y="1270831"/>
            <a:ext cx="2600978" cy="1800000"/>
          </a:xfrm>
          <a:prstGeom prst="rect">
            <a:avLst/>
          </a:prstGeom>
        </p:spPr>
      </p:pic>
      <p:sp>
        <p:nvSpPr>
          <p:cNvPr id="33" name="正方形/長方形 32">
            <a:extLst>
              <a:ext uri="{FF2B5EF4-FFF2-40B4-BE49-F238E27FC236}">
                <a16:creationId xmlns:a16="http://schemas.microsoft.com/office/drawing/2014/main" id="{3BA5E9F2-EBB1-4EE1-9CC9-C742749DB5AB}"/>
              </a:ext>
            </a:extLst>
          </p:cNvPr>
          <p:cNvSpPr/>
          <p:nvPr/>
        </p:nvSpPr>
        <p:spPr>
          <a:xfrm>
            <a:off x="1899557" y="1834590"/>
            <a:ext cx="875816" cy="685216"/>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20000"/>
              </a:spcBef>
              <a:spcAft>
                <a:spcPct val="0"/>
              </a:spcAft>
              <a:buClrTx/>
              <a:buSzTx/>
              <a:buFont typeface="Wingdings" pitchFamily="2" charset="2"/>
              <a:buChar char="l"/>
              <a:tabLst/>
              <a:defRPr/>
            </a:pPr>
            <a:endParaRPr kumimoji="1" lang="ja-JP" altLang="en-US" sz="1200" b="0" i="0" u="none" strike="noStrike" kern="1200" cap="none" spc="0" normalizeH="0" baseline="0" noProof="0">
              <a:ln>
                <a:noFill/>
              </a:ln>
              <a:solidFill>
                <a:prstClr val="white"/>
              </a:solidFill>
              <a:effectLst/>
              <a:uLnTx/>
              <a:uFillTx/>
              <a:latin typeface="Arial"/>
              <a:ea typeface="ＭＳ Ｐゴシック"/>
              <a:cs typeface="+mn-cs"/>
            </a:endParaRPr>
          </a:p>
        </p:txBody>
      </p:sp>
      <p:graphicFrame>
        <p:nvGraphicFramePr>
          <p:cNvPr id="24" name="表 23">
            <a:extLst>
              <a:ext uri="{FF2B5EF4-FFF2-40B4-BE49-F238E27FC236}">
                <a16:creationId xmlns:a16="http://schemas.microsoft.com/office/drawing/2014/main" id="{F88B6805-5425-4B92-BB65-81A55DF478D8}"/>
              </a:ext>
            </a:extLst>
          </p:cNvPr>
          <p:cNvGraphicFramePr>
            <a:graphicFrameLocks noGrp="1"/>
          </p:cNvGraphicFramePr>
          <p:nvPr/>
        </p:nvGraphicFramePr>
        <p:xfrm>
          <a:off x="374544" y="2606736"/>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5" name="直線コネクタ 24">
            <a:extLst>
              <a:ext uri="{FF2B5EF4-FFF2-40B4-BE49-F238E27FC236}">
                <a16:creationId xmlns:a16="http://schemas.microsoft.com/office/drawing/2014/main" id="{BC79831D-802F-4133-B864-80B57CAAE227}"/>
              </a:ext>
            </a:extLst>
          </p:cNvPr>
          <p:cNvCxnSpPr>
            <a:cxnSpLocks/>
          </p:cNvCxnSpPr>
          <p:nvPr/>
        </p:nvCxnSpPr>
        <p:spPr>
          <a:xfrm>
            <a:off x="351264" y="2923116"/>
            <a:ext cx="45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775373" y="2519806"/>
            <a:ext cx="433104" cy="136371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530073" y="2519806"/>
            <a:ext cx="1369484" cy="136371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594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451679"/>
          </a:xfrm>
          <a:prstGeom prst="rect">
            <a:avLst/>
          </a:prstGeom>
          <a:noFill/>
          <a:ln w="9525" algn="ctr">
            <a:noFill/>
            <a:miter lim="800000"/>
            <a:headEnd/>
            <a:tailEnd/>
          </a:ln>
          <a:effectLst/>
        </p:spPr>
        <p:txBody>
          <a:bodyPr wrap="square" rtlCol="0">
            <a:spAutoFit/>
          </a:bodyPr>
          <a:lstStyle/>
          <a:p>
            <a:pPr marL="269875" indent="-180975">
              <a:lnSpc>
                <a:spcPts val="2200"/>
              </a:lnSpc>
              <a:spcBef>
                <a:spcPts val="0"/>
              </a:spcBef>
              <a:buClrTx/>
              <a:buSzTx/>
              <a:buFont typeface="Wingdings" panose="05000000000000000000" pitchFamily="2" charset="2"/>
              <a:buChar char="l"/>
            </a:pPr>
            <a:r>
              <a:rPr kumimoji="0" lang="ja-JP" altLang="en-US" sz="2000" dirty="0">
                <a:latin typeface="ＭＳ Ｐゴシック" panose="020B0600070205080204" pitchFamily="50" charset="-128"/>
                <a:ea typeface="ＭＳ Ｐゴシック" panose="020B0600070205080204" pitchFamily="50" charset="-128"/>
              </a:rPr>
              <a:t>測定試料：</a:t>
            </a:r>
            <a:r>
              <a:rPr kumimoji="0" lang="en-US" altLang="ja-JP" sz="2000" dirty="0">
                <a:latin typeface="ＭＳ Ｐゴシック" panose="020B0600070205080204" pitchFamily="50" charset="-128"/>
                <a:ea typeface="ＭＳ Ｐゴシック" panose="020B0600070205080204" pitchFamily="50" charset="-128"/>
              </a:rPr>
              <a:t>1PCV2304BR3</a:t>
            </a:r>
            <a:r>
              <a:rPr kumimoji="0" lang="ja-JP" altLang="en-US" sz="2000" dirty="0">
                <a:latin typeface="ＭＳ Ｐゴシック" panose="020B0600070205080204" pitchFamily="50" charset="-128"/>
                <a:ea typeface="ＭＳ Ｐゴシック" panose="020B0600070205080204" pitchFamily="50" charset="-128"/>
              </a:rPr>
              <a:t>（測定位置</a:t>
            </a:r>
            <a:r>
              <a:rPr kumimoji="0" lang="en-US" altLang="ja-JP" sz="2000" dirty="0">
                <a:latin typeface="ＭＳ Ｐゴシック" panose="020B0600070205080204" pitchFamily="50" charset="-128"/>
                <a:ea typeface="ＭＳ Ｐゴシック" panose="020B0600070205080204" pitchFamily="50" charset="-128"/>
              </a:rPr>
              <a:t>A</a:t>
            </a:r>
            <a:r>
              <a:rPr kumimoji="0" lang="ja-JP" altLang="en-US" sz="2000" dirty="0">
                <a:latin typeface="ＭＳ Ｐゴシック" panose="020B0600070205080204" pitchFamily="50" charset="-128"/>
                <a:ea typeface="ＭＳ Ｐゴシック" panose="020B0600070205080204" pitchFamily="50" charset="-128"/>
              </a:rPr>
              <a:t>：紐状物）</a:t>
            </a:r>
            <a:endParaRPr kumimoji="0" lang="en-US" altLang="ja-JP" sz="2000" dirty="0">
              <a:latin typeface="ＭＳ Ｐゴシック" panose="020B0600070205080204" pitchFamily="50" charset="-128"/>
              <a:ea typeface="ＭＳ Ｐゴシック" panose="020B0600070205080204" pitchFamily="50" charset="-128"/>
            </a:endParaRPr>
          </a:p>
          <a:p>
            <a:pPr marL="269875" marR="0" lvl="0" indent="-180975" algn="l" defTabSz="457200" rtl="0" eaLnBrk="1" fontAlgn="base" latinLnBrk="0" hangingPunct="1">
              <a:lnSpc>
                <a:spcPts val="2100"/>
              </a:lnSpc>
              <a:spcBef>
                <a:spcPts val="0"/>
              </a:spcBef>
              <a:spcAft>
                <a:spcPct val="0"/>
              </a:spcAft>
              <a:buClrTx/>
              <a:buSzTx/>
              <a:buFont typeface="Wingdings" panose="05000000000000000000" pitchFamily="2" charset="2"/>
              <a:buChar char="l"/>
              <a:tabLst/>
              <a:defRPr/>
            </a:pPr>
            <a:r>
              <a:rPr kumimoji="0" lang="ja-JP" altLang="en-US" sz="2000" dirty="0">
                <a:latin typeface="ＭＳ Ｐゴシック" panose="020B0600070205080204" pitchFamily="50" charset="-128"/>
                <a:ea typeface="ＭＳ Ｐゴシック" panose="020B0600070205080204" pitchFamily="50" charset="-128"/>
              </a:rPr>
              <a:t>概要：</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及び酸素が主要成分として検出される。他試料とは異なり</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を検出。</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等のセメント構成成分と想定される元素も検出される（</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は未検出）。</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及び</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は検出されるが、濃度は低く、</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は定量下限以下。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が約</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で検出され、</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が比較的多く検出される（</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0.1at%</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オーダ）。</a:t>
            </a:r>
            <a:endParaRPr kumimoji="0" lang="en-US" altLang="ja-JP" sz="2000" dirty="0">
              <a:latin typeface="ＭＳ Ｐゴシック" panose="020B0600070205080204" pitchFamily="50" charset="-128"/>
              <a:ea typeface="ＭＳ Ｐゴシック" panose="020B0600070205080204" pitchFamily="50" charset="-128"/>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246796"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）②：</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A</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a:t>
            </a:r>
            <a:endParaRPr lang="ja-JP" altLang="en-US" dirty="0"/>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3873683614"/>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10keV</a:t>
                      </a:r>
                      <a:r>
                        <a:rPr kumimoji="1" lang="ja-JP" altLang="en-US" sz="1400" dirty="0">
                          <a:latin typeface="ＭＳ Ｐゴシック" panose="020B0600070205080204" pitchFamily="50" charset="-128"/>
                          <a:ea typeface="ＭＳ Ｐゴシック" panose="020B060007020508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a:t>
                      </a:r>
                      <a:r>
                        <a:rPr kumimoji="1" lang="en-US" altLang="ja-JP" sz="1400" dirty="0">
                          <a:latin typeface="ＭＳ Ｐゴシック" panose="020B0600070205080204" pitchFamily="50" charset="-128"/>
                          <a:ea typeface="ＭＳ Ｐゴシック" panose="020B0600070205080204" pitchFamily="50" charset="-128"/>
                        </a:rPr>
                        <a:t>10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20keV</a:t>
                      </a:r>
                      <a:r>
                        <a:rPr kumimoji="1" lang="ja-JP" altLang="en-US" sz="1400" dirty="0">
                          <a:latin typeface="ＭＳ Ｐゴシック" panose="020B0600070205080204" pitchFamily="50" charset="-128"/>
                          <a:ea typeface="ＭＳ Ｐゴシック" panose="020B060007020508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EDS</a:t>
                      </a:r>
                      <a:r>
                        <a:rPr kumimoji="1" lang="ja-JP" altLang="en-US" sz="1400" dirty="0">
                          <a:latin typeface="ＭＳ Ｐゴシック" panose="020B0600070205080204" pitchFamily="50" charset="-128"/>
                          <a:ea typeface="ＭＳ Ｐゴシック" panose="020B0600070205080204" pitchFamily="50" charset="-128"/>
                        </a:rPr>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descr="座る, テーブル, 写真, 古い が含まれている画像&#10;&#10;自動的に生成された説明">
            <a:extLst>
              <a:ext uri="{FF2B5EF4-FFF2-40B4-BE49-F238E27FC236}">
                <a16:creationId xmlns:a16="http://schemas.microsoft.com/office/drawing/2014/main" id="{6A256C05-10BB-4C0A-A2F5-366830FEB4C8}"/>
              </a:ext>
            </a:extLst>
          </p:cNvPr>
          <p:cNvPicPr>
            <a:picLocks noChangeAspect="1"/>
          </p:cNvPicPr>
          <p:nvPr/>
        </p:nvPicPr>
        <p:blipFill>
          <a:blip r:embed="rId2"/>
          <a:stretch>
            <a:fillRect/>
          </a:stretch>
        </p:blipFill>
        <p:spPr>
          <a:xfrm>
            <a:off x="611133" y="2037923"/>
            <a:ext cx="2290526" cy="1836000"/>
          </a:xfrm>
          <a:prstGeom prst="rect">
            <a:avLst/>
          </a:prstGeom>
        </p:spPr>
      </p:pic>
      <p:pic>
        <p:nvPicPr>
          <p:cNvPr id="12" name="図 11">
            <a:extLst>
              <a:ext uri="{FF2B5EF4-FFF2-40B4-BE49-F238E27FC236}">
                <a16:creationId xmlns:a16="http://schemas.microsoft.com/office/drawing/2014/main" id="{64DBED09-3076-4C28-A364-766BEE4E7F6B}"/>
              </a:ext>
            </a:extLst>
          </p:cNvPr>
          <p:cNvPicPr>
            <a:picLocks noChangeAspect="1"/>
          </p:cNvPicPr>
          <p:nvPr/>
        </p:nvPicPr>
        <p:blipFill>
          <a:blip r:embed="rId3"/>
          <a:stretch>
            <a:fillRect/>
          </a:stretch>
        </p:blipFill>
        <p:spPr>
          <a:xfrm>
            <a:off x="3310541" y="2037923"/>
            <a:ext cx="3086868" cy="1836000"/>
          </a:xfrm>
          <a:prstGeom prst="rect">
            <a:avLst/>
          </a:prstGeom>
        </p:spPr>
      </p:pic>
      <p:pic>
        <p:nvPicPr>
          <p:cNvPr id="15" name="図 14">
            <a:extLst>
              <a:ext uri="{FF2B5EF4-FFF2-40B4-BE49-F238E27FC236}">
                <a16:creationId xmlns:a16="http://schemas.microsoft.com/office/drawing/2014/main" id="{53AEE1AC-A143-48FE-9F08-422E65C858EB}"/>
              </a:ext>
            </a:extLst>
          </p:cNvPr>
          <p:cNvPicPr>
            <a:picLocks noChangeAspect="1"/>
          </p:cNvPicPr>
          <p:nvPr/>
        </p:nvPicPr>
        <p:blipFill>
          <a:blip r:embed="rId4"/>
          <a:stretch>
            <a:fillRect/>
          </a:stretch>
        </p:blipFill>
        <p:spPr>
          <a:xfrm>
            <a:off x="3310541" y="4170693"/>
            <a:ext cx="3091458" cy="1836000"/>
          </a:xfrm>
          <a:prstGeom prst="rect">
            <a:avLst/>
          </a:prstGeom>
        </p:spPr>
      </p:pic>
      <p:pic>
        <p:nvPicPr>
          <p:cNvPr id="18" name="図 17">
            <a:extLst>
              <a:ext uri="{FF2B5EF4-FFF2-40B4-BE49-F238E27FC236}">
                <a16:creationId xmlns:a16="http://schemas.microsoft.com/office/drawing/2014/main" id="{31CFECE5-9DF5-45DF-9A9E-F8EC83BB89B2}"/>
              </a:ext>
            </a:extLst>
          </p:cNvPr>
          <p:cNvPicPr>
            <a:picLocks noChangeAspect="1"/>
          </p:cNvPicPr>
          <p:nvPr/>
        </p:nvPicPr>
        <p:blipFill>
          <a:blip r:embed="rId5"/>
          <a:stretch>
            <a:fillRect/>
          </a:stretch>
        </p:blipFill>
        <p:spPr>
          <a:xfrm>
            <a:off x="246977" y="4170693"/>
            <a:ext cx="3092513" cy="1836000"/>
          </a:xfrm>
          <a:prstGeom prst="rect">
            <a:avLst/>
          </a:prstGeom>
        </p:spPr>
      </p:pic>
      <p:pic>
        <p:nvPicPr>
          <p:cNvPr id="5" name="図 4">
            <a:extLst>
              <a:ext uri="{FF2B5EF4-FFF2-40B4-BE49-F238E27FC236}">
                <a16:creationId xmlns:a16="http://schemas.microsoft.com/office/drawing/2014/main" id="{C35DC353-8446-429E-B66E-83C5F34F549F}"/>
              </a:ext>
            </a:extLst>
          </p:cNvPr>
          <p:cNvPicPr>
            <a:picLocks noChangeAspect="1"/>
          </p:cNvPicPr>
          <p:nvPr/>
        </p:nvPicPr>
        <p:blipFill>
          <a:blip r:embed="rId6"/>
          <a:stretch>
            <a:fillRect/>
          </a:stretch>
        </p:blipFill>
        <p:spPr>
          <a:xfrm>
            <a:off x="6614207" y="2102575"/>
            <a:ext cx="2088000" cy="3830975"/>
          </a:xfrm>
          <a:prstGeom prst="rect">
            <a:avLst/>
          </a:prstGeom>
        </p:spPr>
      </p:pic>
    </p:spTree>
    <p:extLst>
      <p:ext uri="{BB962C8B-B14F-4D97-AF65-F5344CB8AC3E}">
        <p14:creationId xmlns:p14="http://schemas.microsoft.com/office/powerpoint/2010/main" val="2094152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草, 座る, グリーン, フロント が含まれている画像&#10;&#10;自動的に生成された説明">
            <a:extLst>
              <a:ext uri="{FF2B5EF4-FFF2-40B4-BE49-F238E27FC236}">
                <a16:creationId xmlns:a16="http://schemas.microsoft.com/office/drawing/2014/main" id="{D79718FC-36E3-4C74-A51B-40D1D1DE7B6A}"/>
              </a:ext>
            </a:extLst>
          </p:cNvPr>
          <p:cNvPicPr>
            <a:picLocks noChangeAspect="1"/>
          </p:cNvPicPr>
          <p:nvPr/>
        </p:nvPicPr>
        <p:blipFill>
          <a:blip r:embed="rId2"/>
          <a:stretch>
            <a:fillRect/>
          </a:stretch>
        </p:blipFill>
        <p:spPr>
          <a:xfrm>
            <a:off x="628716" y="2580369"/>
            <a:ext cx="8280000" cy="3780000"/>
          </a:xfrm>
          <a:prstGeom prst="rect">
            <a:avLst/>
          </a:prstGeom>
        </p:spPr>
      </p:pic>
      <p:graphicFrame>
        <p:nvGraphicFramePr>
          <p:cNvPr id="38" name="表 4">
            <a:extLst>
              <a:ext uri="{FF2B5EF4-FFF2-40B4-BE49-F238E27FC236}">
                <a16:creationId xmlns:a16="http://schemas.microsoft.com/office/drawing/2014/main" id="{17864466-0EF5-4A40-B308-4FAEAAAD2C4F}"/>
              </a:ext>
            </a:extLst>
          </p:cNvPr>
          <p:cNvGraphicFramePr>
            <a:graphicFrameLocks noGrp="1"/>
          </p:cNvGraphicFramePr>
          <p:nvPr/>
        </p:nvGraphicFramePr>
        <p:xfrm>
          <a:off x="628716" y="258036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2067233"/>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auto" latinLnBrk="0" hangingPunct="1">
              <a:lnSpc>
                <a:spcPts val="2200"/>
              </a:lnSpc>
              <a:spcBef>
                <a:spcPts val="0"/>
              </a:spcBef>
              <a:spcAft>
                <a:spcPts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測定試料：</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1PCV2304BR3</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（測定位置</a:t>
            </a:r>
            <a:r>
              <a:rPr kumimoji="0" lang="en-US" altLang="zh-TW"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：紐状物）</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8288" marR="0" lvl="0" indent="-179388" algn="l" defTabSz="457200" rtl="0" eaLnBrk="1" fontAlgn="base" latinLnBrk="0" hangingPunct="1">
              <a:lnSpc>
                <a:spcPts val="2200"/>
              </a:lnSpc>
              <a:spcBef>
                <a:spcPts val="0"/>
              </a:spcBef>
              <a:spcAft>
                <a:spcPct val="0"/>
              </a:spcAft>
              <a:buClrTx/>
              <a:buSzTx/>
              <a:buFont typeface="Wingdings"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概要：紐状物に付着した粒子は</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を主体とした酸化物で構成される。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紐状物では</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と</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O</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が検出され、他元素は有意に観察されなかった。</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粒子の一部では</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等のセメント構成成分と想定される元素が偏在。</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の偏在が観察され、同位置に微量に</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の偏在は観察される。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この他に</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err="1">
                <a:ln>
                  <a:noFill/>
                </a:ln>
                <a:solidFill>
                  <a:prstClr val="black"/>
                </a:solidFill>
                <a:effectLst/>
                <a:uLnTx/>
                <a:uFillTx/>
                <a:latin typeface="ＭＳ Ｐゴシック"/>
                <a:ea typeface="ＭＳ Ｐゴシック"/>
                <a:cs typeface="+mn-cs"/>
              </a:rPr>
              <a:t>Ti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の偏在が観察されるが、偏在位置は各元素で異なる。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25730"/>
            <a:ext cx="5775158"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）②：</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A</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2</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20μm</a:t>
              </a:r>
              <a:endParaRPr kumimoji="0"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spTree>
    <p:extLst>
      <p:ext uri="{BB962C8B-B14F-4D97-AF65-F5344CB8AC3E}">
        <p14:creationId xmlns:p14="http://schemas.microsoft.com/office/powerpoint/2010/main" val="383562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7EBD023-8997-4E90-84D5-522882F93B54}"/>
              </a:ext>
            </a:extLst>
          </p:cNvPr>
          <p:cNvPicPr>
            <a:picLocks noChangeAspect="1"/>
          </p:cNvPicPr>
          <p:nvPr/>
        </p:nvPicPr>
        <p:blipFill rotWithShape="1">
          <a:blip r:embed="rId2"/>
          <a:srcRect l="2566" t="10466" r="2507" b="10443"/>
          <a:stretch/>
        </p:blipFill>
        <p:spPr>
          <a:xfrm>
            <a:off x="5547722" y="4418175"/>
            <a:ext cx="1710654" cy="1277289"/>
          </a:xfrm>
          <a:prstGeom prst="rect">
            <a:avLst/>
          </a:prstGeom>
        </p:spPr>
      </p:pic>
      <p:pic>
        <p:nvPicPr>
          <p:cNvPr id="4" name="図 3" descr="夜に光っている&#10;&#10;自動的に生成された説明">
            <a:extLst>
              <a:ext uri="{FF2B5EF4-FFF2-40B4-BE49-F238E27FC236}">
                <a16:creationId xmlns:a16="http://schemas.microsoft.com/office/drawing/2014/main" id="{56DDDA6F-ECB1-4264-A79B-DF75236487B0}"/>
              </a:ext>
            </a:extLst>
          </p:cNvPr>
          <p:cNvPicPr>
            <a:picLocks noChangeAspect="1"/>
          </p:cNvPicPr>
          <p:nvPr/>
        </p:nvPicPr>
        <p:blipFill>
          <a:blip r:embed="rId3"/>
          <a:stretch>
            <a:fillRect/>
          </a:stretch>
        </p:blipFill>
        <p:spPr>
          <a:xfrm>
            <a:off x="601964" y="665472"/>
            <a:ext cx="8280000" cy="5040000"/>
          </a:xfrm>
          <a:prstGeom prst="rect">
            <a:avLst/>
          </a:prstGeom>
          <a:ln>
            <a:solidFill>
              <a:schemeClr val="bg1"/>
            </a:solidFill>
          </a:ln>
        </p:spPr>
      </p:pic>
      <p:graphicFrame>
        <p:nvGraphicFramePr>
          <p:cNvPr id="45" name="表 4">
            <a:extLst>
              <a:ext uri="{FF2B5EF4-FFF2-40B4-BE49-F238E27FC236}">
                <a16:creationId xmlns:a16="http://schemas.microsoft.com/office/drawing/2014/main" id="{69EE120F-F051-4553-93D8-3A2D0CE6540F}"/>
              </a:ext>
            </a:extLst>
          </p:cNvPr>
          <p:cNvGraphicFramePr>
            <a:graphicFrameLocks noGrp="1"/>
          </p:cNvGraphicFramePr>
          <p:nvPr>
            <p:extLst>
              <p:ext uri="{D42A27DB-BD31-4B8C-83A1-F6EECF244321}">
                <p14:modId xmlns:p14="http://schemas.microsoft.com/office/powerpoint/2010/main" val="168801081"/>
              </p:ext>
            </p:extLst>
          </p:nvPr>
        </p:nvGraphicFramePr>
        <p:xfrm>
          <a:off x="601964" y="651199"/>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75986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）②：</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A</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3</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1346583082"/>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20μm</a:t>
              </a:r>
              <a:endParaRPr kumimoji="0"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grpSp>
    </p:spTree>
    <p:extLst>
      <p:ext uri="{BB962C8B-B14F-4D97-AF65-F5344CB8AC3E}">
        <p14:creationId xmlns:p14="http://schemas.microsoft.com/office/powerpoint/2010/main" val="4293373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3638CBA-9B0F-4832-850E-9C7C6314B3B6}"/>
              </a:ext>
            </a:extLst>
          </p:cNvPr>
          <p:cNvGrpSpPr/>
          <p:nvPr/>
        </p:nvGrpSpPr>
        <p:grpSpPr>
          <a:xfrm>
            <a:off x="490601" y="2467969"/>
            <a:ext cx="5998212" cy="3744167"/>
            <a:chOff x="-325085" y="2467969"/>
            <a:chExt cx="5998212" cy="3744167"/>
          </a:xfrm>
        </p:grpSpPr>
        <p:pic>
          <p:nvPicPr>
            <p:cNvPr id="7" name="図 6" descr="持つ, 写真, 手, 古い が含まれている画像&#10;&#10;自動的に生成された説明">
              <a:extLst>
                <a:ext uri="{FF2B5EF4-FFF2-40B4-BE49-F238E27FC236}">
                  <a16:creationId xmlns:a16="http://schemas.microsoft.com/office/drawing/2014/main" id="{0BD3F8B9-C0B0-4C20-A67F-8372BB44FA54}"/>
                </a:ext>
              </a:extLst>
            </p:cNvPr>
            <p:cNvPicPr>
              <a:picLocks noChangeAspect="1"/>
            </p:cNvPicPr>
            <p:nvPr/>
          </p:nvPicPr>
          <p:blipFill rotWithShape="1">
            <a:blip r:embed="rId2"/>
            <a:srcRect b="6583"/>
            <a:stretch/>
          </p:blipFill>
          <p:spPr>
            <a:xfrm>
              <a:off x="3153127" y="4316965"/>
              <a:ext cx="2520000" cy="1886973"/>
            </a:xfrm>
            <a:prstGeom prst="rect">
              <a:avLst/>
            </a:prstGeom>
          </p:spPr>
        </p:pic>
        <p:pic>
          <p:nvPicPr>
            <p:cNvPr id="14" name="図 13" descr="小さい, 座る, テーブル, ネックレス が含まれている画像&#10;&#10;自動的に生成された説明">
              <a:extLst>
                <a:ext uri="{FF2B5EF4-FFF2-40B4-BE49-F238E27FC236}">
                  <a16:creationId xmlns:a16="http://schemas.microsoft.com/office/drawing/2014/main" id="{00DFEDBD-B6A8-4421-81EA-75CD78A15E74}"/>
                </a:ext>
              </a:extLst>
            </p:cNvPr>
            <p:cNvPicPr>
              <a:picLocks noChangeAspect="1"/>
            </p:cNvPicPr>
            <p:nvPr/>
          </p:nvPicPr>
          <p:blipFill rotWithShape="1">
            <a:blip r:embed="rId3"/>
            <a:srcRect b="6805"/>
            <a:stretch/>
          </p:blipFill>
          <p:spPr>
            <a:xfrm>
              <a:off x="3148716" y="2467969"/>
              <a:ext cx="2520000" cy="1882474"/>
            </a:xfrm>
            <a:prstGeom prst="rect">
              <a:avLst/>
            </a:prstGeom>
          </p:spPr>
        </p:pic>
        <p:pic>
          <p:nvPicPr>
            <p:cNvPr id="21" name="図 20" descr="自然, 水, 写真, 雨 が含まれている画像&#10;&#10;自動的に生成された説明">
              <a:extLst>
                <a:ext uri="{FF2B5EF4-FFF2-40B4-BE49-F238E27FC236}">
                  <a16:creationId xmlns:a16="http://schemas.microsoft.com/office/drawing/2014/main" id="{ED95F87B-31B0-4F45-A24C-E8C1CB5FADF1}"/>
                </a:ext>
              </a:extLst>
            </p:cNvPr>
            <p:cNvPicPr>
              <a:picLocks noChangeAspect="1"/>
            </p:cNvPicPr>
            <p:nvPr/>
          </p:nvPicPr>
          <p:blipFill rotWithShape="1">
            <a:blip r:embed="rId4"/>
            <a:srcRect b="6805"/>
            <a:stretch/>
          </p:blipFill>
          <p:spPr>
            <a:xfrm>
              <a:off x="628716" y="2467969"/>
              <a:ext cx="2520000" cy="1882474"/>
            </a:xfrm>
            <a:prstGeom prst="rect">
              <a:avLst/>
            </a:prstGeom>
          </p:spPr>
        </p:pic>
        <p:sp>
          <p:nvSpPr>
            <p:cNvPr id="33" name="テキスト ボックス 32">
              <a:extLst>
                <a:ext uri="{FF2B5EF4-FFF2-40B4-BE49-F238E27FC236}">
                  <a16:creationId xmlns:a16="http://schemas.microsoft.com/office/drawing/2014/main" id="{ED254EDA-67C2-423A-B37B-B22140E19420}"/>
                </a:ext>
              </a:extLst>
            </p:cNvPr>
            <p:cNvSpPr txBox="1"/>
            <p:nvPr/>
          </p:nvSpPr>
          <p:spPr bwMode="auto">
            <a:xfrm>
              <a:off x="-323786" y="397639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dirty="0">
                  <a:latin typeface="ＭＳ Ｐゴシック" panose="020B0600070205080204" pitchFamily="50" charset="-128"/>
                </a:rPr>
                <a:t>5</a:t>
              </a:r>
              <a:r>
                <a:rPr kumimoji="0" lang="en-US" altLang="ja-JP" sz="1000" b="0" dirty="0">
                  <a:latin typeface="ＭＳ Ｐゴシック" panose="020B0600070205080204" pitchFamily="50" charset="-128"/>
                </a:rPr>
                <a:t>0μm</a:t>
              </a:r>
              <a:endParaRPr kumimoji="0" lang="ja-JP" altLang="en-US" sz="1000" b="0" dirty="0">
                <a:latin typeface="ＭＳ Ｐゴシック" panose="020B0600070205080204" pitchFamily="50" charset="-128"/>
              </a:endParaRPr>
            </a:p>
          </p:txBody>
        </p:sp>
        <p:cxnSp>
          <p:nvCxnSpPr>
            <p:cNvPr id="34" name="直線コネクタ 33">
              <a:extLst>
                <a:ext uri="{FF2B5EF4-FFF2-40B4-BE49-F238E27FC236}">
                  <a16:creationId xmlns:a16="http://schemas.microsoft.com/office/drawing/2014/main" id="{82DF8803-EB2B-4D17-923F-4B702BED991C}"/>
                </a:ext>
              </a:extLst>
            </p:cNvPr>
            <p:cNvCxnSpPr/>
            <p:nvPr/>
          </p:nvCxnSpPr>
          <p:spPr>
            <a:xfrm>
              <a:off x="-144320" y="4222617"/>
              <a:ext cx="198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8" name="図 27" descr="座る, テーブル, 写真, 古い が含まれている画像&#10;&#10;自動的に生成された説明">
              <a:extLst>
                <a:ext uri="{FF2B5EF4-FFF2-40B4-BE49-F238E27FC236}">
                  <a16:creationId xmlns:a16="http://schemas.microsoft.com/office/drawing/2014/main" id="{45A0AF4A-5B06-4FCF-BA02-CF19CC276663}"/>
                </a:ext>
              </a:extLst>
            </p:cNvPr>
            <p:cNvPicPr>
              <a:picLocks noChangeAspect="1"/>
            </p:cNvPicPr>
            <p:nvPr/>
          </p:nvPicPr>
          <p:blipFill rotWithShape="1">
            <a:blip r:embed="rId5"/>
            <a:srcRect b="6805"/>
            <a:stretch/>
          </p:blipFill>
          <p:spPr>
            <a:xfrm>
              <a:off x="628716" y="4329665"/>
              <a:ext cx="2520000" cy="1882471"/>
            </a:xfrm>
            <a:prstGeom prst="rect">
              <a:avLst/>
            </a:prstGeom>
          </p:spPr>
        </p:pic>
        <p:grpSp>
          <p:nvGrpSpPr>
            <p:cNvPr id="36" name="グループ化 35">
              <a:extLst>
                <a:ext uri="{FF2B5EF4-FFF2-40B4-BE49-F238E27FC236}">
                  <a16:creationId xmlns:a16="http://schemas.microsoft.com/office/drawing/2014/main" id="{07076D1B-8F4E-4A37-955B-EA9C8C3BB38C}"/>
                </a:ext>
              </a:extLst>
            </p:cNvPr>
            <p:cNvGrpSpPr/>
            <p:nvPr/>
          </p:nvGrpSpPr>
          <p:grpSpPr>
            <a:xfrm>
              <a:off x="-325085" y="5864394"/>
              <a:ext cx="556933" cy="246221"/>
              <a:chOff x="2269337" y="5870919"/>
              <a:chExt cx="556933" cy="246221"/>
            </a:xfrm>
          </p:grpSpPr>
          <p:cxnSp>
            <p:nvCxnSpPr>
              <p:cNvPr id="41" name="直線コネクタ 40">
                <a:extLst>
                  <a:ext uri="{FF2B5EF4-FFF2-40B4-BE49-F238E27FC236}">
                    <a16:creationId xmlns:a16="http://schemas.microsoft.com/office/drawing/2014/main" id="{40FB7F1E-EF5B-42A2-BC50-B5A57632CE06}"/>
                  </a:ext>
                </a:extLst>
              </p:cNvPr>
              <p:cNvCxnSpPr>
                <a:cxnSpLocks/>
              </p:cNvCxnSpPr>
              <p:nvPr/>
            </p:nvCxnSpPr>
            <p:spPr>
              <a:xfrm>
                <a:off x="2450102" y="6112315"/>
                <a:ext cx="198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B50F25BF-C294-496A-A22A-EC00BA39999C}"/>
                  </a:ext>
                </a:extLst>
              </p:cNvPr>
              <p:cNvSpPr txBox="1"/>
              <p:nvPr/>
            </p:nvSpPr>
            <p:spPr bwMode="auto">
              <a:xfrm>
                <a:off x="2269337" y="5870919"/>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dirty="0">
                    <a:latin typeface="ＭＳ Ｐゴシック" panose="020B0600070205080204" pitchFamily="50" charset="-128"/>
                  </a:rPr>
                  <a:t>1</a:t>
                </a:r>
                <a:r>
                  <a:rPr kumimoji="0" lang="en-US" altLang="ja-JP" sz="1000" b="0" dirty="0">
                    <a:latin typeface="ＭＳ Ｐゴシック" panose="020B0600070205080204" pitchFamily="50" charset="-128"/>
                  </a:rPr>
                  <a:t>0μm</a:t>
                </a:r>
                <a:endParaRPr kumimoji="0" lang="ja-JP" altLang="en-US" sz="1000" b="0" dirty="0">
                  <a:latin typeface="ＭＳ Ｐゴシック" panose="020B0600070205080204" pitchFamily="50" charset="-128"/>
                </a:endParaRPr>
              </a:p>
            </p:txBody>
          </p:sp>
        </p:grpSp>
      </p:grpSp>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938719"/>
          </a:xfrm>
          <a:prstGeom prst="rect">
            <a:avLst/>
          </a:prstGeom>
          <a:noFill/>
          <a:ln w="9525" algn="ctr">
            <a:noFill/>
            <a:miter lim="800000"/>
            <a:headEnd/>
            <a:tailEnd/>
          </a:ln>
          <a:effectLst/>
        </p:spPr>
        <p:txBody>
          <a:bodyPr wrap="square" rtlCol="0">
            <a:spAutoFit/>
          </a:bodyPr>
          <a:lstStyle/>
          <a:p>
            <a:pPr marL="268288" indent="-179388">
              <a:lnSpc>
                <a:spcPts val="2200"/>
              </a:lnSpc>
              <a:spcBef>
                <a:spcPts val="0"/>
              </a:spcBef>
              <a:buClrTx/>
              <a:buSzTx/>
              <a:buFont typeface="Wingdings" panose="05000000000000000000" pitchFamily="2" charset="2"/>
              <a:buChar char="l"/>
            </a:pPr>
            <a:r>
              <a:rPr kumimoji="0" lang="ja-JP" altLang="en-US" sz="2200" dirty="0">
                <a:latin typeface="ＭＳ Ｐゴシック" panose="020B0600070205080204" pitchFamily="50" charset="-128"/>
                <a:ea typeface="ＭＳ Ｐゴシック" panose="020B0600070205080204" pitchFamily="50" charset="-128"/>
              </a:rPr>
              <a:t>測定位置</a:t>
            </a:r>
            <a:r>
              <a:rPr kumimoji="0" lang="en-US" altLang="ja-JP" sz="2200" dirty="0">
                <a:latin typeface="ＭＳ Ｐゴシック" panose="020B0600070205080204" pitchFamily="50" charset="-128"/>
                <a:ea typeface="ＭＳ Ｐゴシック" panose="020B0600070205080204" pitchFamily="50" charset="-128"/>
              </a:rPr>
              <a:t>A</a:t>
            </a:r>
            <a:r>
              <a:rPr kumimoji="0" lang="ja-JP" altLang="en-US" sz="2200" dirty="0">
                <a:latin typeface="ＭＳ Ｐゴシック" panose="020B0600070205080204" pitchFamily="50" charset="-128"/>
                <a:ea typeface="ＭＳ Ｐゴシック" panose="020B0600070205080204" pitchFamily="50" charset="-128"/>
              </a:rPr>
              <a:t>にて観察された紐状物は、観察位置</a:t>
            </a:r>
            <a:r>
              <a:rPr kumimoji="0" lang="en-US" altLang="ja-JP" sz="2200" dirty="0">
                <a:latin typeface="ＭＳ Ｐゴシック" panose="020B0600070205080204" pitchFamily="50" charset="-128"/>
                <a:ea typeface="ＭＳ Ｐゴシック" panose="020B0600070205080204" pitchFamily="50" charset="-128"/>
              </a:rPr>
              <a:t>A</a:t>
            </a:r>
            <a:r>
              <a:rPr kumimoji="0" lang="ja-JP" altLang="en-US" sz="2200" dirty="0">
                <a:latin typeface="ＭＳ Ｐゴシック" panose="020B0600070205080204" pitchFamily="50" charset="-128"/>
                <a:ea typeface="ＭＳ Ｐゴシック" panose="020B0600070205080204" pitchFamily="50" charset="-128"/>
              </a:rPr>
              <a:t>以外にも存在。同様の紐上物は他試料では観察されない</a:t>
            </a:r>
            <a:endParaRPr kumimoji="0" lang="en-US" altLang="ja-JP" sz="2200" dirty="0">
              <a:latin typeface="ＭＳ Ｐゴシック" panose="020B0600070205080204" pitchFamily="50" charset="-128"/>
              <a:ea typeface="ＭＳ Ｐゴシック" panose="020B0600070205080204" pitchFamily="50" charset="-128"/>
            </a:endParaRPr>
          </a:p>
          <a:p>
            <a:pPr marL="536575" indent="-268288">
              <a:lnSpc>
                <a:spcPts val="2200"/>
              </a:lnSpc>
              <a:spcBef>
                <a:spcPts val="0"/>
              </a:spcBef>
              <a:buClrTx/>
              <a:buSzTx/>
              <a:buFont typeface="Wingdings" panose="05000000000000000000" pitchFamily="2" charset="2"/>
              <a:buChar char="ü"/>
            </a:pPr>
            <a:r>
              <a:rPr kumimoji="0" lang="ja-JP" altLang="en-US" sz="2200" dirty="0">
                <a:latin typeface="ＭＳ Ｐゴシック" panose="020B0600070205080204" pitchFamily="50" charset="-128"/>
                <a:ea typeface="ＭＳ Ｐゴシック" panose="020B0600070205080204" pitchFamily="50" charset="-128"/>
              </a:rPr>
              <a:t>紐状物は</a:t>
            </a:r>
            <a:r>
              <a:rPr kumimoji="0" lang="en-US" altLang="ja-JP" sz="2200" dirty="0">
                <a:latin typeface="ＭＳ Ｐゴシック" panose="020B0600070205080204" pitchFamily="50" charset="-128"/>
                <a:ea typeface="ＭＳ Ｐゴシック" panose="020B0600070205080204" pitchFamily="50" charset="-128"/>
              </a:rPr>
              <a:t>C</a:t>
            </a:r>
            <a:r>
              <a:rPr kumimoji="0" lang="ja-JP" altLang="en-US" sz="2200" dirty="0">
                <a:latin typeface="ＭＳ Ｐゴシック" panose="020B0600070205080204" pitchFamily="50" charset="-128"/>
                <a:ea typeface="ＭＳ Ｐゴシック" panose="020B0600070205080204" pitchFamily="50" charset="-128"/>
              </a:rPr>
              <a:t>、</a:t>
            </a:r>
            <a:r>
              <a:rPr kumimoji="0" lang="en-US" altLang="ja-JP" sz="2200" dirty="0">
                <a:latin typeface="ＭＳ Ｐゴシック" panose="020B0600070205080204" pitchFamily="50" charset="-128"/>
                <a:ea typeface="ＭＳ Ｐゴシック" panose="020B0600070205080204" pitchFamily="50" charset="-128"/>
              </a:rPr>
              <a:t>O</a:t>
            </a:r>
            <a:r>
              <a:rPr kumimoji="0" lang="ja-JP" altLang="en-US" sz="2200" dirty="0">
                <a:latin typeface="ＭＳ Ｐゴシック" panose="020B0600070205080204" pitchFamily="50" charset="-128"/>
                <a:ea typeface="ＭＳ Ｐゴシック" panose="020B0600070205080204" pitchFamily="50" charset="-128"/>
              </a:rPr>
              <a:t>より構成（マッピング像結果参照）</a:t>
            </a:r>
            <a:endParaRPr kumimoji="0" lang="en-US" altLang="ja-JP" sz="2200" dirty="0">
              <a:latin typeface="ＭＳ Ｐゴシック" panose="020B0600070205080204" pitchFamily="50" charset="-128"/>
              <a:ea typeface="ＭＳ Ｐゴシック" panose="020B0600070205080204" pitchFamily="50" charset="-128"/>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6656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latin typeface="ＭＳ Ｐゴシック" panose="020B0600070205080204" pitchFamily="50" charset="-128"/>
                <a:ea typeface="ＭＳ Ｐゴシック" panose="020B0600070205080204" pitchFamily="50" charset="-128"/>
              </a:rPr>
              <a:t>４．</a:t>
            </a:r>
            <a:r>
              <a:rPr lang="en-US" altLang="ja-JP" dirty="0">
                <a:latin typeface="ＭＳ Ｐゴシック" panose="020B0600070205080204" pitchFamily="50" charset="-128"/>
                <a:ea typeface="ＭＳ Ｐゴシック" panose="020B0600070205080204" pitchFamily="50" charset="-128"/>
              </a:rPr>
              <a:t>SEM-EDS</a:t>
            </a:r>
            <a:r>
              <a:rPr lang="ja-JP" altLang="en-US" dirty="0">
                <a:latin typeface="ＭＳ Ｐゴシック" panose="020B0600070205080204" pitchFamily="50" charset="-128"/>
                <a:ea typeface="ＭＳ Ｐゴシック" panose="020B0600070205080204" pitchFamily="50" charset="-128"/>
              </a:rPr>
              <a:t>測定（</a:t>
            </a:r>
            <a:r>
              <a:rPr lang="en-US" altLang="ja-JP" dirty="0">
                <a:latin typeface="ＭＳ Ｐゴシック" panose="020B0600070205080204" pitchFamily="50" charset="-128"/>
                <a:ea typeface="ＭＳ Ｐゴシック" panose="020B0600070205080204" pitchFamily="50" charset="-128"/>
              </a:rPr>
              <a:t>1PCV2304BR3</a:t>
            </a:r>
            <a:r>
              <a:rPr lang="ja-JP" altLang="en-US" dirty="0">
                <a:latin typeface="ＭＳ Ｐゴシック" panose="020B0600070205080204" pitchFamily="50" charset="-128"/>
                <a:ea typeface="ＭＳ Ｐゴシック" panose="020B0600070205080204" pitchFamily="50" charset="-128"/>
              </a:rPr>
              <a:t>）②：</a:t>
            </a:r>
            <a:r>
              <a:rPr lang="en-US" altLang="ja-JP" dirty="0">
                <a:latin typeface="ＭＳ Ｐゴシック" panose="020B0600070205080204" pitchFamily="50" charset="-128"/>
                <a:ea typeface="ＭＳ Ｐゴシック" panose="020B0600070205080204" pitchFamily="50" charset="-128"/>
              </a:rPr>
              <a:t>A-4</a:t>
            </a:r>
            <a:endParaRPr lang="ja-JP" altLang="en-US" dirty="0">
              <a:latin typeface="ＭＳ Ｐゴシック" panose="020B0600070205080204" pitchFamily="50" charset="-128"/>
              <a:ea typeface="ＭＳ Ｐゴシック" panose="020B0600070205080204" pitchFamily="50" charset="-128"/>
            </a:endParaRPr>
          </a:p>
        </p:txBody>
      </p:sp>
      <p:pic>
        <p:nvPicPr>
          <p:cNvPr id="8" name="図 7">
            <a:extLst>
              <a:ext uri="{FF2B5EF4-FFF2-40B4-BE49-F238E27FC236}">
                <a16:creationId xmlns:a16="http://schemas.microsoft.com/office/drawing/2014/main" id="{E9728752-DA65-4C8D-B7B0-47E33E97F81F}"/>
              </a:ext>
            </a:extLst>
          </p:cNvPr>
          <p:cNvPicPr>
            <a:picLocks noChangeAspect="1"/>
          </p:cNvPicPr>
          <p:nvPr/>
        </p:nvPicPr>
        <p:blipFill rotWithShape="1">
          <a:blip r:embed="rId6"/>
          <a:srcRect b="6805"/>
          <a:stretch/>
        </p:blipFill>
        <p:spPr>
          <a:xfrm>
            <a:off x="6470744" y="2465969"/>
            <a:ext cx="2520000" cy="1882474"/>
          </a:xfrm>
          <a:prstGeom prst="rect">
            <a:avLst/>
          </a:prstGeom>
        </p:spPr>
      </p:pic>
      <p:pic>
        <p:nvPicPr>
          <p:cNvPr id="10" name="図 9">
            <a:extLst>
              <a:ext uri="{FF2B5EF4-FFF2-40B4-BE49-F238E27FC236}">
                <a16:creationId xmlns:a16="http://schemas.microsoft.com/office/drawing/2014/main" id="{67196A8A-D1A1-4EE5-88F1-E21ED4FEDCB5}"/>
              </a:ext>
            </a:extLst>
          </p:cNvPr>
          <p:cNvPicPr>
            <a:picLocks noChangeAspect="1"/>
          </p:cNvPicPr>
          <p:nvPr/>
        </p:nvPicPr>
        <p:blipFill rotWithShape="1">
          <a:blip r:embed="rId7"/>
          <a:srcRect b="6805"/>
          <a:stretch/>
        </p:blipFill>
        <p:spPr>
          <a:xfrm>
            <a:off x="6474752" y="4339207"/>
            <a:ext cx="2520000" cy="1882471"/>
          </a:xfrm>
          <a:prstGeom prst="rect">
            <a:avLst/>
          </a:prstGeom>
        </p:spPr>
      </p:pic>
      <p:graphicFrame>
        <p:nvGraphicFramePr>
          <p:cNvPr id="38" name="表 4">
            <a:extLst>
              <a:ext uri="{FF2B5EF4-FFF2-40B4-BE49-F238E27FC236}">
                <a16:creationId xmlns:a16="http://schemas.microsoft.com/office/drawing/2014/main" id="{17864466-0EF5-4A40-B308-4FAEAAAD2C4F}"/>
              </a:ext>
            </a:extLst>
          </p:cNvPr>
          <p:cNvGraphicFramePr>
            <a:graphicFrameLocks noGrp="1"/>
          </p:cNvGraphicFramePr>
          <p:nvPr/>
        </p:nvGraphicFramePr>
        <p:xfrm>
          <a:off x="171728" y="2457665"/>
          <a:ext cx="8820000" cy="3744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409299751"/>
                    </a:ext>
                  </a:extLst>
                </a:gridCol>
                <a:gridCol w="2520000">
                  <a:extLst>
                    <a:ext uri="{9D8B030D-6E8A-4147-A177-3AD203B41FA5}">
                      <a16:colId xmlns:a16="http://schemas.microsoft.com/office/drawing/2014/main" val="1706618586"/>
                    </a:ext>
                  </a:extLst>
                </a:gridCol>
                <a:gridCol w="2520000">
                  <a:extLst>
                    <a:ext uri="{9D8B030D-6E8A-4147-A177-3AD203B41FA5}">
                      <a16:colId xmlns:a16="http://schemas.microsoft.com/office/drawing/2014/main" val="1943963868"/>
                    </a:ext>
                  </a:extLst>
                </a:gridCol>
                <a:gridCol w="2520000">
                  <a:extLst>
                    <a:ext uri="{9D8B030D-6E8A-4147-A177-3AD203B41FA5}">
                      <a16:colId xmlns:a16="http://schemas.microsoft.com/office/drawing/2014/main" val="1298553499"/>
                    </a:ext>
                  </a:extLst>
                </a:gridCol>
              </a:tblGrid>
              <a:tr h="1872000">
                <a:tc>
                  <a:txBody>
                    <a:bodyPr/>
                    <a:lstStyle/>
                    <a:p>
                      <a:pPr algn="ctr"/>
                      <a:r>
                        <a:rPr kumimoji="1" lang="en-US" altLang="ja-JP" sz="1600" dirty="0">
                          <a:solidFill>
                            <a:schemeClr val="tx1"/>
                          </a:solidFill>
                          <a:latin typeface="+mn-ea"/>
                          <a:ea typeface="+mn-ea"/>
                        </a:rPr>
                        <a:t>200</a:t>
                      </a:r>
                      <a:r>
                        <a:rPr kumimoji="1" lang="ja-JP" altLang="en-US" sz="1600" dirty="0">
                          <a:solidFill>
                            <a:schemeClr val="tx1"/>
                          </a:solidFill>
                          <a:latin typeface="+mn-ea"/>
                          <a:ea typeface="+mn-ea"/>
                        </a:rPr>
                        <a:t>倍</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872000">
                <a:tc>
                  <a:txBody>
                    <a:bodyPr/>
                    <a:lstStyle/>
                    <a:p>
                      <a:pPr algn="ctr"/>
                      <a:r>
                        <a:rPr kumimoji="1" lang="en-US" altLang="ja-JP" sz="1600" dirty="0">
                          <a:solidFill>
                            <a:schemeClr val="tx1"/>
                          </a:solidFill>
                          <a:latin typeface="+mn-ea"/>
                          <a:ea typeface="+mn-ea"/>
                        </a:rPr>
                        <a:t>1000</a:t>
                      </a:r>
                      <a:r>
                        <a:rPr kumimoji="1" lang="ja-JP" altLang="en-US" sz="1600" dirty="0">
                          <a:solidFill>
                            <a:schemeClr val="tx1"/>
                          </a:solidFill>
                          <a:latin typeface="+mn-ea"/>
                          <a:ea typeface="+mn-ea"/>
                        </a:rPr>
                        <a:t>倍</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Tree>
    <p:extLst>
      <p:ext uri="{BB962C8B-B14F-4D97-AF65-F5344CB8AC3E}">
        <p14:creationId xmlns:p14="http://schemas.microsoft.com/office/powerpoint/2010/main" val="713933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790234"/>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auto" latinLnBrk="0" hangingPunct="1">
              <a:lnSpc>
                <a:spcPts val="2200"/>
              </a:lnSpc>
              <a:spcBef>
                <a:spcPts val="0"/>
              </a:spcBef>
              <a:spcAft>
                <a:spcPts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測定試料：</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1PCV2304BR3</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（測定位置</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：粒子群）</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9875" marR="0" lvl="0" indent="-180975" algn="l" defTabSz="457200" rtl="0" eaLnBrk="1" fontAlgn="base" latinLnBrk="0" hangingPunct="1">
              <a:lnSpc>
                <a:spcPts val="2100"/>
              </a:lnSpc>
              <a:spcBef>
                <a:spcPts val="0"/>
              </a:spcBef>
              <a:spcAft>
                <a:spcPct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及び酸素が主要成分として検出される。他試料とは異なり</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を検出。</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等のセメント構成成分と想定される元素も検出される。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及び</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は検出されるが、濃度は低く、</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は定量下限以下。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オーダで検出され、他に</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Mo</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0.1at%</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オーダで検出。</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7513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）③：</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B</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2516486728"/>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10keV</a:t>
                      </a:r>
                      <a:r>
                        <a:rPr kumimoji="1" lang="ja-JP" altLang="en-US" sz="1400" dirty="0">
                          <a:latin typeface="ＭＳ Ｐゴシック" panose="020B0600070205080204" pitchFamily="50" charset="-128"/>
                          <a:ea typeface="ＭＳ Ｐゴシック" panose="020B060007020508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a:t>
                      </a:r>
                      <a:r>
                        <a:rPr kumimoji="1" lang="en-US" altLang="ja-JP" sz="1400" dirty="0">
                          <a:latin typeface="ＭＳ Ｐゴシック" panose="020B0600070205080204" pitchFamily="50" charset="-128"/>
                          <a:ea typeface="ＭＳ Ｐゴシック" panose="020B0600070205080204" pitchFamily="50" charset="-128"/>
                        </a:rPr>
                        <a:t>10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20keV</a:t>
                      </a:r>
                      <a:r>
                        <a:rPr kumimoji="1" lang="ja-JP" altLang="en-US" sz="1400" dirty="0">
                          <a:latin typeface="ＭＳ Ｐゴシック" panose="020B0600070205080204" pitchFamily="50" charset="-128"/>
                          <a:ea typeface="ＭＳ Ｐゴシック" panose="020B060007020508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EDS</a:t>
                      </a:r>
                      <a:r>
                        <a:rPr kumimoji="1" lang="ja-JP" altLang="en-US" sz="1400" dirty="0">
                          <a:latin typeface="ＭＳ Ｐゴシック" panose="020B0600070205080204" pitchFamily="50" charset="-128"/>
                          <a:ea typeface="ＭＳ Ｐゴシック" panose="020B0600070205080204" pitchFamily="50" charset="-128"/>
                        </a:rPr>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6" name="図 5">
            <a:extLst>
              <a:ext uri="{FF2B5EF4-FFF2-40B4-BE49-F238E27FC236}">
                <a16:creationId xmlns:a16="http://schemas.microsoft.com/office/drawing/2014/main" id="{47A01D73-4417-4B12-B4AD-49F730249BB4}"/>
              </a:ext>
            </a:extLst>
          </p:cNvPr>
          <p:cNvPicPr>
            <a:picLocks noChangeAspect="1"/>
          </p:cNvPicPr>
          <p:nvPr/>
        </p:nvPicPr>
        <p:blipFill>
          <a:blip r:embed="rId2"/>
          <a:stretch>
            <a:fillRect/>
          </a:stretch>
        </p:blipFill>
        <p:spPr>
          <a:xfrm>
            <a:off x="3321995" y="2035013"/>
            <a:ext cx="3072490" cy="1836000"/>
          </a:xfrm>
          <a:prstGeom prst="rect">
            <a:avLst/>
          </a:prstGeom>
        </p:spPr>
      </p:pic>
      <p:pic>
        <p:nvPicPr>
          <p:cNvPr id="9" name="図 8">
            <a:extLst>
              <a:ext uri="{FF2B5EF4-FFF2-40B4-BE49-F238E27FC236}">
                <a16:creationId xmlns:a16="http://schemas.microsoft.com/office/drawing/2014/main" id="{9FBB76F6-BBB8-4D89-B788-3B1B5923E738}"/>
              </a:ext>
            </a:extLst>
          </p:cNvPr>
          <p:cNvPicPr>
            <a:picLocks noChangeAspect="1"/>
          </p:cNvPicPr>
          <p:nvPr/>
        </p:nvPicPr>
        <p:blipFill>
          <a:blip r:embed="rId3"/>
          <a:stretch>
            <a:fillRect/>
          </a:stretch>
        </p:blipFill>
        <p:spPr>
          <a:xfrm>
            <a:off x="258348" y="4170693"/>
            <a:ext cx="3089047" cy="1836000"/>
          </a:xfrm>
          <a:prstGeom prst="rect">
            <a:avLst/>
          </a:prstGeom>
        </p:spPr>
      </p:pic>
      <p:pic>
        <p:nvPicPr>
          <p:cNvPr id="13" name="図 12">
            <a:extLst>
              <a:ext uri="{FF2B5EF4-FFF2-40B4-BE49-F238E27FC236}">
                <a16:creationId xmlns:a16="http://schemas.microsoft.com/office/drawing/2014/main" id="{1AC1DD81-B6C4-4760-9768-E5A8D0B9E3A8}"/>
              </a:ext>
            </a:extLst>
          </p:cNvPr>
          <p:cNvPicPr>
            <a:picLocks noChangeAspect="1"/>
          </p:cNvPicPr>
          <p:nvPr/>
        </p:nvPicPr>
        <p:blipFill>
          <a:blip r:embed="rId4"/>
          <a:stretch>
            <a:fillRect/>
          </a:stretch>
        </p:blipFill>
        <p:spPr>
          <a:xfrm>
            <a:off x="3302945" y="4175813"/>
            <a:ext cx="3088625" cy="1836000"/>
          </a:xfrm>
          <a:prstGeom prst="rect">
            <a:avLst/>
          </a:prstGeom>
        </p:spPr>
      </p:pic>
      <p:pic>
        <p:nvPicPr>
          <p:cNvPr id="16" name="図 15" descr="白黒の写真&#10;&#10;低い精度で自動的に生成された説明">
            <a:extLst>
              <a:ext uri="{FF2B5EF4-FFF2-40B4-BE49-F238E27FC236}">
                <a16:creationId xmlns:a16="http://schemas.microsoft.com/office/drawing/2014/main" id="{F5D61686-4938-4441-800B-130380BFAAB7}"/>
              </a:ext>
            </a:extLst>
          </p:cNvPr>
          <p:cNvPicPr>
            <a:picLocks noChangeAspect="1"/>
          </p:cNvPicPr>
          <p:nvPr/>
        </p:nvPicPr>
        <p:blipFill>
          <a:blip r:embed="rId5"/>
          <a:stretch>
            <a:fillRect/>
          </a:stretch>
        </p:blipFill>
        <p:spPr>
          <a:xfrm>
            <a:off x="647347" y="2029893"/>
            <a:ext cx="2290526" cy="1836000"/>
          </a:xfrm>
          <a:prstGeom prst="rect">
            <a:avLst/>
          </a:prstGeom>
        </p:spPr>
      </p:pic>
      <p:pic>
        <p:nvPicPr>
          <p:cNvPr id="5" name="図 4">
            <a:extLst>
              <a:ext uri="{FF2B5EF4-FFF2-40B4-BE49-F238E27FC236}">
                <a16:creationId xmlns:a16="http://schemas.microsoft.com/office/drawing/2014/main" id="{1896EF08-CB05-4279-909D-53AEA0775CC8}"/>
              </a:ext>
            </a:extLst>
          </p:cNvPr>
          <p:cNvPicPr>
            <a:picLocks noChangeAspect="1"/>
          </p:cNvPicPr>
          <p:nvPr/>
        </p:nvPicPr>
        <p:blipFill>
          <a:blip r:embed="rId6"/>
          <a:stretch>
            <a:fillRect/>
          </a:stretch>
        </p:blipFill>
        <p:spPr>
          <a:xfrm>
            <a:off x="6601940" y="2114856"/>
            <a:ext cx="2088000" cy="3830974"/>
          </a:xfrm>
          <a:prstGeom prst="rect">
            <a:avLst/>
          </a:prstGeom>
        </p:spPr>
      </p:pic>
    </p:spTree>
    <p:extLst>
      <p:ext uri="{BB962C8B-B14F-4D97-AF65-F5344CB8AC3E}">
        <p14:creationId xmlns:p14="http://schemas.microsoft.com/office/powerpoint/2010/main" val="269336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夜に光っている&#10;&#10;中程度の精度で自動的に生成された説明">
            <a:extLst>
              <a:ext uri="{FF2B5EF4-FFF2-40B4-BE49-F238E27FC236}">
                <a16:creationId xmlns:a16="http://schemas.microsoft.com/office/drawing/2014/main" id="{D670CCF6-E5C3-49DF-8371-BF804D4E26CA}"/>
              </a:ext>
            </a:extLst>
          </p:cNvPr>
          <p:cNvPicPr>
            <a:picLocks noChangeAspect="1"/>
          </p:cNvPicPr>
          <p:nvPr/>
        </p:nvPicPr>
        <p:blipFill>
          <a:blip r:embed="rId2"/>
          <a:stretch>
            <a:fillRect/>
          </a:stretch>
        </p:blipFill>
        <p:spPr>
          <a:xfrm>
            <a:off x="628717" y="5100367"/>
            <a:ext cx="6614344" cy="1260000"/>
          </a:xfrm>
          <a:prstGeom prst="rect">
            <a:avLst/>
          </a:prstGeom>
        </p:spPr>
      </p:pic>
      <p:pic>
        <p:nvPicPr>
          <p:cNvPr id="18" name="図 17" descr="夜空に光っている&#10;&#10;自動的に生成された説明">
            <a:extLst>
              <a:ext uri="{FF2B5EF4-FFF2-40B4-BE49-F238E27FC236}">
                <a16:creationId xmlns:a16="http://schemas.microsoft.com/office/drawing/2014/main" id="{7926D71D-D1A8-41E9-9233-761DD19251E7}"/>
              </a:ext>
            </a:extLst>
          </p:cNvPr>
          <p:cNvPicPr>
            <a:picLocks noChangeAspect="1"/>
          </p:cNvPicPr>
          <p:nvPr/>
        </p:nvPicPr>
        <p:blipFill>
          <a:blip r:embed="rId3"/>
          <a:stretch>
            <a:fillRect/>
          </a:stretch>
        </p:blipFill>
        <p:spPr>
          <a:xfrm>
            <a:off x="628715" y="3840368"/>
            <a:ext cx="8280001" cy="1260000"/>
          </a:xfrm>
          <a:prstGeom prst="rect">
            <a:avLst/>
          </a:prstGeom>
        </p:spPr>
      </p:pic>
      <p:pic>
        <p:nvPicPr>
          <p:cNvPr id="14" name="図 13" descr="草, 屋外, グリーン, 座る が含まれている画像&#10;&#10;自動的に生成された説明">
            <a:extLst>
              <a:ext uri="{FF2B5EF4-FFF2-40B4-BE49-F238E27FC236}">
                <a16:creationId xmlns:a16="http://schemas.microsoft.com/office/drawing/2014/main" id="{1622470C-647A-462B-99BA-C6B9B0D92374}"/>
              </a:ext>
            </a:extLst>
          </p:cNvPr>
          <p:cNvPicPr>
            <a:picLocks noChangeAspect="1"/>
          </p:cNvPicPr>
          <p:nvPr/>
        </p:nvPicPr>
        <p:blipFill>
          <a:blip r:embed="rId4"/>
          <a:stretch>
            <a:fillRect/>
          </a:stretch>
        </p:blipFill>
        <p:spPr>
          <a:xfrm>
            <a:off x="628717" y="2580368"/>
            <a:ext cx="8280000" cy="1260000"/>
          </a:xfrm>
          <a:prstGeom prst="rect">
            <a:avLst/>
          </a:prstGeom>
        </p:spPr>
      </p:pic>
      <p:graphicFrame>
        <p:nvGraphicFramePr>
          <p:cNvPr id="38" name="表 4">
            <a:extLst>
              <a:ext uri="{FF2B5EF4-FFF2-40B4-BE49-F238E27FC236}">
                <a16:creationId xmlns:a16="http://schemas.microsoft.com/office/drawing/2014/main" id="{17864466-0EF5-4A40-B308-4FAEAAAD2C4F}"/>
              </a:ext>
            </a:extLst>
          </p:cNvPr>
          <p:cNvGraphicFramePr>
            <a:graphicFrameLocks noGrp="1"/>
          </p:cNvGraphicFramePr>
          <p:nvPr/>
        </p:nvGraphicFramePr>
        <p:xfrm>
          <a:off x="628716" y="258036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2067233"/>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auto" latinLnBrk="0" hangingPunct="1">
              <a:lnSpc>
                <a:spcPts val="2200"/>
              </a:lnSpc>
              <a:spcBef>
                <a:spcPts val="0"/>
              </a:spcBef>
              <a:spcAft>
                <a:spcPts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測定試料：</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1PCV2304BR3</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（測定位置</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：粒子群）</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8288" marR="0" lvl="0" indent="-179388" algn="l" defTabSz="457200" rtl="0" eaLnBrk="1" fontAlgn="base" latinLnBrk="0" hangingPunct="1">
              <a:lnSpc>
                <a:spcPts val="2200"/>
              </a:lnSpc>
              <a:spcBef>
                <a:spcPts val="0"/>
              </a:spcBef>
              <a:spcAft>
                <a:spcPct val="0"/>
              </a:spcAft>
              <a:buClrTx/>
              <a:buSzTx/>
              <a:buFont typeface="Wingdings"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また</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を主体とした酸化物で構成される。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等のセメント構成成分と想定される元素が同位置に偏在。</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の偏在が観察されるが、</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は有意な偏在は観察されない。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この他に</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err="1">
                <a:ln>
                  <a:noFill/>
                </a:ln>
                <a:solidFill>
                  <a:prstClr val="black"/>
                </a:solidFill>
                <a:effectLst/>
                <a:uLnTx/>
                <a:uFillTx/>
                <a:latin typeface="ＭＳ Ｐゴシック"/>
                <a:ea typeface="ＭＳ Ｐゴシック"/>
                <a:cs typeface="+mn-cs"/>
              </a:rPr>
              <a:t>Ti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の偏在が観察されるが、偏在位置は各元素で異なる。</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に次いで多く偏在が観察される。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lang="en-US" altLang="ja-JP" sz="2000" dirty="0">
                <a:solidFill>
                  <a:prstClr val="black"/>
                </a:solidFill>
                <a:latin typeface="ＭＳ Ｐゴシック"/>
                <a:ea typeface="ＭＳ Ｐゴシック"/>
              </a:rPr>
              <a:t>Sb</a:t>
            </a:r>
            <a:r>
              <a:rPr lang="ja-JP" altLang="en-US" sz="2000" dirty="0">
                <a:solidFill>
                  <a:prstClr val="black"/>
                </a:solidFill>
                <a:latin typeface="ＭＳ Ｐゴシック"/>
                <a:ea typeface="ＭＳ Ｐゴシック"/>
              </a:rPr>
              <a:t>は全体に輝点が微量に観察されるが、有意な偏在は観察されない。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819686"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）③：</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B</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2</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20μm</a:t>
              </a:r>
              <a:endParaRPr kumimoji="0"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spTree>
    <p:extLst>
      <p:ext uri="{BB962C8B-B14F-4D97-AF65-F5344CB8AC3E}">
        <p14:creationId xmlns:p14="http://schemas.microsoft.com/office/powerpoint/2010/main" val="4135127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FA9427C-7104-4C1D-B725-68C94992F4AB}"/>
              </a:ext>
            </a:extLst>
          </p:cNvPr>
          <p:cNvPicPr>
            <a:picLocks noChangeAspect="1"/>
          </p:cNvPicPr>
          <p:nvPr/>
        </p:nvPicPr>
        <p:blipFill rotWithShape="1">
          <a:blip r:embed="rId2"/>
          <a:srcRect l="2097" t="10484" r="2020" b="9119"/>
          <a:stretch/>
        </p:blipFill>
        <p:spPr>
          <a:xfrm>
            <a:off x="5566171" y="4435491"/>
            <a:ext cx="1684890" cy="1266048"/>
          </a:xfrm>
          <a:prstGeom prst="rect">
            <a:avLst/>
          </a:prstGeom>
        </p:spPr>
      </p:pic>
      <p:pic>
        <p:nvPicPr>
          <p:cNvPr id="3" name="図 2" descr="草, グリーン, 座る, フロント が含まれている画像&#10;&#10;自動的に生成された説明">
            <a:extLst>
              <a:ext uri="{FF2B5EF4-FFF2-40B4-BE49-F238E27FC236}">
                <a16:creationId xmlns:a16="http://schemas.microsoft.com/office/drawing/2014/main" id="{1DA5A6F9-E298-4DB0-91F2-CAF3D8E0B14D}"/>
              </a:ext>
            </a:extLst>
          </p:cNvPr>
          <p:cNvPicPr>
            <a:picLocks noChangeAspect="1"/>
          </p:cNvPicPr>
          <p:nvPr/>
        </p:nvPicPr>
        <p:blipFill rotWithShape="1">
          <a:blip r:embed="rId3"/>
          <a:srcRect t="11212" r="784" b="10255"/>
          <a:stretch/>
        </p:blipFill>
        <p:spPr>
          <a:xfrm>
            <a:off x="601964" y="651199"/>
            <a:ext cx="8280000" cy="1260000"/>
          </a:xfrm>
          <a:prstGeom prst="rect">
            <a:avLst/>
          </a:prstGeom>
        </p:spPr>
      </p:pic>
      <p:pic>
        <p:nvPicPr>
          <p:cNvPr id="5" name="図 4" descr="屋内, ノートパソコン, 座る, フロント が含まれている画像&#10;&#10;自動的に生成された説明">
            <a:extLst>
              <a:ext uri="{FF2B5EF4-FFF2-40B4-BE49-F238E27FC236}">
                <a16:creationId xmlns:a16="http://schemas.microsoft.com/office/drawing/2014/main" id="{8CCBBEBB-D0FD-4067-A402-F1432D45AD7A}"/>
              </a:ext>
            </a:extLst>
          </p:cNvPr>
          <p:cNvPicPr>
            <a:picLocks noChangeAspect="1"/>
          </p:cNvPicPr>
          <p:nvPr/>
        </p:nvPicPr>
        <p:blipFill rotWithShape="1">
          <a:blip r:embed="rId4"/>
          <a:srcRect l="698" t="10243" r="847" b="11761"/>
          <a:stretch/>
        </p:blipFill>
        <p:spPr>
          <a:xfrm>
            <a:off x="601964" y="1911199"/>
            <a:ext cx="8280000" cy="1260000"/>
          </a:xfrm>
          <a:prstGeom prst="rect">
            <a:avLst/>
          </a:prstGeom>
        </p:spPr>
      </p:pic>
      <p:pic>
        <p:nvPicPr>
          <p:cNvPr id="7" name="図 6" descr="草, グリーン, フロント, 座る が含まれている画像&#10;&#10;自動的に生成された説明">
            <a:extLst>
              <a:ext uri="{FF2B5EF4-FFF2-40B4-BE49-F238E27FC236}">
                <a16:creationId xmlns:a16="http://schemas.microsoft.com/office/drawing/2014/main" id="{0F83271F-2F17-4F4B-BDAB-EB980C82FA7E}"/>
              </a:ext>
            </a:extLst>
          </p:cNvPr>
          <p:cNvPicPr>
            <a:picLocks noChangeAspect="1"/>
          </p:cNvPicPr>
          <p:nvPr/>
        </p:nvPicPr>
        <p:blipFill rotWithShape="1">
          <a:blip r:embed="rId5"/>
          <a:srcRect l="601" t="10674" r="571" b="11329"/>
          <a:stretch/>
        </p:blipFill>
        <p:spPr>
          <a:xfrm>
            <a:off x="601964" y="3171199"/>
            <a:ext cx="8280000" cy="1260001"/>
          </a:xfrm>
          <a:prstGeom prst="rect">
            <a:avLst/>
          </a:prstGeom>
        </p:spPr>
      </p:pic>
      <p:pic>
        <p:nvPicPr>
          <p:cNvPr id="9" name="図 8" descr="暗い部屋に光っている&#10;&#10;中程度の精度で自動的に生成された説明">
            <a:extLst>
              <a:ext uri="{FF2B5EF4-FFF2-40B4-BE49-F238E27FC236}">
                <a16:creationId xmlns:a16="http://schemas.microsoft.com/office/drawing/2014/main" id="{F536841F-DF23-4F0E-A3D9-DE7AFAB3A80E}"/>
              </a:ext>
            </a:extLst>
          </p:cNvPr>
          <p:cNvPicPr>
            <a:picLocks noChangeAspect="1"/>
          </p:cNvPicPr>
          <p:nvPr/>
        </p:nvPicPr>
        <p:blipFill rotWithShape="1">
          <a:blip r:embed="rId6"/>
          <a:srcRect l="861" t="9909" r="1127" b="12095"/>
          <a:stretch/>
        </p:blipFill>
        <p:spPr>
          <a:xfrm>
            <a:off x="601964" y="4431200"/>
            <a:ext cx="4971522" cy="1260002"/>
          </a:xfrm>
          <a:prstGeom prst="rect">
            <a:avLst/>
          </a:prstGeom>
        </p:spPr>
      </p:pic>
      <p:graphicFrame>
        <p:nvGraphicFramePr>
          <p:cNvPr id="45" name="表 4">
            <a:extLst>
              <a:ext uri="{FF2B5EF4-FFF2-40B4-BE49-F238E27FC236}">
                <a16:creationId xmlns:a16="http://schemas.microsoft.com/office/drawing/2014/main" id="{69EE120F-F051-4553-93D8-3A2D0CE6540F}"/>
              </a:ext>
            </a:extLst>
          </p:cNvPr>
          <p:cNvGraphicFramePr>
            <a:graphicFrameLocks noGrp="1"/>
          </p:cNvGraphicFramePr>
          <p:nvPr>
            <p:extLst>
              <p:ext uri="{D42A27DB-BD31-4B8C-83A1-F6EECF244321}">
                <p14:modId xmlns:p14="http://schemas.microsoft.com/office/powerpoint/2010/main" val="3871548952"/>
              </p:ext>
            </p:extLst>
          </p:nvPr>
        </p:nvGraphicFramePr>
        <p:xfrm>
          <a:off x="601964" y="651199"/>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20329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B</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3</a:t>
            </a:r>
            <a:endPar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endParaRP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3214479102"/>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20μm</a:t>
              </a:r>
              <a:endParaRPr kumimoji="0"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grpSp>
    </p:spTree>
    <p:extLst>
      <p:ext uri="{BB962C8B-B14F-4D97-AF65-F5344CB8AC3E}">
        <p14:creationId xmlns:p14="http://schemas.microsoft.com/office/powerpoint/2010/main" val="1941436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790234"/>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auto" latinLnBrk="0" hangingPunct="1">
              <a:lnSpc>
                <a:spcPts val="2200"/>
              </a:lnSpc>
              <a:spcBef>
                <a:spcPts val="0"/>
              </a:spcBef>
              <a:spcAft>
                <a:spcPts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測定試料：</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1PCV2304BR3</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（測定位置</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層</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状物）</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9875" marR="0" lvl="0" indent="-180975" algn="l" defTabSz="457200" rtl="0" eaLnBrk="1" fontAlgn="base" latinLnBrk="0" hangingPunct="1">
              <a:lnSpc>
                <a:spcPts val="2100"/>
              </a:lnSpc>
              <a:spcBef>
                <a:spcPts val="0"/>
              </a:spcBef>
              <a:spcAft>
                <a:spcPct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及び酸素が主要成分として検出される。他試料とは異なり</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を検出。</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等のセメント構成成分と想定される元素も検出される。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及び</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は検出されるが、濃度は低く、共に定量下限以下。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が約</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検出され、他に</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0.1at%</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オーダで検出。</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90550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）④：</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2597628517"/>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10keV</a:t>
                      </a:r>
                      <a:r>
                        <a:rPr kumimoji="1" lang="ja-JP" altLang="en-US" sz="1400" dirty="0">
                          <a:latin typeface="ＭＳ Ｐゴシック" panose="020B0600070205080204" pitchFamily="50" charset="-128"/>
                          <a:ea typeface="ＭＳ Ｐゴシック" panose="020B060007020508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a:t>
                      </a:r>
                      <a:r>
                        <a:rPr kumimoji="1" lang="en-US" altLang="ja-JP" sz="1400" dirty="0">
                          <a:latin typeface="ＭＳ Ｐゴシック" panose="020B0600070205080204" pitchFamily="50" charset="-128"/>
                          <a:ea typeface="ＭＳ Ｐゴシック" panose="020B0600070205080204" pitchFamily="50" charset="-128"/>
                        </a:rPr>
                        <a:t>10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20keV</a:t>
                      </a:r>
                      <a:r>
                        <a:rPr kumimoji="1" lang="ja-JP" altLang="en-US" sz="1400" dirty="0">
                          <a:latin typeface="ＭＳ Ｐゴシック" panose="020B0600070205080204" pitchFamily="50" charset="-128"/>
                          <a:ea typeface="ＭＳ Ｐゴシック" panose="020B060007020508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EDS</a:t>
                      </a:r>
                      <a:r>
                        <a:rPr kumimoji="1" lang="ja-JP" altLang="en-US" sz="1400" dirty="0">
                          <a:latin typeface="ＭＳ Ｐゴシック" panose="020B0600070205080204" pitchFamily="50" charset="-128"/>
                          <a:ea typeface="ＭＳ Ｐゴシック" panose="020B0600070205080204" pitchFamily="50" charset="-128"/>
                        </a:rPr>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7" name="図 6">
            <a:extLst>
              <a:ext uri="{FF2B5EF4-FFF2-40B4-BE49-F238E27FC236}">
                <a16:creationId xmlns:a16="http://schemas.microsoft.com/office/drawing/2014/main" id="{8F8F2CFE-AECD-43E6-B50B-DF4B43071B97}"/>
              </a:ext>
            </a:extLst>
          </p:cNvPr>
          <p:cNvPicPr>
            <a:picLocks noChangeAspect="1"/>
          </p:cNvPicPr>
          <p:nvPr/>
        </p:nvPicPr>
        <p:blipFill>
          <a:blip r:embed="rId2"/>
          <a:stretch>
            <a:fillRect/>
          </a:stretch>
        </p:blipFill>
        <p:spPr>
          <a:xfrm>
            <a:off x="3322025" y="2027393"/>
            <a:ext cx="3073784" cy="1836000"/>
          </a:xfrm>
          <a:prstGeom prst="rect">
            <a:avLst/>
          </a:prstGeom>
        </p:spPr>
      </p:pic>
      <p:pic>
        <p:nvPicPr>
          <p:cNvPr id="10" name="図 9">
            <a:extLst>
              <a:ext uri="{FF2B5EF4-FFF2-40B4-BE49-F238E27FC236}">
                <a16:creationId xmlns:a16="http://schemas.microsoft.com/office/drawing/2014/main" id="{98968ACB-0EFE-4BB8-8340-1E860479FEE3}"/>
              </a:ext>
            </a:extLst>
          </p:cNvPr>
          <p:cNvPicPr>
            <a:picLocks noChangeAspect="1"/>
          </p:cNvPicPr>
          <p:nvPr/>
        </p:nvPicPr>
        <p:blipFill>
          <a:blip r:embed="rId3"/>
          <a:stretch>
            <a:fillRect/>
          </a:stretch>
        </p:blipFill>
        <p:spPr>
          <a:xfrm>
            <a:off x="255605" y="4168193"/>
            <a:ext cx="3113952" cy="1836000"/>
          </a:xfrm>
          <a:prstGeom prst="rect">
            <a:avLst/>
          </a:prstGeom>
        </p:spPr>
      </p:pic>
      <p:pic>
        <p:nvPicPr>
          <p:cNvPr id="14" name="図 13">
            <a:extLst>
              <a:ext uri="{FF2B5EF4-FFF2-40B4-BE49-F238E27FC236}">
                <a16:creationId xmlns:a16="http://schemas.microsoft.com/office/drawing/2014/main" id="{A6DA9531-3227-48C5-BEB2-F71EEBBD05B2}"/>
              </a:ext>
            </a:extLst>
          </p:cNvPr>
          <p:cNvPicPr>
            <a:picLocks noChangeAspect="1"/>
          </p:cNvPicPr>
          <p:nvPr/>
        </p:nvPicPr>
        <p:blipFill>
          <a:blip r:embed="rId4"/>
          <a:stretch>
            <a:fillRect/>
          </a:stretch>
        </p:blipFill>
        <p:spPr>
          <a:xfrm>
            <a:off x="3306785" y="4165693"/>
            <a:ext cx="3096000" cy="1836000"/>
          </a:xfrm>
          <a:prstGeom prst="rect">
            <a:avLst/>
          </a:prstGeom>
        </p:spPr>
      </p:pic>
      <p:pic>
        <p:nvPicPr>
          <p:cNvPr id="12" name="図 11">
            <a:extLst>
              <a:ext uri="{FF2B5EF4-FFF2-40B4-BE49-F238E27FC236}">
                <a16:creationId xmlns:a16="http://schemas.microsoft.com/office/drawing/2014/main" id="{0D6CC9CA-C88D-42AA-8F3F-3A582FBD25A9}"/>
              </a:ext>
            </a:extLst>
          </p:cNvPr>
          <p:cNvPicPr>
            <a:picLocks noChangeAspect="1"/>
          </p:cNvPicPr>
          <p:nvPr/>
        </p:nvPicPr>
        <p:blipFill>
          <a:blip r:embed="rId5"/>
          <a:stretch>
            <a:fillRect/>
          </a:stretch>
        </p:blipFill>
        <p:spPr>
          <a:xfrm>
            <a:off x="667317" y="2027393"/>
            <a:ext cx="2290527" cy="1836000"/>
          </a:xfrm>
          <a:prstGeom prst="rect">
            <a:avLst/>
          </a:prstGeom>
        </p:spPr>
      </p:pic>
      <p:pic>
        <p:nvPicPr>
          <p:cNvPr id="6" name="図 5">
            <a:extLst>
              <a:ext uri="{FF2B5EF4-FFF2-40B4-BE49-F238E27FC236}">
                <a16:creationId xmlns:a16="http://schemas.microsoft.com/office/drawing/2014/main" id="{F772BFB9-305B-432E-90CE-74F02D197314}"/>
              </a:ext>
            </a:extLst>
          </p:cNvPr>
          <p:cNvPicPr>
            <a:picLocks noChangeAspect="1"/>
          </p:cNvPicPr>
          <p:nvPr/>
        </p:nvPicPr>
        <p:blipFill>
          <a:blip r:embed="rId6"/>
          <a:stretch>
            <a:fillRect/>
          </a:stretch>
        </p:blipFill>
        <p:spPr>
          <a:xfrm>
            <a:off x="6605517" y="2106930"/>
            <a:ext cx="2088000" cy="3830974"/>
          </a:xfrm>
          <a:prstGeom prst="rect">
            <a:avLst/>
          </a:prstGeom>
        </p:spPr>
      </p:pic>
    </p:spTree>
    <p:extLst>
      <p:ext uri="{BB962C8B-B14F-4D97-AF65-F5344CB8AC3E}">
        <p14:creationId xmlns:p14="http://schemas.microsoft.com/office/powerpoint/2010/main" val="3929527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草, グリーン, モニター, 男 が含まれている画像&#10;&#10;自動的に生成された説明">
            <a:extLst>
              <a:ext uri="{FF2B5EF4-FFF2-40B4-BE49-F238E27FC236}">
                <a16:creationId xmlns:a16="http://schemas.microsoft.com/office/drawing/2014/main" id="{620BC96F-BC07-4F98-A988-6608F67F00DC}"/>
              </a:ext>
            </a:extLst>
          </p:cNvPr>
          <p:cNvPicPr>
            <a:picLocks noChangeAspect="1"/>
          </p:cNvPicPr>
          <p:nvPr/>
        </p:nvPicPr>
        <p:blipFill rotWithShape="1">
          <a:blip r:embed="rId2"/>
          <a:srcRect t="9995" r="498" b="9420"/>
          <a:stretch/>
        </p:blipFill>
        <p:spPr>
          <a:xfrm>
            <a:off x="628716" y="2580369"/>
            <a:ext cx="8280000" cy="1260000"/>
          </a:xfrm>
          <a:prstGeom prst="rect">
            <a:avLst/>
          </a:prstGeom>
        </p:spPr>
      </p:pic>
      <p:pic>
        <p:nvPicPr>
          <p:cNvPr id="6" name="図 5" descr="グリーン, 草, コンピュータ, 座る が含まれている画像&#10;&#10;自動的に生成された説明">
            <a:extLst>
              <a:ext uri="{FF2B5EF4-FFF2-40B4-BE49-F238E27FC236}">
                <a16:creationId xmlns:a16="http://schemas.microsoft.com/office/drawing/2014/main" id="{917A9299-5BAD-44DB-B82D-AB39DBE78D09}"/>
              </a:ext>
            </a:extLst>
          </p:cNvPr>
          <p:cNvPicPr>
            <a:picLocks noChangeAspect="1"/>
          </p:cNvPicPr>
          <p:nvPr/>
        </p:nvPicPr>
        <p:blipFill rotWithShape="1">
          <a:blip r:embed="rId3"/>
          <a:srcRect l="565" t="10755" r="653" b="11912"/>
          <a:stretch/>
        </p:blipFill>
        <p:spPr>
          <a:xfrm>
            <a:off x="628717" y="3840369"/>
            <a:ext cx="8280000" cy="1260000"/>
          </a:xfrm>
          <a:prstGeom prst="rect">
            <a:avLst/>
          </a:prstGeom>
        </p:spPr>
      </p:pic>
      <p:pic>
        <p:nvPicPr>
          <p:cNvPr id="8" name="図 7" descr="夜に光っている&#10;&#10;中程度の精度で自動的に生成された説明">
            <a:extLst>
              <a:ext uri="{FF2B5EF4-FFF2-40B4-BE49-F238E27FC236}">
                <a16:creationId xmlns:a16="http://schemas.microsoft.com/office/drawing/2014/main" id="{1341010A-3176-4DAC-9520-DA34D4AE7E04}"/>
              </a:ext>
            </a:extLst>
          </p:cNvPr>
          <p:cNvPicPr>
            <a:picLocks noChangeAspect="1"/>
          </p:cNvPicPr>
          <p:nvPr/>
        </p:nvPicPr>
        <p:blipFill rotWithShape="1">
          <a:blip r:embed="rId4"/>
          <a:srcRect l="695" t="9912" r="1064" b="10252"/>
          <a:stretch/>
        </p:blipFill>
        <p:spPr>
          <a:xfrm>
            <a:off x="628715" y="5100369"/>
            <a:ext cx="6614343" cy="1260000"/>
          </a:xfrm>
          <a:prstGeom prst="rect">
            <a:avLst/>
          </a:prstGeom>
        </p:spPr>
      </p:pic>
      <p:graphicFrame>
        <p:nvGraphicFramePr>
          <p:cNvPr id="38" name="表 4">
            <a:extLst>
              <a:ext uri="{FF2B5EF4-FFF2-40B4-BE49-F238E27FC236}">
                <a16:creationId xmlns:a16="http://schemas.microsoft.com/office/drawing/2014/main" id="{17864466-0EF5-4A40-B308-4FAEAAAD2C4F}"/>
              </a:ext>
            </a:extLst>
          </p:cNvPr>
          <p:cNvGraphicFramePr>
            <a:graphicFrameLocks noGrp="1"/>
          </p:cNvGraphicFramePr>
          <p:nvPr/>
        </p:nvGraphicFramePr>
        <p:xfrm>
          <a:off x="628716" y="258036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85104"/>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auto" latinLnBrk="0" hangingPunct="1">
              <a:lnSpc>
                <a:spcPts val="2200"/>
              </a:lnSpc>
              <a:spcBef>
                <a:spcPts val="0"/>
              </a:spcBef>
              <a:spcAft>
                <a:spcPts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測定試料：</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1PCV2304BR3</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（測定位置</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層状物</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8288" marR="0" lvl="0" indent="-179388" algn="l" defTabSz="457200" rtl="0" eaLnBrk="1" fontAlgn="base" latinLnBrk="0" hangingPunct="1">
              <a:lnSpc>
                <a:spcPts val="2200"/>
              </a:lnSpc>
              <a:spcBef>
                <a:spcPts val="0"/>
              </a:spcBef>
              <a:spcAft>
                <a:spcPct val="0"/>
              </a:spcAft>
              <a:buClrTx/>
              <a:buSzTx/>
              <a:buFont typeface="Wingdings"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を主体とした酸化物で構成される。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等のセメント構成成分と想定される元素が同位置に偏在。</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の有意な偏在は観察されない。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err="1">
                <a:ln>
                  <a:noFill/>
                </a:ln>
                <a:solidFill>
                  <a:prstClr val="black"/>
                </a:solidFill>
                <a:effectLst/>
                <a:uLnTx/>
                <a:uFillTx/>
                <a:latin typeface="ＭＳ Ｐゴシック"/>
                <a:ea typeface="ＭＳ Ｐゴシック"/>
                <a:cs typeface="+mn-cs"/>
              </a:rPr>
              <a:t>Ti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の偏在が観察されるが、偏在位置は各元素で異なる。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は全体に輝点が観察されるが、有意な偏在は観察されない。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24078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４．</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SEM-EDS</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測定（</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1PCV2304BR3</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）④：</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C</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2</a:t>
            </a: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20μm</a:t>
              </a:r>
              <a:endParaRPr kumimoji="0"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spTree>
    <p:extLst>
      <p:ext uri="{BB962C8B-B14F-4D97-AF65-F5344CB8AC3E}">
        <p14:creationId xmlns:p14="http://schemas.microsoft.com/office/powerpoint/2010/main" val="2114385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8210" y="213159"/>
            <a:ext cx="5114365" cy="349961"/>
          </a:xfrm>
        </p:spPr>
        <p:txBody>
          <a:bodyPr>
            <a:normAutofit fontScale="90000"/>
          </a:bodyPr>
          <a:lstStyle/>
          <a:p>
            <a:r>
              <a:rPr kumimoji="1" lang="ja-JP" altLang="en-US" sz="2400" dirty="0"/>
              <a:t>目次</a:t>
            </a:r>
          </a:p>
        </p:txBody>
      </p:sp>
      <p:sp>
        <p:nvSpPr>
          <p:cNvPr id="5" name="テキスト ボックス 4">
            <a:extLst>
              <a:ext uri="{FF2B5EF4-FFF2-40B4-BE49-F238E27FC236}">
                <a16:creationId xmlns:a16="http://schemas.microsoft.com/office/drawing/2014/main" id="{3E6615AB-BE3D-4587-A4F2-0F7B77B1C393}"/>
              </a:ext>
            </a:extLst>
          </p:cNvPr>
          <p:cNvSpPr txBox="1"/>
          <p:nvPr/>
        </p:nvSpPr>
        <p:spPr bwMode="auto">
          <a:xfrm>
            <a:off x="1846891" y="574056"/>
            <a:ext cx="6040770" cy="3249608"/>
          </a:xfrm>
          <a:prstGeom prst="rect">
            <a:avLst/>
          </a:prstGeom>
          <a:noFill/>
          <a:ln w="9525" algn="ctr">
            <a:noFill/>
            <a:miter lim="800000"/>
            <a:headEnd/>
            <a:tailEnd/>
          </a:ln>
          <a:effectLst/>
        </p:spPr>
        <p:txBody>
          <a:bodyPr wrap="square" rtlCol="0">
            <a:spAutoFit/>
          </a:bodyPr>
          <a:lstStyle/>
          <a:p>
            <a:pPr marL="714375" indent="-361950">
              <a:spcBef>
                <a:spcPts val="500"/>
              </a:spcBef>
              <a:buClrTx/>
              <a:buSzTx/>
              <a:buFont typeface="+mj-lt"/>
              <a:buAutoNum type="arabicPeriod"/>
            </a:pPr>
            <a:r>
              <a:rPr kumimoji="0" lang="ja-JP" altLang="en-US" sz="2200" dirty="0">
                <a:latin typeface="ＭＳ Ｐゴシック" panose="020B0600070205080204" pitchFamily="50" charset="-128"/>
                <a:ea typeface="ＭＳ Ｐゴシック" panose="020B0600070205080204" pitchFamily="50" charset="-128"/>
              </a:rPr>
              <a:t>まえがき</a:t>
            </a:r>
            <a:endParaRPr kumimoji="0" lang="en-US" altLang="ja-JP" sz="2200" dirty="0">
              <a:latin typeface="ＭＳ Ｐゴシック" panose="020B0600070205080204" pitchFamily="50" charset="-128"/>
              <a:ea typeface="ＭＳ Ｐゴシック" panose="020B0600070205080204" pitchFamily="50" charset="-128"/>
            </a:endParaRPr>
          </a:p>
          <a:p>
            <a:pPr marL="714375" indent="-361950">
              <a:spcBef>
                <a:spcPts val="500"/>
              </a:spcBef>
              <a:buClrTx/>
              <a:buSzTx/>
              <a:buFont typeface="+mj-lt"/>
              <a:buAutoNum type="arabicPeriod"/>
            </a:pPr>
            <a:r>
              <a:rPr kumimoji="0" lang="ja-JP" altLang="en-US" sz="2200" dirty="0">
                <a:latin typeface="ＭＳ Ｐゴシック" panose="020B0600070205080204" pitchFamily="50" charset="-128"/>
                <a:ea typeface="ＭＳ Ｐゴシック" panose="020B0600070205080204" pitchFamily="50" charset="-128"/>
              </a:rPr>
              <a:t>試料調製</a:t>
            </a:r>
            <a:endParaRPr kumimoji="0" lang="en-US" altLang="ja-JP" sz="2200" dirty="0">
              <a:latin typeface="ＭＳ Ｐゴシック" panose="020B0600070205080204" pitchFamily="50" charset="-128"/>
              <a:ea typeface="ＭＳ Ｐゴシック" panose="020B0600070205080204" pitchFamily="50" charset="-128"/>
            </a:endParaRPr>
          </a:p>
          <a:p>
            <a:pPr marL="714375" indent="-361950">
              <a:spcBef>
                <a:spcPts val="500"/>
              </a:spcBef>
              <a:buFont typeface="+mj-lt"/>
              <a:buAutoNum type="arabicPeriod"/>
            </a:pPr>
            <a:r>
              <a:rPr kumimoji="0" lang="ja-JP" altLang="en-US" sz="2200" dirty="0">
                <a:latin typeface="ＭＳ Ｐゴシック" panose="020B0600070205080204" pitchFamily="50" charset="-128"/>
                <a:ea typeface="ＭＳ Ｐゴシック" panose="020B0600070205080204" pitchFamily="50" charset="-128"/>
              </a:rPr>
              <a:t>光学顕微鏡観察</a:t>
            </a:r>
            <a:r>
              <a:rPr kumimoji="0" lang="en-US" altLang="ja-JP" sz="2200" dirty="0">
                <a:latin typeface="ＭＳ Ｐゴシック" panose="020B0600070205080204" pitchFamily="50" charset="-128"/>
                <a:ea typeface="ＭＳ Ｐゴシック" panose="020B0600070205080204" pitchFamily="50" charset="-128"/>
              </a:rPr>
              <a:t>	</a:t>
            </a:r>
            <a:r>
              <a:rPr kumimoji="0" lang="ja-JP" altLang="en-US" sz="2200" dirty="0">
                <a:latin typeface="ＭＳ Ｐゴシック" panose="020B0600070205080204" pitchFamily="50" charset="-128"/>
                <a:ea typeface="ＭＳ Ｐゴシック" panose="020B0600070205080204" pitchFamily="50" charset="-128"/>
              </a:rPr>
              <a:t>（</a:t>
            </a:r>
            <a:r>
              <a:rPr kumimoji="0" lang="en-US" altLang="ja-JP" sz="2200" dirty="0">
                <a:latin typeface="ＭＳ Ｐゴシック" panose="020B0600070205080204" pitchFamily="50" charset="-128"/>
                <a:ea typeface="ＭＳ Ｐゴシック" panose="020B0600070205080204" pitchFamily="50" charset="-128"/>
              </a:rPr>
              <a:t>1PCV2304BR3</a:t>
            </a:r>
            <a:r>
              <a:rPr kumimoji="0" lang="ja-JP" altLang="en-US" sz="2200" dirty="0">
                <a:latin typeface="ＭＳ Ｐゴシック" panose="020B0600070205080204" pitchFamily="50" charset="-128"/>
                <a:ea typeface="ＭＳ Ｐゴシック" panose="020B0600070205080204" pitchFamily="50" charset="-128"/>
              </a:rPr>
              <a:t>）</a:t>
            </a:r>
            <a:endParaRPr kumimoji="0" lang="en-US" altLang="ja-JP" sz="2200" dirty="0">
              <a:latin typeface="ＭＳ Ｐゴシック" panose="020B0600070205080204" pitchFamily="50" charset="-128"/>
              <a:ea typeface="ＭＳ Ｐゴシック" panose="020B0600070205080204" pitchFamily="50" charset="-128"/>
            </a:endParaRPr>
          </a:p>
          <a:p>
            <a:pPr marL="714375" indent="-361950">
              <a:spcBef>
                <a:spcPts val="500"/>
              </a:spcBef>
              <a:buFont typeface="+mj-lt"/>
              <a:buAutoNum type="arabicPeriod"/>
            </a:pPr>
            <a:r>
              <a:rPr kumimoji="0" lang="en-US" altLang="ja-JP" sz="2200" dirty="0">
                <a:latin typeface="ＭＳ Ｐゴシック" panose="020B0600070205080204" pitchFamily="50" charset="-128"/>
                <a:ea typeface="ＭＳ Ｐゴシック" panose="020B0600070205080204" pitchFamily="50" charset="-128"/>
              </a:rPr>
              <a:t>SEM-EDS</a:t>
            </a:r>
            <a:r>
              <a:rPr kumimoji="0" lang="ja-JP" altLang="en-US" sz="2200" dirty="0">
                <a:latin typeface="ＭＳ Ｐゴシック" panose="020B0600070205080204" pitchFamily="50" charset="-128"/>
                <a:ea typeface="ＭＳ Ｐゴシック" panose="020B0600070205080204" pitchFamily="50" charset="-128"/>
              </a:rPr>
              <a:t>測定</a:t>
            </a:r>
            <a:r>
              <a:rPr kumimoji="0" lang="en-US" altLang="ja-JP" sz="2200" dirty="0">
                <a:latin typeface="ＭＳ Ｐゴシック" panose="020B0600070205080204" pitchFamily="50" charset="-128"/>
                <a:ea typeface="ＭＳ Ｐゴシック" panose="020B0600070205080204" pitchFamily="50" charset="-128"/>
              </a:rPr>
              <a:t>	</a:t>
            </a:r>
            <a:r>
              <a:rPr kumimoji="0" lang="ja-JP" altLang="en-US" sz="2200" dirty="0">
                <a:latin typeface="ＭＳ Ｐゴシック" panose="020B0600070205080204" pitchFamily="50" charset="-128"/>
                <a:ea typeface="ＭＳ Ｐゴシック" panose="020B0600070205080204" pitchFamily="50" charset="-128"/>
              </a:rPr>
              <a:t>（</a:t>
            </a:r>
            <a:r>
              <a:rPr kumimoji="0" lang="en-US" altLang="ja-JP" sz="2200" dirty="0">
                <a:latin typeface="ＭＳ Ｐゴシック" panose="020B0600070205080204" pitchFamily="50" charset="-128"/>
                <a:ea typeface="ＭＳ Ｐゴシック" panose="020B0600070205080204" pitchFamily="50" charset="-128"/>
              </a:rPr>
              <a:t>1PCV2304BR3</a:t>
            </a:r>
            <a:r>
              <a:rPr kumimoji="0" lang="ja-JP" altLang="en-US" sz="2200" dirty="0">
                <a:latin typeface="ＭＳ Ｐゴシック" panose="020B0600070205080204" pitchFamily="50" charset="-128"/>
                <a:ea typeface="ＭＳ Ｐゴシック" panose="020B0600070205080204" pitchFamily="50" charset="-128"/>
              </a:rPr>
              <a:t>）</a:t>
            </a:r>
            <a:endParaRPr kumimoji="0" lang="en-US" altLang="ja-JP" sz="2200" dirty="0">
              <a:latin typeface="ＭＳ Ｐゴシック" panose="020B0600070205080204" pitchFamily="50" charset="-128"/>
              <a:ea typeface="ＭＳ Ｐゴシック" panose="020B0600070205080204" pitchFamily="50" charset="-128"/>
            </a:endParaRPr>
          </a:p>
          <a:p>
            <a:pPr marL="714375" indent="-361950">
              <a:spcBef>
                <a:spcPts val="500"/>
              </a:spcBef>
              <a:buFont typeface="+mj-lt"/>
              <a:buAutoNum type="arabicPeriod"/>
            </a:pPr>
            <a:r>
              <a:rPr lang="en-US" altLang="ja-JP" sz="2200" dirty="0">
                <a:latin typeface="ＭＳ Ｐゴシック" panose="020B0600070205080204" pitchFamily="50" charset="-128"/>
                <a:ea typeface="ＭＳ Ｐゴシック" panose="020B0600070205080204" pitchFamily="50" charset="-128"/>
              </a:rPr>
              <a:t>XRD</a:t>
            </a:r>
            <a:r>
              <a:rPr lang="ja-JP" altLang="en-US" sz="2200" dirty="0">
                <a:latin typeface="ＭＳ Ｐゴシック" panose="020B0600070205080204" pitchFamily="50" charset="-128"/>
                <a:ea typeface="ＭＳ Ｐゴシック" panose="020B0600070205080204" pitchFamily="50" charset="-128"/>
              </a:rPr>
              <a:t>測定</a:t>
            </a:r>
            <a:endParaRPr kumimoji="0" lang="en-US" altLang="ja-JP" sz="2200" dirty="0">
              <a:latin typeface="ＭＳ Ｐゴシック" panose="020B0600070205080204" pitchFamily="50" charset="-128"/>
              <a:ea typeface="ＭＳ Ｐゴシック" panose="020B0600070205080204" pitchFamily="50" charset="-128"/>
            </a:endParaRPr>
          </a:p>
          <a:p>
            <a:pPr marL="714375" indent="-361950">
              <a:spcBef>
                <a:spcPts val="500"/>
              </a:spcBef>
              <a:buClrTx/>
              <a:buSzTx/>
              <a:buFont typeface="+mj-lt"/>
              <a:buAutoNum type="arabicPeriod"/>
            </a:pPr>
            <a:r>
              <a:rPr kumimoji="0" lang="ja-JP" altLang="en-US" sz="2200" dirty="0">
                <a:latin typeface="ＭＳ Ｐゴシック" panose="020B0600070205080204" pitchFamily="50" charset="-128"/>
                <a:ea typeface="ＭＳ Ｐゴシック" panose="020B0600070205080204" pitchFamily="50" charset="-128"/>
              </a:rPr>
              <a:t>化学分析</a:t>
            </a:r>
            <a:endParaRPr kumimoji="0" lang="en-US" altLang="ja-JP" sz="2200" dirty="0">
              <a:latin typeface="ＭＳ Ｐゴシック" panose="020B0600070205080204" pitchFamily="50" charset="-128"/>
              <a:ea typeface="ＭＳ Ｐゴシック" panose="020B0600070205080204" pitchFamily="50" charset="-128"/>
            </a:endParaRPr>
          </a:p>
          <a:p>
            <a:pPr marL="714375" indent="-361950">
              <a:spcBef>
                <a:spcPts val="500"/>
              </a:spcBef>
              <a:buClrTx/>
              <a:buSzTx/>
              <a:buFont typeface="+mj-lt"/>
              <a:buAutoNum type="arabicPeriod"/>
            </a:pPr>
            <a:r>
              <a:rPr kumimoji="0" lang="ja-JP" altLang="en-US" sz="2200" dirty="0">
                <a:latin typeface="ＭＳ Ｐゴシック" panose="020B0600070205080204" pitchFamily="50" charset="-128"/>
                <a:ea typeface="ＭＳ Ｐゴシック" panose="020B0600070205080204" pitchFamily="50" charset="-128"/>
              </a:rPr>
              <a:t>まとめ</a:t>
            </a:r>
            <a:endParaRPr kumimoji="0" lang="en-US" altLang="ja-JP" sz="2200" dirty="0">
              <a:latin typeface="ＭＳ Ｐゴシック" panose="020B0600070205080204" pitchFamily="50" charset="-128"/>
              <a:ea typeface="ＭＳ Ｐゴシック" panose="020B0600070205080204" pitchFamily="50" charset="-128"/>
            </a:endParaRPr>
          </a:p>
          <a:p>
            <a:pPr marL="714375" indent="-361950">
              <a:spcBef>
                <a:spcPts val="500"/>
              </a:spcBef>
              <a:buClrTx/>
              <a:buSzTx/>
              <a:buFont typeface="+mj-lt"/>
              <a:buAutoNum type="arabicPeriod"/>
            </a:pPr>
            <a:r>
              <a:rPr kumimoji="0" lang="ja-JP" altLang="en-US" sz="2200" dirty="0">
                <a:latin typeface="ＭＳ Ｐゴシック" panose="020B0600070205080204" pitchFamily="50" charset="-128"/>
                <a:ea typeface="ＭＳ Ｐゴシック" panose="020B0600070205080204" pitchFamily="50" charset="-128"/>
              </a:rPr>
              <a:t>今後の予定</a:t>
            </a:r>
            <a:endParaRPr kumimoji="0" lang="en-US" altLang="ja-JP" sz="2200" dirty="0">
              <a:latin typeface="ＭＳ Ｐゴシック" panose="020B0600070205080204" pitchFamily="50" charset="-128"/>
              <a:ea typeface="ＭＳ Ｐゴシック" panose="020B0600070205080204" pitchFamily="50" charset="-128"/>
            </a:endParaRPr>
          </a:p>
        </p:txBody>
      </p:sp>
      <p:graphicFrame>
        <p:nvGraphicFramePr>
          <p:cNvPr id="3" name="表 3">
            <a:extLst>
              <a:ext uri="{FF2B5EF4-FFF2-40B4-BE49-F238E27FC236}">
                <a16:creationId xmlns:a16="http://schemas.microsoft.com/office/drawing/2014/main" id="{041C215E-D50A-41A3-A64F-9473CF4EA9FF}"/>
              </a:ext>
            </a:extLst>
          </p:cNvPr>
          <p:cNvGraphicFramePr>
            <a:graphicFrameLocks noGrp="1"/>
          </p:cNvGraphicFramePr>
          <p:nvPr>
            <p:extLst>
              <p:ext uri="{D42A27DB-BD31-4B8C-83A1-F6EECF244321}">
                <p14:modId xmlns:p14="http://schemas.microsoft.com/office/powerpoint/2010/main" val="2979052315"/>
              </p:ext>
            </p:extLst>
          </p:nvPr>
        </p:nvGraphicFramePr>
        <p:xfrm>
          <a:off x="162000" y="3989125"/>
          <a:ext cx="8820000" cy="22250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34204562"/>
                    </a:ext>
                  </a:extLst>
                </a:gridCol>
                <a:gridCol w="1013290">
                  <a:extLst>
                    <a:ext uri="{9D8B030D-6E8A-4147-A177-3AD203B41FA5}">
                      <a16:colId xmlns:a16="http://schemas.microsoft.com/office/drawing/2014/main" val="1302262375"/>
                    </a:ext>
                  </a:extLst>
                </a:gridCol>
                <a:gridCol w="1007706">
                  <a:extLst>
                    <a:ext uri="{9D8B030D-6E8A-4147-A177-3AD203B41FA5}">
                      <a16:colId xmlns:a16="http://schemas.microsoft.com/office/drawing/2014/main" val="1844032158"/>
                    </a:ext>
                  </a:extLst>
                </a:gridCol>
                <a:gridCol w="1039004">
                  <a:extLst>
                    <a:ext uri="{9D8B030D-6E8A-4147-A177-3AD203B41FA5}">
                      <a16:colId xmlns:a16="http://schemas.microsoft.com/office/drawing/2014/main" val="2791143250"/>
                    </a:ext>
                  </a:extLst>
                </a:gridCol>
                <a:gridCol w="900000">
                  <a:extLst>
                    <a:ext uri="{9D8B030D-6E8A-4147-A177-3AD203B41FA5}">
                      <a16:colId xmlns:a16="http://schemas.microsoft.com/office/drawing/2014/main" val="3742462035"/>
                    </a:ext>
                  </a:extLst>
                </a:gridCol>
                <a:gridCol w="900000">
                  <a:extLst>
                    <a:ext uri="{9D8B030D-6E8A-4147-A177-3AD203B41FA5}">
                      <a16:colId xmlns:a16="http://schemas.microsoft.com/office/drawing/2014/main" val="1354979169"/>
                    </a:ext>
                  </a:extLst>
                </a:gridCol>
                <a:gridCol w="900000">
                  <a:extLst>
                    <a:ext uri="{9D8B030D-6E8A-4147-A177-3AD203B41FA5}">
                      <a16:colId xmlns:a16="http://schemas.microsoft.com/office/drawing/2014/main" val="248783584"/>
                    </a:ext>
                  </a:extLst>
                </a:gridCol>
                <a:gridCol w="900000">
                  <a:extLst>
                    <a:ext uri="{9D8B030D-6E8A-4147-A177-3AD203B41FA5}">
                      <a16:colId xmlns:a16="http://schemas.microsoft.com/office/drawing/2014/main" val="4268583973"/>
                    </a:ext>
                  </a:extLst>
                </a:gridCol>
                <a:gridCol w="900000">
                  <a:extLst>
                    <a:ext uri="{9D8B030D-6E8A-4147-A177-3AD203B41FA5}">
                      <a16:colId xmlns:a16="http://schemas.microsoft.com/office/drawing/2014/main" val="2880085285"/>
                    </a:ext>
                  </a:extLst>
                </a:gridCol>
              </a:tblGrid>
              <a:tr h="370840">
                <a:tc rowSpan="2">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試料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外観観察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光顕観察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SEM-EDS</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XRD</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化学分析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032816"/>
                  </a:ext>
                </a:extLst>
              </a:tr>
              <a:tr h="370840">
                <a:tc vMerge="1">
                  <a:txBody>
                    <a:bodyP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低倍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高倍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結果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同定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ICP-AES</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ICP-MS</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4877455"/>
                  </a:ext>
                </a:extLst>
              </a:tr>
              <a:tr h="370840">
                <a:tc>
                  <a:txBody>
                    <a:bodyP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1PCV2301B</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評価中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今回報告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分析中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886516"/>
                  </a:ext>
                </a:extLst>
              </a:tr>
              <a:tr h="370840">
                <a:tc>
                  <a:txBody>
                    <a:bodyP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1PCV2302B</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評価中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評価中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今回報告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分析中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3282826"/>
                  </a:ext>
                </a:extLst>
              </a:tr>
              <a:tr h="370840">
                <a:tc>
                  <a:txBody>
                    <a:bodyP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1PCV2303B</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評価中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既報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評価中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今回報告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分析中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3079832"/>
                  </a:ext>
                </a:extLst>
              </a:tr>
              <a:tr h="370840">
                <a:tc>
                  <a:txBody>
                    <a:bodyP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1PCV2304B</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今回報告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今回報告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今回報告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評価中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今回報告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評価中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今回報告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分析中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971376"/>
                  </a:ext>
                </a:extLst>
              </a:tr>
            </a:tbl>
          </a:graphicData>
        </a:graphic>
      </p:graphicFrame>
    </p:spTree>
    <p:extLst>
      <p:ext uri="{BB962C8B-B14F-4D97-AF65-F5344CB8AC3E}">
        <p14:creationId xmlns:p14="http://schemas.microsoft.com/office/powerpoint/2010/main" val="301158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草の上にある&#10;&#10;低い精度で自動的に生成された説明">
            <a:extLst>
              <a:ext uri="{FF2B5EF4-FFF2-40B4-BE49-F238E27FC236}">
                <a16:creationId xmlns:a16="http://schemas.microsoft.com/office/drawing/2014/main" id="{20303F0B-7D79-41BE-998A-0CF234EAAEB2}"/>
              </a:ext>
            </a:extLst>
          </p:cNvPr>
          <p:cNvPicPr>
            <a:picLocks noChangeAspect="1"/>
          </p:cNvPicPr>
          <p:nvPr/>
        </p:nvPicPr>
        <p:blipFill rotWithShape="1">
          <a:blip r:embed="rId2"/>
          <a:srcRect t="9994" r="667" b="10188"/>
          <a:stretch/>
        </p:blipFill>
        <p:spPr>
          <a:xfrm>
            <a:off x="587579" y="651199"/>
            <a:ext cx="8280000" cy="1260000"/>
          </a:xfrm>
          <a:prstGeom prst="rect">
            <a:avLst/>
          </a:prstGeom>
        </p:spPr>
      </p:pic>
      <p:pic>
        <p:nvPicPr>
          <p:cNvPr id="5" name="図 4" descr="夜に光っている&#10;&#10;中程度の精度で自動的に生成された説明">
            <a:extLst>
              <a:ext uri="{FF2B5EF4-FFF2-40B4-BE49-F238E27FC236}">
                <a16:creationId xmlns:a16="http://schemas.microsoft.com/office/drawing/2014/main" id="{5A3EB186-0A6E-41CF-9E5C-9C55376D8271}"/>
              </a:ext>
            </a:extLst>
          </p:cNvPr>
          <p:cNvPicPr>
            <a:picLocks noChangeAspect="1"/>
          </p:cNvPicPr>
          <p:nvPr/>
        </p:nvPicPr>
        <p:blipFill rotWithShape="1">
          <a:blip r:embed="rId3"/>
          <a:srcRect l="523" t="10582" r="673" b="12085"/>
          <a:stretch/>
        </p:blipFill>
        <p:spPr>
          <a:xfrm>
            <a:off x="601964" y="1911199"/>
            <a:ext cx="8265615" cy="1260000"/>
          </a:xfrm>
          <a:prstGeom prst="rect">
            <a:avLst/>
          </a:prstGeom>
        </p:spPr>
      </p:pic>
      <p:pic>
        <p:nvPicPr>
          <p:cNvPr id="7" name="図 6" descr="草の上に置かれている&#10;&#10;低い精度で自動的に生成された説明">
            <a:extLst>
              <a:ext uri="{FF2B5EF4-FFF2-40B4-BE49-F238E27FC236}">
                <a16:creationId xmlns:a16="http://schemas.microsoft.com/office/drawing/2014/main" id="{33EAC8F1-1DB4-493F-965A-575D52A7218C}"/>
              </a:ext>
            </a:extLst>
          </p:cNvPr>
          <p:cNvPicPr>
            <a:picLocks noChangeAspect="1"/>
          </p:cNvPicPr>
          <p:nvPr/>
        </p:nvPicPr>
        <p:blipFill rotWithShape="1">
          <a:blip r:embed="rId4"/>
          <a:srcRect l="423" t="10165" r="314" b="12104"/>
          <a:stretch/>
        </p:blipFill>
        <p:spPr>
          <a:xfrm>
            <a:off x="601964" y="3154338"/>
            <a:ext cx="8294385" cy="1260001"/>
          </a:xfrm>
          <a:prstGeom prst="rect">
            <a:avLst/>
          </a:prstGeom>
        </p:spPr>
      </p:pic>
      <p:pic>
        <p:nvPicPr>
          <p:cNvPr id="9" name="図 8" descr="夜に光っている&#10;&#10;中程度の精度で自動的に生成された説明">
            <a:extLst>
              <a:ext uri="{FF2B5EF4-FFF2-40B4-BE49-F238E27FC236}">
                <a16:creationId xmlns:a16="http://schemas.microsoft.com/office/drawing/2014/main" id="{5BCDDF0C-FB62-4635-9F51-300CBAE798B0}"/>
              </a:ext>
            </a:extLst>
          </p:cNvPr>
          <p:cNvPicPr>
            <a:picLocks noChangeAspect="1"/>
          </p:cNvPicPr>
          <p:nvPr/>
        </p:nvPicPr>
        <p:blipFill rotWithShape="1">
          <a:blip r:embed="rId5"/>
          <a:srcRect l="1031" t="11381" r="1054" b="11286"/>
          <a:stretch/>
        </p:blipFill>
        <p:spPr>
          <a:xfrm>
            <a:off x="601964" y="4428088"/>
            <a:ext cx="4965301" cy="1260001"/>
          </a:xfrm>
          <a:prstGeom prst="rect">
            <a:avLst/>
          </a:prstGeom>
        </p:spPr>
      </p:pic>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83809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４．</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SEM-EDS</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測定（</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1PCV2304BR3</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）④：</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C</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3</a:t>
            </a: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20μm</a:t>
              </a:r>
              <a:endParaRPr kumimoji="0" lang="ja-JP" altLang="en-US" sz="1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grpSp>
      <p:pic>
        <p:nvPicPr>
          <p:cNvPr id="2" name="図 1">
            <a:extLst>
              <a:ext uri="{FF2B5EF4-FFF2-40B4-BE49-F238E27FC236}">
                <a16:creationId xmlns:a16="http://schemas.microsoft.com/office/drawing/2014/main" id="{1D347A7D-13EE-4ECF-B467-4133AC9F286B}"/>
              </a:ext>
            </a:extLst>
          </p:cNvPr>
          <p:cNvPicPr>
            <a:picLocks noChangeAspect="1"/>
          </p:cNvPicPr>
          <p:nvPr/>
        </p:nvPicPr>
        <p:blipFill rotWithShape="1">
          <a:blip r:embed="rId6"/>
          <a:srcRect r="4090"/>
          <a:stretch/>
        </p:blipFill>
        <p:spPr>
          <a:xfrm>
            <a:off x="5581650" y="4431894"/>
            <a:ext cx="1643063" cy="1261981"/>
          </a:xfrm>
          <a:prstGeom prst="rect">
            <a:avLst/>
          </a:prstGeom>
        </p:spPr>
      </p:pic>
      <p:graphicFrame>
        <p:nvGraphicFramePr>
          <p:cNvPr id="45" name="表 4">
            <a:extLst>
              <a:ext uri="{FF2B5EF4-FFF2-40B4-BE49-F238E27FC236}">
                <a16:creationId xmlns:a16="http://schemas.microsoft.com/office/drawing/2014/main" id="{69EE120F-F051-4553-93D8-3A2D0CE6540F}"/>
              </a:ext>
            </a:extLst>
          </p:cNvPr>
          <p:cNvGraphicFramePr>
            <a:graphicFrameLocks noGrp="1"/>
          </p:cNvGraphicFramePr>
          <p:nvPr/>
        </p:nvGraphicFramePr>
        <p:xfrm>
          <a:off x="601964" y="651199"/>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Tree>
    <p:extLst>
      <p:ext uri="{BB962C8B-B14F-4D97-AF65-F5344CB8AC3E}">
        <p14:creationId xmlns:p14="http://schemas.microsoft.com/office/powerpoint/2010/main" val="717155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56235"/>
            <a:ext cx="8947143" cy="1790234"/>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auto" latinLnBrk="0" hangingPunct="1">
              <a:lnSpc>
                <a:spcPts val="2200"/>
              </a:lnSpc>
              <a:spcBef>
                <a:spcPts val="0"/>
              </a:spcBef>
              <a:spcAft>
                <a:spcPts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測定試料：</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1PCV2304BR3</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（測定位置</a:t>
            </a:r>
            <a:r>
              <a:rPr lang="en-US" altLang="ja-JP" sz="2000" dirty="0">
                <a:solidFill>
                  <a:prstClr val="black"/>
                </a:solidFill>
                <a:latin typeface="ＭＳ Ｐゴシック" panose="020B0600070205080204" pitchFamily="50" charset="-128"/>
                <a:ea typeface="ＭＳ Ｐゴシック" panose="020B0600070205080204" pitchFamily="50" charset="-128"/>
              </a:rPr>
              <a:t>D</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輝度の高い粒子近傍</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9875" marR="0" lvl="0" indent="-180975" algn="l" defTabSz="457200" rtl="0" eaLnBrk="1" fontAlgn="base" latinLnBrk="0" hangingPunct="1">
              <a:lnSpc>
                <a:spcPts val="2100"/>
              </a:lnSpc>
              <a:spcBef>
                <a:spcPts val="0"/>
              </a:spcBef>
              <a:spcAft>
                <a:spcPct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及び酸素が主要成分として検出される。他試料とは異なり</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を検出。</a:t>
            </a: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等のセメント構成成分と想定される元素も検出される。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は検出されるが、濃度は低い。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オーダ検出され、他に</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err="1">
                <a:ln>
                  <a:noFill/>
                </a:ln>
                <a:solidFill>
                  <a:prstClr val="black"/>
                </a:solidFill>
                <a:effectLst/>
                <a:uLnTx/>
                <a:uFillTx/>
                <a:latin typeface="ＭＳ Ｐゴシック"/>
                <a:ea typeface="ＭＳ Ｐゴシック"/>
                <a:cs typeface="+mn-cs"/>
              </a:rPr>
              <a:t>Ti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Co</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が</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0.1at%</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オーダで検出。</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534987">
              <a:spcBef>
                <a:spcPts val="0"/>
              </a:spcBef>
              <a:buClrTx/>
              <a:buSzTx/>
              <a:buNone/>
            </a:pPr>
            <a:endParaRPr kumimoji="0" lang="en-US" altLang="ja-JP" sz="2200" dirty="0">
              <a:latin typeface="+mn-ea"/>
              <a:ea typeface="+mn-ea"/>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556738"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）⑤：</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D</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2" name="表 3">
            <a:extLst>
              <a:ext uri="{FF2B5EF4-FFF2-40B4-BE49-F238E27FC236}">
                <a16:creationId xmlns:a16="http://schemas.microsoft.com/office/drawing/2014/main" id="{F95AA5A0-82F9-4194-B317-ABBC3C357B53}"/>
              </a:ext>
            </a:extLst>
          </p:cNvPr>
          <p:cNvGraphicFramePr>
            <a:graphicFrameLocks noGrp="1"/>
          </p:cNvGraphicFramePr>
          <p:nvPr>
            <p:extLst>
              <p:ext uri="{D42A27DB-BD31-4B8C-83A1-F6EECF244321}">
                <p14:modId xmlns:p14="http://schemas.microsoft.com/office/powerpoint/2010/main" val="3806987681"/>
              </p:ext>
            </p:extLst>
          </p:nvPr>
        </p:nvGraphicFramePr>
        <p:xfrm>
          <a:off x="263225" y="2029893"/>
          <a:ext cx="8640000" cy="42816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3108825671"/>
                    </a:ext>
                  </a:extLst>
                </a:gridCol>
                <a:gridCol w="3060000">
                  <a:extLst>
                    <a:ext uri="{9D8B030D-6E8A-4147-A177-3AD203B41FA5}">
                      <a16:colId xmlns:a16="http://schemas.microsoft.com/office/drawing/2014/main" val="865265086"/>
                    </a:ext>
                  </a:extLst>
                </a:gridCol>
                <a:gridCol w="2520000">
                  <a:extLst>
                    <a:ext uri="{9D8B030D-6E8A-4147-A177-3AD203B41FA5}">
                      <a16:colId xmlns:a16="http://schemas.microsoft.com/office/drawing/2014/main" val="1075808106"/>
                    </a:ext>
                  </a:extLst>
                </a:gridCol>
              </a:tblGrid>
              <a:tr h="1836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6034311"/>
                  </a:ext>
                </a:extLst>
              </a:tr>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測定位置電子像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線スペクトル（全体）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458950"/>
                  </a:ext>
                </a:extLst>
              </a:tr>
              <a:tr h="1836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845131"/>
                  </a:ext>
                </a:extLst>
              </a:tr>
              <a:tr h="288000">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10keV</a:t>
                      </a:r>
                      <a:r>
                        <a:rPr kumimoji="1" lang="ja-JP" altLang="en-US" sz="1400" dirty="0">
                          <a:latin typeface="ＭＳ Ｐゴシック" panose="020B0600070205080204" pitchFamily="50" charset="-128"/>
                          <a:ea typeface="ＭＳ Ｐゴシック" panose="020B060007020508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X</a:t>
                      </a:r>
                      <a:r>
                        <a:rPr kumimoji="1" lang="ja-JP" altLang="en-US" sz="1400" dirty="0">
                          <a:latin typeface="ＭＳ Ｐゴシック" panose="020B0600070205080204" pitchFamily="50" charset="-128"/>
                          <a:ea typeface="ＭＳ Ｐゴシック" panose="020B0600070205080204" pitchFamily="50" charset="-128"/>
                        </a:rPr>
                        <a:t>線スペクトル（</a:t>
                      </a:r>
                      <a:r>
                        <a:rPr kumimoji="1" lang="en-US" altLang="ja-JP" sz="1400" dirty="0">
                          <a:latin typeface="ＭＳ Ｐゴシック" panose="020B0600070205080204" pitchFamily="50" charset="-128"/>
                          <a:ea typeface="ＭＳ Ｐゴシック" panose="020B0600070205080204" pitchFamily="50" charset="-128"/>
                        </a:rPr>
                        <a:t>10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20keV</a:t>
                      </a:r>
                      <a:r>
                        <a:rPr kumimoji="1" lang="ja-JP" altLang="en-US" sz="1400" dirty="0">
                          <a:latin typeface="ＭＳ Ｐゴシック" panose="020B0600070205080204" pitchFamily="50" charset="-128"/>
                          <a:ea typeface="ＭＳ Ｐゴシック" panose="020B060007020508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EDS</a:t>
                      </a:r>
                      <a:r>
                        <a:rPr kumimoji="1" lang="ja-JP" altLang="en-US" sz="1400" dirty="0">
                          <a:latin typeface="ＭＳ Ｐゴシック" panose="020B0600070205080204" pitchFamily="50" charset="-128"/>
                          <a:ea typeface="ＭＳ Ｐゴシック" panose="020B0600070205080204" pitchFamily="50" charset="-128"/>
                        </a:rPr>
                        <a:t>マッピング定量分析結果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77819"/>
                  </a:ext>
                </a:extLst>
              </a:tr>
            </a:tbl>
          </a:graphicData>
        </a:graphic>
      </p:graphicFrame>
      <p:pic>
        <p:nvPicPr>
          <p:cNvPr id="7" name="図 6">
            <a:extLst>
              <a:ext uri="{FF2B5EF4-FFF2-40B4-BE49-F238E27FC236}">
                <a16:creationId xmlns:a16="http://schemas.microsoft.com/office/drawing/2014/main" id="{583B3366-CA76-4B2E-AF5E-DC58BA54C33F}"/>
              </a:ext>
            </a:extLst>
          </p:cNvPr>
          <p:cNvPicPr>
            <a:picLocks noChangeAspect="1"/>
          </p:cNvPicPr>
          <p:nvPr/>
        </p:nvPicPr>
        <p:blipFill>
          <a:blip r:embed="rId2"/>
          <a:stretch>
            <a:fillRect/>
          </a:stretch>
        </p:blipFill>
        <p:spPr>
          <a:xfrm>
            <a:off x="3303425" y="2027393"/>
            <a:ext cx="3086432" cy="1836000"/>
          </a:xfrm>
          <a:prstGeom prst="rect">
            <a:avLst/>
          </a:prstGeom>
        </p:spPr>
      </p:pic>
      <p:pic>
        <p:nvPicPr>
          <p:cNvPr id="13" name="図 12">
            <a:extLst>
              <a:ext uri="{FF2B5EF4-FFF2-40B4-BE49-F238E27FC236}">
                <a16:creationId xmlns:a16="http://schemas.microsoft.com/office/drawing/2014/main" id="{A8AF4FA3-BD37-4535-9EFD-44D87FD5495F}"/>
              </a:ext>
            </a:extLst>
          </p:cNvPr>
          <p:cNvPicPr>
            <a:picLocks noChangeAspect="1"/>
          </p:cNvPicPr>
          <p:nvPr/>
        </p:nvPicPr>
        <p:blipFill>
          <a:blip r:embed="rId3"/>
          <a:stretch>
            <a:fillRect/>
          </a:stretch>
        </p:blipFill>
        <p:spPr>
          <a:xfrm>
            <a:off x="254710" y="4168193"/>
            <a:ext cx="3071831" cy="1836000"/>
          </a:xfrm>
          <a:prstGeom prst="rect">
            <a:avLst/>
          </a:prstGeom>
        </p:spPr>
      </p:pic>
      <p:pic>
        <p:nvPicPr>
          <p:cNvPr id="14" name="図 13">
            <a:extLst>
              <a:ext uri="{FF2B5EF4-FFF2-40B4-BE49-F238E27FC236}">
                <a16:creationId xmlns:a16="http://schemas.microsoft.com/office/drawing/2014/main" id="{2D4EAD31-23BA-415F-96CA-26E22B0E0C16}"/>
              </a:ext>
            </a:extLst>
          </p:cNvPr>
          <p:cNvPicPr>
            <a:picLocks noChangeAspect="1"/>
          </p:cNvPicPr>
          <p:nvPr/>
        </p:nvPicPr>
        <p:blipFill>
          <a:blip r:embed="rId4"/>
          <a:stretch>
            <a:fillRect/>
          </a:stretch>
        </p:blipFill>
        <p:spPr>
          <a:xfrm>
            <a:off x="3301141" y="4168193"/>
            <a:ext cx="3102805" cy="1836000"/>
          </a:xfrm>
          <a:prstGeom prst="rect">
            <a:avLst/>
          </a:prstGeom>
        </p:spPr>
      </p:pic>
      <p:pic>
        <p:nvPicPr>
          <p:cNvPr id="5" name="図 4">
            <a:extLst>
              <a:ext uri="{FF2B5EF4-FFF2-40B4-BE49-F238E27FC236}">
                <a16:creationId xmlns:a16="http://schemas.microsoft.com/office/drawing/2014/main" id="{487FAA2F-AF61-40A6-B473-F711AD910261}"/>
              </a:ext>
            </a:extLst>
          </p:cNvPr>
          <p:cNvPicPr>
            <a:picLocks noChangeAspect="1"/>
          </p:cNvPicPr>
          <p:nvPr/>
        </p:nvPicPr>
        <p:blipFill>
          <a:blip r:embed="rId5"/>
          <a:stretch>
            <a:fillRect/>
          </a:stretch>
        </p:blipFill>
        <p:spPr>
          <a:xfrm>
            <a:off x="638062" y="2037923"/>
            <a:ext cx="2290526" cy="1836000"/>
          </a:xfrm>
          <a:prstGeom prst="rect">
            <a:avLst/>
          </a:prstGeom>
        </p:spPr>
      </p:pic>
      <p:pic>
        <p:nvPicPr>
          <p:cNvPr id="18" name="図 17">
            <a:extLst>
              <a:ext uri="{FF2B5EF4-FFF2-40B4-BE49-F238E27FC236}">
                <a16:creationId xmlns:a16="http://schemas.microsoft.com/office/drawing/2014/main" id="{6CED28C5-244B-44BF-96DE-1D687779A375}"/>
              </a:ext>
            </a:extLst>
          </p:cNvPr>
          <p:cNvPicPr>
            <a:picLocks noChangeAspect="1"/>
          </p:cNvPicPr>
          <p:nvPr/>
        </p:nvPicPr>
        <p:blipFill>
          <a:blip r:embed="rId6"/>
          <a:stretch>
            <a:fillRect/>
          </a:stretch>
        </p:blipFill>
        <p:spPr>
          <a:xfrm>
            <a:off x="6600072" y="2121167"/>
            <a:ext cx="2088000" cy="3830974"/>
          </a:xfrm>
          <a:prstGeom prst="rect">
            <a:avLst/>
          </a:prstGeom>
        </p:spPr>
      </p:pic>
    </p:spTree>
    <p:extLst>
      <p:ext uri="{BB962C8B-B14F-4D97-AF65-F5344CB8AC3E}">
        <p14:creationId xmlns:p14="http://schemas.microsoft.com/office/powerpoint/2010/main" val="4167239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草, グリーン, 座る, フロント が含まれている画像&#10;&#10;自動的に生成された説明">
            <a:extLst>
              <a:ext uri="{FF2B5EF4-FFF2-40B4-BE49-F238E27FC236}">
                <a16:creationId xmlns:a16="http://schemas.microsoft.com/office/drawing/2014/main" id="{274FF00E-CF37-4A1A-BF2C-82415DB22C6F}"/>
              </a:ext>
            </a:extLst>
          </p:cNvPr>
          <p:cNvPicPr>
            <a:picLocks noChangeAspect="1"/>
          </p:cNvPicPr>
          <p:nvPr/>
        </p:nvPicPr>
        <p:blipFill rotWithShape="1">
          <a:blip r:embed="rId2"/>
          <a:srcRect t="10380" r="498" b="9419"/>
          <a:stretch/>
        </p:blipFill>
        <p:spPr>
          <a:xfrm>
            <a:off x="632997" y="2580369"/>
            <a:ext cx="8275719" cy="1260000"/>
          </a:xfrm>
          <a:prstGeom prst="rect">
            <a:avLst/>
          </a:prstGeom>
        </p:spPr>
      </p:pic>
      <p:pic>
        <p:nvPicPr>
          <p:cNvPr id="6" name="図 5" descr="夜空に光っている&#10;&#10;中程度の精度で自動的に生成された説明">
            <a:extLst>
              <a:ext uri="{FF2B5EF4-FFF2-40B4-BE49-F238E27FC236}">
                <a16:creationId xmlns:a16="http://schemas.microsoft.com/office/drawing/2014/main" id="{031F65C2-B53F-4C79-90BB-6A79C1C44AC0}"/>
              </a:ext>
            </a:extLst>
          </p:cNvPr>
          <p:cNvPicPr>
            <a:picLocks noChangeAspect="1"/>
          </p:cNvPicPr>
          <p:nvPr/>
        </p:nvPicPr>
        <p:blipFill rotWithShape="1">
          <a:blip r:embed="rId3"/>
          <a:srcRect l="515" t="9607" r="578" b="11325"/>
          <a:stretch/>
        </p:blipFill>
        <p:spPr>
          <a:xfrm>
            <a:off x="632997" y="3832538"/>
            <a:ext cx="8275719" cy="1260000"/>
          </a:xfrm>
          <a:prstGeom prst="rect">
            <a:avLst/>
          </a:prstGeom>
        </p:spPr>
      </p:pic>
      <p:pic>
        <p:nvPicPr>
          <p:cNvPr id="8" name="図 7" descr="草, ミミズ, グリーン, 座る が含まれている画像&#10;&#10;自動的に生成された説明">
            <a:extLst>
              <a:ext uri="{FF2B5EF4-FFF2-40B4-BE49-F238E27FC236}">
                <a16:creationId xmlns:a16="http://schemas.microsoft.com/office/drawing/2014/main" id="{82E11B28-D434-4B8C-93A4-0788A1E4C10F}"/>
              </a:ext>
            </a:extLst>
          </p:cNvPr>
          <p:cNvPicPr>
            <a:picLocks noChangeAspect="1"/>
          </p:cNvPicPr>
          <p:nvPr/>
        </p:nvPicPr>
        <p:blipFill rotWithShape="1">
          <a:blip r:embed="rId4"/>
          <a:srcRect l="723" t="9691" r="762" b="9587"/>
          <a:stretch/>
        </p:blipFill>
        <p:spPr>
          <a:xfrm>
            <a:off x="639220" y="5100369"/>
            <a:ext cx="6564202" cy="1260000"/>
          </a:xfrm>
          <a:prstGeom prst="rect">
            <a:avLst/>
          </a:prstGeom>
        </p:spPr>
      </p:pic>
      <p:graphicFrame>
        <p:nvGraphicFramePr>
          <p:cNvPr id="38" name="表 4">
            <a:extLst>
              <a:ext uri="{FF2B5EF4-FFF2-40B4-BE49-F238E27FC236}">
                <a16:creationId xmlns:a16="http://schemas.microsoft.com/office/drawing/2014/main" id="{17864466-0EF5-4A40-B308-4FAEAAAD2C4F}"/>
              </a:ext>
            </a:extLst>
          </p:cNvPr>
          <p:cNvGraphicFramePr>
            <a:graphicFrameLocks noGrp="1"/>
          </p:cNvGraphicFramePr>
          <p:nvPr/>
        </p:nvGraphicFramePr>
        <p:xfrm>
          <a:off x="628716" y="2580369"/>
          <a:ext cx="8280000" cy="378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41788"/>
                  </a:ext>
                </a:extLst>
              </a:tr>
            </a:tbl>
          </a:graphicData>
        </a:graphic>
      </p:graphicFrame>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947143" cy="1785104"/>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auto" latinLnBrk="0" hangingPunct="1">
              <a:lnSpc>
                <a:spcPts val="2200"/>
              </a:lnSpc>
              <a:spcBef>
                <a:spcPts val="0"/>
              </a:spcBef>
              <a:spcAft>
                <a:spcPts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測定試料：</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1PCV2304BR3</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（測定位置</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輝度の高い粒子近傍</a:t>
            </a:r>
            <a:r>
              <a:rPr kumimoji="0"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8288" marR="0" lvl="0" indent="-179388" algn="l" defTabSz="457200" rtl="0" eaLnBrk="1" fontAlgn="base" latinLnBrk="0" hangingPunct="1">
              <a:lnSpc>
                <a:spcPts val="2200"/>
              </a:lnSpc>
              <a:spcBef>
                <a:spcPts val="0"/>
              </a:spcBef>
              <a:spcAft>
                <a:spcPct val="0"/>
              </a:spcAft>
              <a:buClrTx/>
              <a:buSzTx/>
              <a:buFont typeface="Wingdings"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を主体とした酸化物で構成される。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等のセメント構成成分と想定される元素が同位置に偏在。</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の偏在は観察されるが、</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の有意な偏在は観察されない。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936000" marR="0" lvl="0" indent="0" algn="l" defTabSz="457200" rtl="0" eaLnBrk="1" fontAlgn="base" latinLnBrk="0" hangingPunct="1">
              <a:lnSpc>
                <a:spcPts val="22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K</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err="1">
                <a:ln>
                  <a:noFill/>
                </a:ln>
                <a:solidFill>
                  <a:prstClr val="black"/>
                </a:solidFill>
                <a:effectLst/>
                <a:uLnTx/>
                <a:uFillTx/>
                <a:latin typeface="ＭＳ Ｐゴシック"/>
                <a:ea typeface="ＭＳ Ｐゴシック"/>
                <a:cs typeface="+mn-cs"/>
              </a:rPr>
              <a:t>Ti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の偏在が観察されるが、偏在位置は各元素で異なる。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7607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n-cs"/>
              </a:rPr>
              <a:t>）⑤：</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n-cs"/>
              </a:rPr>
              <a:t>D</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n-cs"/>
              </a:rPr>
              <a:t>2</a:t>
            </a:r>
          </a:p>
        </p:txBody>
      </p:sp>
      <p:grpSp>
        <p:nvGrpSpPr>
          <p:cNvPr id="16" name="グループ化 15">
            <a:extLst>
              <a:ext uri="{FF2B5EF4-FFF2-40B4-BE49-F238E27FC236}">
                <a16:creationId xmlns:a16="http://schemas.microsoft.com/office/drawing/2014/main" id="{ED963973-5766-451A-9778-97659B7B9717}"/>
              </a:ext>
            </a:extLst>
          </p:cNvPr>
          <p:cNvGrpSpPr/>
          <p:nvPr/>
        </p:nvGrpSpPr>
        <p:grpSpPr>
          <a:xfrm>
            <a:off x="8263139" y="6047016"/>
            <a:ext cx="556933" cy="246221"/>
            <a:chOff x="1766089" y="2886076"/>
            <a:chExt cx="556933" cy="246221"/>
          </a:xfrm>
        </p:grpSpPr>
        <p:cxnSp>
          <p:nvCxnSpPr>
            <p:cNvPr id="12" name="直線コネクタ 11">
              <a:extLst>
                <a:ext uri="{FF2B5EF4-FFF2-40B4-BE49-F238E27FC236}">
                  <a16:creationId xmlns:a16="http://schemas.microsoft.com/office/drawing/2014/main" id="{AD9343BD-A82F-4376-9C04-8054A2E6DB43}"/>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C0B3F2-A0E6-4F2A-943C-B5F8F93B360D}"/>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0" dirty="0">
                  <a:latin typeface="ＭＳ Ｐゴシック" panose="020B0600070205080204" pitchFamily="50" charset="-128"/>
                </a:rPr>
                <a:t>20μm</a:t>
              </a:r>
              <a:endParaRPr kumimoji="0" lang="ja-JP" altLang="en-US" sz="1000" b="0" dirty="0">
                <a:latin typeface="ＭＳ Ｐゴシック" panose="020B0600070205080204" pitchFamily="50" charset="-128"/>
              </a:endParaRPr>
            </a:p>
          </p:txBody>
        </p:sp>
      </p:grpSp>
      <p:graphicFrame>
        <p:nvGraphicFramePr>
          <p:cNvPr id="11" name="表 12">
            <a:extLst>
              <a:ext uri="{FF2B5EF4-FFF2-40B4-BE49-F238E27FC236}">
                <a16:creationId xmlns:a16="http://schemas.microsoft.com/office/drawing/2014/main" id="{CD6FC831-BA20-420D-B8DC-DEBB59878EEA}"/>
              </a:ext>
            </a:extLst>
          </p:cNvPr>
          <p:cNvGraphicFramePr>
            <a:graphicFrameLocks noGrp="1"/>
          </p:cNvGraphicFramePr>
          <p:nvPr/>
        </p:nvGraphicFramePr>
        <p:xfrm>
          <a:off x="7355888" y="5183668"/>
          <a:ext cx="1440000" cy="756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Mg</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Al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Cl</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K</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Ca</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err="1">
                          <a:solidFill>
                            <a:schemeClr val="tx1"/>
                          </a:solidFill>
                          <a:latin typeface="ＭＳ Ｐゴシック" panose="020B0600070205080204" pitchFamily="50" charset="-128"/>
                          <a:ea typeface="ＭＳ Ｐゴシック" panose="020B0600070205080204" pitchFamily="50" charset="-128"/>
                        </a:rPr>
                        <a:t>Ti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95255195"/>
                  </a:ext>
                </a:extLst>
              </a:tr>
            </a:tbl>
          </a:graphicData>
        </a:graphic>
      </p:graphicFrame>
    </p:spTree>
    <p:extLst>
      <p:ext uri="{BB962C8B-B14F-4D97-AF65-F5344CB8AC3E}">
        <p14:creationId xmlns:p14="http://schemas.microsoft.com/office/powerpoint/2010/main" val="247735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C1167B-DA0D-4785-AA65-53E45FCCE1E2}"/>
              </a:ext>
            </a:extLst>
          </p:cNvPr>
          <p:cNvPicPr>
            <a:picLocks noChangeAspect="1"/>
          </p:cNvPicPr>
          <p:nvPr/>
        </p:nvPicPr>
        <p:blipFill rotWithShape="1">
          <a:blip r:embed="rId2"/>
          <a:srcRect l="3654" t="8911" r="2831" b="9855"/>
          <a:stretch/>
        </p:blipFill>
        <p:spPr>
          <a:xfrm>
            <a:off x="5590710" y="4421212"/>
            <a:ext cx="1616737" cy="1258604"/>
          </a:xfrm>
          <a:prstGeom prst="rect">
            <a:avLst/>
          </a:prstGeom>
        </p:spPr>
      </p:pic>
      <p:pic>
        <p:nvPicPr>
          <p:cNvPr id="3" name="図 2" descr="草, 座る, グリーン, フロント が含まれている画像&#10;&#10;自動的に生成された説明">
            <a:extLst>
              <a:ext uri="{FF2B5EF4-FFF2-40B4-BE49-F238E27FC236}">
                <a16:creationId xmlns:a16="http://schemas.microsoft.com/office/drawing/2014/main" id="{BADFB661-20F1-445A-A09F-2BE024B8BA0D}"/>
              </a:ext>
            </a:extLst>
          </p:cNvPr>
          <p:cNvPicPr>
            <a:picLocks noChangeAspect="1"/>
          </p:cNvPicPr>
          <p:nvPr/>
        </p:nvPicPr>
        <p:blipFill rotWithShape="1">
          <a:blip r:embed="rId3"/>
          <a:srcRect t="9767" r="635" b="9767"/>
          <a:stretch/>
        </p:blipFill>
        <p:spPr>
          <a:xfrm>
            <a:off x="601966" y="655023"/>
            <a:ext cx="8279998" cy="1260000"/>
          </a:xfrm>
          <a:prstGeom prst="rect">
            <a:avLst/>
          </a:prstGeom>
        </p:spPr>
      </p:pic>
      <p:pic>
        <p:nvPicPr>
          <p:cNvPr id="5" name="図 4" descr="草, 座る, グリーン, フロント が含まれている画像&#10;&#10;自動的に生成された説明">
            <a:extLst>
              <a:ext uri="{FF2B5EF4-FFF2-40B4-BE49-F238E27FC236}">
                <a16:creationId xmlns:a16="http://schemas.microsoft.com/office/drawing/2014/main" id="{80460726-114A-489F-99EB-9B09310A60B4}"/>
              </a:ext>
            </a:extLst>
          </p:cNvPr>
          <p:cNvPicPr>
            <a:picLocks noChangeAspect="1"/>
          </p:cNvPicPr>
          <p:nvPr/>
        </p:nvPicPr>
        <p:blipFill rotWithShape="1">
          <a:blip r:embed="rId4"/>
          <a:srcRect l="813" t="10727" r="578" b="11939"/>
          <a:stretch/>
        </p:blipFill>
        <p:spPr>
          <a:xfrm>
            <a:off x="601964" y="1909478"/>
            <a:ext cx="8279999" cy="1260001"/>
          </a:xfrm>
          <a:prstGeom prst="rect">
            <a:avLst/>
          </a:prstGeom>
        </p:spPr>
      </p:pic>
      <p:pic>
        <p:nvPicPr>
          <p:cNvPr id="7" name="図 6" descr="草, グリーン, フィールド, 男 が含まれている画像&#10;&#10;自動的に生成された説明">
            <a:extLst>
              <a:ext uri="{FF2B5EF4-FFF2-40B4-BE49-F238E27FC236}">
                <a16:creationId xmlns:a16="http://schemas.microsoft.com/office/drawing/2014/main" id="{02620EAF-34CD-4BA9-BF2A-379A646151A2}"/>
              </a:ext>
            </a:extLst>
          </p:cNvPr>
          <p:cNvPicPr>
            <a:picLocks noChangeAspect="1"/>
          </p:cNvPicPr>
          <p:nvPr/>
        </p:nvPicPr>
        <p:blipFill rotWithShape="1">
          <a:blip r:embed="rId5"/>
          <a:srcRect l="573" t="9962" r="619" b="12308"/>
          <a:stretch/>
        </p:blipFill>
        <p:spPr>
          <a:xfrm>
            <a:off x="601964" y="3163934"/>
            <a:ext cx="8279998" cy="1260000"/>
          </a:xfrm>
          <a:prstGeom prst="rect">
            <a:avLst/>
          </a:prstGeom>
        </p:spPr>
      </p:pic>
      <p:pic>
        <p:nvPicPr>
          <p:cNvPr id="9" name="図 8" descr="夜に光っている&#10;&#10;中程度の精度で自動的に生成された説明">
            <a:extLst>
              <a:ext uri="{FF2B5EF4-FFF2-40B4-BE49-F238E27FC236}">
                <a16:creationId xmlns:a16="http://schemas.microsoft.com/office/drawing/2014/main" id="{B53F1B6F-E4BA-44A6-8710-A11575983DE5}"/>
              </a:ext>
            </a:extLst>
          </p:cNvPr>
          <p:cNvPicPr>
            <a:picLocks noChangeAspect="1"/>
          </p:cNvPicPr>
          <p:nvPr/>
        </p:nvPicPr>
        <p:blipFill rotWithShape="1">
          <a:blip r:embed="rId6"/>
          <a:srcRect l="963" t="10254" r="1242" b="12412"/>
          <a:stretch/>
        </p:blipFill>
        <p:spPr>
          <a:xfrm>
            <a:off x="601962" y="4418390"/>
            <a:ext cx="4965303" cy="1260001"/>
          </a:xfrm>
          <a:prstGeom prst="rect">
            <a:avLst/>
          </a:prstGeom>
        </p:spPr>
      </p:pic>
      <p:graphicFrame>
        <p:nvGraphicFramePr>
          <p:cNvPr id="45" name="表 4">
            <a:extLst>
              <a:ext uri="{FF2B5EF4-FFF2-40B4-BE49-F238E27FC236}">
                <a16:creationId xmlns:a16="http://schemas.microsoft.com/office/drawing/2014/main" id="{69EE120F-F051-4553-93D8-3A2D0CE6540F}"/>
              </a:ext>
            </a:extLst>
          </p:cNvPr>
          <p:cNvGraphicFramePr>
            <a:graphicFrameLocks noGrp="1"/>
          </p:cNvGraphicFramePr>
          <p:nvPr>
            <p:extLst>
              <p:ext uri="{D42A27DB-BD31-4B8C-83A1-F6EECF244321}">
                <p14:modId xmlns:p14="http://schemas.microsoft.com/office/powerpoint/2010/main" val="2189345362"/>
              </p:ext>
            </p:extLst>
          </p:nvPr>
        </p:nvGraphicFramePr>
        <p:xfrm>
          <a:off x="601964" y="651199"/>
          <a:ext cx="8280000" cy="504000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1706618586"/>
                    </a:ext>
                  </a:extLst>
                </a:gridCol>
                <a:gridCol w="1656000">
                  <a:extLst>
                    <a:ext uri="{9D8B030D-6E8A-4147-A177-3AD203B41FA5}">
                      <a16:colId xmlns:a16="http://schemas.microsoft.com/office/drawing/2014/main" val="1893023882"/>
                    </a:ext>
                  </a:extLst>
                </a:gridCol>
                <a:gridCol w="1656000">
                  <a:extLst>
                    <a:ext uri="{9D8B030D-6E8A-4147-A177-3AD203B41FA5}">
                      <a16:colId xmlns:a16="http://schemas.microsoft.com/office/drawing/2014/main" val="3332614228"/>
                    </a:ext>
                  </a:extLst>
                </a:gridCol>
                <a:gridCol w="1656000">
                  <a:extLst>
                    <a:ext uri="{9D8B030D-6E8A-4147-A177-3AD203B41FA5}">
                      <a16:colId xmlns:a16="http://schemas.microsoft.com/office/drawing/2014/main" val="1943963868"/>
                    </a:ext>
                  </a:extLst>
                </a:gridCol>
                <a:gridCol w="1656000">
                  <a:extLst>
                    <a:ext uri="{9D8B030D-6E8A-4147-A177-3AD203B41FA5}">
                      <a16:colId xmlns:a16="http://schemas.microsoft.com/office/drawing/2014/main" val="1298553499"/>
                    </a:ext>
                  </a:extLst>
                </a:gridCol>
              </a:tblGrid>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1685586"/>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2605161"/>
                  </a:ext>
                </a:extLst>
              </a:tr>
              <a:tr h="1260000">
                <a:tc>
                  <a:txBody>
                    <a:bodyPr/>
                    <a:lstStyle/>
                    <a:p>
                      <a:endParaRPr kumimoji="1" lang="ja-JP" altLang="en-US" sz="1400" dirty="0">
                        <a:latin typeface="+mn-ea"/>
                        <a:ea typeface="+mn-ea"/>
                      </a:endParaRPr>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kumimoji="1" lang="ja-JP" altLang="en-US" sz="1400" dirty="0">
                        <a:latin typeface="+mn-ea"/>
                        <a:ea typeface="+mn-ea"/>
                      </a:endParaRPr>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41788"/>
                  </a:ext>
                </a:extLst>
              </a:tr>
              <a:tr h="12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kumimoji="1" lang="ja-JP" altLang="en-US" dirty="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228616"/>
                  </a:ext>
                </a:extLst>
              </a:tr>
            </a:tbl>
          </a:graphicData>
        </a:graphic>
      </p:graphicFrame>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9084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n-cs"/>
              </a:rPr>
              <a:t>）⑤：</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n-cs"/>
              </a:rPr>
              <a:t>D</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n-cs"/>
              </a:rPr>
              <a:t>－</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n-cs"/>
              </a:rPr>
              <a:t>3</a:t>
            </a:r>
          </a:p>
        </p:txBody>
      </p:sp>
      <p:graphicFrame>
        <p:nvGraphicFramePr>
          <p:cNvPr id="33" name="表 12">
            <a:extLst>
              <a:ext uri="{FF2B5EF4-FFF2-40B4-BE49-F238E27FC236}">
                <a16:creationId xmlns:a16="http://schemas.microsoft.com/office/drawing/2014/main" id="{BBE38120-68A3-421C-983E-098092ABF851}"/>
              </a:ext>
            </a:extLst>
          </p:cNvPr>
          <p:cNvGraphicFramePr>
            <a:graphicFrameLocks noGrp="1"/>
          </p:cNvGraphicFramePr>
          <p:nvPr>
            <p:extLst>
              <p:ext uri="{D42A27DB-BD31-4B8C-83A1-F6EECF244321}">
                <p14:modId xmlns:p14="http://schemas.microsoft.com/office/powerpoint/2010/main" val="410995106"/>
              </p:ext>
            </p:extLst>
          </p:nvPr>
        </p:nvGraphicFramePr>
        <p:xfrm>
          <a:off x="7350170" y="4535037"/>
          <a:ext cx="1440000" cy="1008000"/>
        </p:xfrm>
        <a:graphic>
          <a:graphicData uri="http://schemas.openxmlformats.org/drawingml/2006/table">
            <a:tbl>
              <a:tblPr firstRow="1" bandRow="1">
                <a:tableStyleId>{5C22544A-7EE6-4342-B048-85BDC9FD1C3A}</a:tableStyleId>
              </a:tblPr>
              <a:tblGrid>
                <a:gridCol w="288000">
                  <a:extLst>
                    <a:ext uri="{9D8B030D-6E8A-4147-A177-3AD203B41FA5}">
                      <a16:colId xmlns:a16="http://schemas.microsoft.com/office/drawing/2014/main" val="2580628136"/>
                    </a:ext>
                  </a:extLst>
                </a:gridCol>
                <a:gridCol w="288000">
                  <a:extLst>
                    <a:ext uri="{9D8B030D-6E8A-4147-A177-3AD203B41FA5}">
                      <a16:colId xmlns:a16="http://schemas.microsoft.com/office/drawing/2014/main" val="49045916"/>
                    </a:ext>
                  </a:extLst>
                </a:gridCol>
                <a:gridCol w="288000">
                  <a:extLst>
                    <a:ext uri="{9D8B030D-6E8A-4147-A177-3AD203B41FA5}">
                      <a16:colId xmlns:a16="http://schemas.microsoft.com/office/drawing/2014/main" val="1742635446"/>
                    </a:ext>
                  </a:extLst>
                </a:gridCol>
                <a:gridCol w="288000">
                  <a:extLst>
                    <a:ext uri="{9D8B030D-6E8A-4147-A177-3AD203B41FA5}">
                      <a16:colId xmlns:a16="http://schemas.microsoft.com/office/drawing/2014/main" val="3104462501"/>
                    </a:ext>
                  </a:extLst>
                </a:gridCol>
                <a:gridCol w="288000">
                  <a:extLst>
                    <a:ext uri="{9D8B030D-6E8A-4147-A177-3AD203B41FA5}">
                      <a16:colId xmlns:a16="http://schemas.microsoft.com/office/drawing/2014/main" val="2701747213"/>
                    </a:ext>
                  </a:extLst>
                </a:gridCol>
              </a:tblGrid>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BSE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Fe</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702681"/>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Ni</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Zr</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852837"/>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Nb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Mo</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Sn</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Cs</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5255195"/>
                  </a:ext>
                </a:extLst>
              </a:tr>
              <a:tr h="252000">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Tm</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Pb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U</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1" dirty="0">
                          <a:solidFill>
                            <a:schemeClr val="tx1"/>
                          </a:solidFill>
                          <a:latin typeface="ＭＳ Ｐゴシック" panose="020B0600070205080204" pitchFamily="50" charset="-128"/>
                          <a:ea typeface="ＭＳ Ｐゴシック" panose="020B0600070205080204" pitchFamily="50" charset="-128"/>
                        </a:rPr>
                        <a:t>Sb</a:t>
                      </a: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000" b="1"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6523563"/>
                  </a:ext>
                </a:extLst>
              </a:tr>
            </a:tbl>
          </a:graphicData>
        </a:graphic>
      </p:graphicFrame>
      <p:grpSp>
        <p:nvGrpSpPr>
          <p:cNvPr id="18" name="グループ化 17">
            <a:extLst>
              <a:ext uri="{FF2B5EF4-FFF2-40B4-BE49-F238E27FC236}">
                <a16:creationId xmlns:a16="http://schemas.microsoft.com/office/drawing/2014/main" id="{3880A89E-EF44-4E99-9660-0B4AE3EDA4A4}"/>
              </a:ext>
            </a:extLst>
          </p:cNvPr>
          <p:cNvGrpSpPr/>
          <p:nvPr/>
        </p:nvGrpSpPr>
        <p:grpSpPr>
          <a:xfrm>
            <a:off x="8263139" y="5978920"/>
            <a:ext cx="556933" cy="246221"/>
            <a:chOff x="1766089" y="2886076"/>
            <a:chExt cx="556933" cy="246221"/>
          </a:xfrm>
        </p:grpSpPr>
        <p:cxnSp>
          <p:nvCxnSpPr>
            <p:cNvPr id="19" name="直線コネクタ 18">
              <a:extLst>
                <a:ext uri="{FF2B5EF4-FFF2-40B4-BE49-F238E27FC236}">
                  <a16:creationId xmlns:a16="http://schemas.microsoft.com/office/drawing/2014/main" id="{04E82560-01D6-4393-851D-D50D717D1E5C}"/>
                </a:ext>
              </a:extLst>
            </p:cNvPr>
            <p:cNvCxnSpPr/>
            <p:nvPr/>
          </p:nvCxnSpPr>
          <p:spPr>
            <a:xfrm>
              <a:off x="1918556" y="3127472"/>
              <a:ext cx="2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B70C79-9F25-47AC-997E-B9FD784D4F87}"/>
                </a:ext>
              </a:extLst>
            </p:cNvPr>
            <p:cNvSpPr txBox="1"/>
            <p:nvPr/>
          </p:nvSpPr>
          <p:spPr bwMode="auto">
            <a:xfrm>
              <a:off x="1766089" y="2886076"/>
              <a:ext cx="556933" cy="246221"/>
            </a:xfrm>
            <a:prstGeom prst="rect">
              <a:avLst/>
            </a:prstGeom>
            <a:noFill/>
            <a:ln w="9525" algn="ctr">
              <a:noFill/>
              <a:miter lim="800000"/>
              <a:headEnd/>
              <a:tailEnd/>
            </a:ln>
            <a:effectLst/>
          </p:spPr>
          <p:txBody>
            <a:bodyPr wrap="square" rtlCol="0">
              <a:spAutoFit/>
            </a:bodyPr>
            <a:lstStyle/>
            <a:p>
              <a:pPr algn="ctr">
                <a:spcBef>
                  <a:spcPct val="50000"/>
                </a:spcBef>
                <a:buClrTx/>
                <a:buSzTx/>
                <a:buFontTx/>
                <a:buNone/>
              </a:pPr>
              <a:r>
                <a:rPr kumimoji="0" lang="en-US" altLang="ja-JP" sz="1000" b="1" dirty="0">
                  <a:latin typeface="ＭＳ Ｐゴシック" panose="020B0600070205080204" pitchFamily="50" charset="-128"/>
                </a:rPr>
                <a:t>20μm</a:t>
              </a:r>
              <a:endParaRPr kumimoji="0" lang="ja-JP" altLang="en-US" sz="1000" b="1" dirty="0">
                <a:latin typeface="ＭＳ Ｐゴシック" panose="020B0600070205080204" pitchFamily="50" charset="-128"/>
              </a:endParaRPr>
            </a:p>
          </p:txBody>
        </p:sp>
      </p:grpSp>
    </p:spTree>
    <p:extLst>
      <p:ext uri="{BB962C8B-B14F-4D97-AF65-F5344CB8AC3E}">
        <p14:creationId xmlns:p14="http://schemas.microsoft.com/office/powerpoint/2010/main" val="4081212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4"/>
            <a:ext cx="8880776" cy="1092607"/>
          </a:xfrm>
          <a:prstGeom prst="rect">
            <a:avLst/>
          </a:prstGeom>
          <a:noFill/>
          <a:ln w="9525" algn="ctr">
            <a:noFill/>
            <a:miter lim="800000"/>
            <a:headEnd/>
            <a:tailEnd/>
          </a:ln>
          <a:effectLst/>
        </p:spPr>
        <p:txBody>
          <a:bodyPr wrap="square" rtlCol="0">
            <a:spAutoFit/>
          </a:bodyPr>
          <a:lstStyle/>
          <a:p>
            <a:pPr marL="268288" indent="-180975">
              <a:buFont typeface="Wingdings" panose="05000000000000000000" pitchFamily="2" charset="2"/>
              <a:buChar char="l"/>
            </a:pPr>
            <a:r>
              <a:rPr kumimoji="0" lang="ja-JP" altLang="en-US" sz="2000" dirty="0">
                <a:latin typeface="ＭＳ Ｐゴシック" panose="020B0600070205080204" pitchFamily="50" charset="-128"/>
                <a:ea typeface="ＭＳ Ｐゴシック" panose="020B0600070205080204" pitchFamily="50" charset="-128"/>
              </a:rPr>
              <a:t>採取位置がペデスタル開口部から近い試料は結晶性が悪く、遠い試料は良い</a:t>
            </a:r>
            <a:endParaRPr kumimoji="0" lang="en-US" altLang="ja-JP" sz="2000" dirty="0">
              <a:latin typeface="ＭＳ Ｐゴシック" panose="020B0600070205080204" pitchFamily="50" charset="-128"/>
              <a:ea typeface="ＭＳ Ｐゴシック" panose="020B0600070205080204" pitchFamily="50" charset="-128"/>
            </a:endParaRPr>
          </a:p>
          <a:p>
            <a:pPr marL="87313" indent="182563"/>
            <a:r>
              <a:rPr kumimoji="0" lang="ja-JP" altLang="en-US" sz="2000" dirty="0">
                <a:latin typeface="ＭＳ Ｐゴシック" panose="020B0600070205080204" pitchFamily="50" charset="-128"/>
                <a:ea typeface="ＭＳ Ｐゴシック" panose="020B0600070205080204" pitchFamily="50" charset="-128"/>
              </a:rPr>
              <a:t>→開口部からの距離よりも採取位置の深さ（</a:t>
            </a:r>
            <a:r>
              <a:rPr kumimoji="0" lang="en-US" altLang="ja-JP" sz="2000" dirty="0">
                <a:latin typeface="ＭＳ Ｐゴシック" panose="020B0600070205080204" pitchFamily="50" charset="-128"/>
                <a:ea typeface="ＭＳ Ｐゴシック" panose="020B0600070205080204" pitchFamily="50" charset="-128"/>
              </a:rPr>
              <a:t>ROV</a:t>
            </a:r>
            <a:r>
              <a:rPr kumimoji="0" lang="ja-JP" altLang="en-US" sz="2000" dirty="0">
                <a:latin typeface="ＭＳ Ｐゴシック" panose="020B0600070205080204" pitchFamily="50" charset="-128"/>
                <a:ea typeface="ＭＳ Ｐゴシック" panose="020B0600070205080204" pitchFamily="50" charset="-128"/>
              </a:rPr>
              <a:t>～床</a:t>
            </a:r>
            <a:r>
              <a:rPr kumimoji="0" lang="en-US" altLang="ja-JP" sz="2000" dirty="0">
                <a:latin typeface="ＭＳ Ｐゴシック" panose="020B0600070205080204" pitchFamily="50" charset="-128"/>
                <a:ea typeface="ＭＳ Ｐゴシック" panose="020B0600070205080204" pitchFamily="50" charset="-128"/>
              </a:rPr>
              <a:t>or</a:t>
            </a:r>
            <a:r>
              <a:rPr kumimoji="0" lang="ja-JP" altLang="en-US" sz="2000" dirty="0">
                <a:latin typeface="ＭＳ Ｐゴシック" panose="020B0600070205080204" pitchFamily="50" charset="-128"/>
                <a:ea typeface="ＭＳ Ｐゴシック" panose="020B0600070205080204" pitchFamily="50" charset="-128"/>
              </a:rPr>
              <a:t>機器）の影響？</a:t>
            </a:r>
            <a:endParaRPr kumimoji="0" lang="en-US" altLang="ja-JP" sz="2000" dirty="0">
              <a:latin typeface="ＭＳ Ｐゴシック" panose="020B0600070205080204" pitchFamily="50" charset="-128"/>
              <a:ea typeface="ＭＳ Ｐゴシック" panose="020B0600070205080204" pitchFamily="50" charset="-128"/>
            </a:endParaRPr>
          </a:p>
          <a:p>
            <a:pPr marL="268288" indent="-180975">
              <a:spcBef>
                <a:spcPts val="600"/>
              </a:spcBef>
              <a:buFont typeface="Wingdings" panose="05000000000000000000" pitchFamily="2" charset="2"/>
              <a:buChar char="l"/>
            </a:pPr>
            <a:r>
              <a:rPr kumimoji="0" lang="en-US" altLang="ja-JP" sz="2000" dirty="0">
                <a:latin typeface="ＭＳ Ｐゴシック" panose="020B0600070205080204" pitchFamily="50" charset="-128"/>
                <a:ea typeface="ＭＳ Ｐゴシック" panose="020B0600070205080204" pitchFamily="50" charset="-128"/>
              </a:rPr>
              <a:t>1PCV2301</a:t>
            </a:r>
            <a:r>
              <a:rPr kumimoji="0" lang="ja-JP" altLang="en-US" sz="2000" dirty="0">
                <a:latin typeface="ＭＳ Ｐゴシック" panose="020B0600070205080204" pitchFamily="50" charset="-128"/>
                <a:ea typeface="ＭＳ Ｐゴシック" panose="020B0600070205080204" pitchFamily="50" charset="-128"/>
              </a:rPr>
              <a:t>と</a:t>
            </a:r>
            <a:r>
              <a:rPr kumimoji="0" lang="en-US" altLang="ja-JP" sz="2000" dirty="0">
                <a:latin typeface="ＭＳ Ｐゴシック" panose="020B0600070205080204" pitchFamily="50" charset="-128"/>
                <a:ea typeface="ＭＳ Ｐゴシック" panose="020B0600070205080204" pitchFamily="50" charset="-128"/>
              </a:rPr>
              <a:t>1PCV2304</a:t>
            </a:r>
            <a:r>
              <a:rPr kumimoji="0" lang="ja-JP" altLang="en-US" sz="2000" dirty="0">
                <a:latin typeface="ＭＳ Ｐゴシック" panose="020B0600070205080204" pitchFamily="50" charset="-128"/>
                <a:ea typeface="ＭＳ Ｐゴシック" panose="020B0600070205080204" pitchFamily="50" charset="-128"/>
              </a:rPr>
              <a:t>は同位置に回折線を観察（現在、結晶同定中）</a:t>
            </a:r>
            <a:endParaRPr kumimoji="0" lang="en-US" altLang="ja-JP" sz="2000" dirty="0">
              <a:latin typeface="ＭＳ Ｐゴシック" panose="020B0600070205080204" pitchFamily="50" charset="-128"/>
              <a:ea typeface="ＭＳ Ｐゴシック" panose="020B0600070205080204" pitchFamily="50" charset="-128"/>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2" y="214307"/>
            <a:ext cx="602901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５．</a:t>
            </a:r>
            <a:r>
              <a:rPr lang="en-US" altLang="ja-JP" dirty="0">
                <a:latin typeface="ＭＳ Ｐゴシック" panose="020B0600070205080204" pitchFamily="50" charset="-128"/>
                <a:ea typeface="ＭＳ Ｐゴシック" panose="020B0600070205080204" pitchFamily="50" charset="-128"/>
              </a:rPr>
              <a:t>XRD</a:t>
            </a:r>
            <a:r>
              <a:rPr lang="ja-JP" altLang="en-US" dirty="0">
                <a:latin typeface="ＭＳ Ｐゴシック" panose="020B0600070205080204" pitchFamily="50" charset="-128"/>
                <a:ea typeface="ＭＳ Ｐゴシック" panose="020B0600070205080204" pitchFamily="50" charset="-128"/>
              </a:rPr>
              <a:t>測定：測定結果</a:t>
            </a:r>
          </a:p>
        </p:txBody>
      </p:sp>
      <p:grpSp>
        <p:nvGrpSpPr>
          <p:cNvPr id="9" name="グループ化 8">
            <a:extLst>
              <a:ext uri="{FF2B5EF4-FFF2-40B4-BE49-F238E27FC236}">
                <a16:creationId xmlns:a16="http://schemas.microsoft.com/office/drawing/2014/main" id="{1EE48B8D-6DBF-49DB-A5BD-6816C14DC40C}"/>
              </a:ext>
            </a:extLst>
          </p:cNvPr>
          <p:cNvGrpSpPr/>
          <p:nvPr/>
        </p:nvGrpSpPr>
        <p:grpSpPr>
          <a:xfrm>
            <a:off x="2198256" y="1676393"/>
            <a:ext cx="5779391" cy="4740310"/>
            <a:chOff x="2198256" y="1676393"/>
            <a:chExt cx="5779391" cy="4740310"/>
          </a:xfrm>
        </p:grpSpPr>
        <p:pic>
          <p:nvPicPr>
            <p:cNvPr id="4" name="図 3">
              <a:extLst>
                <a:ext uri="{FF2B5EF4-FFF2-40B4-BE49-F238E27FC236}">
                  <a16:creationId xmlns:a16="http://schemas.microsoft.com/office/drawing/2014/main" id="{A309AEE4-B08A-481E-B3D2-CF8F1A66AD4E}"/>
                </a:ext>
              </a:extLst>
            </p:cNvPr>
            <p:cNvPicPr>
              <a:picLocks noChangeAspect="1"/>
            </p:cNvPicPr>
            <p:nvPr/>
          </p:nvPicPr>
          <p:blipFill rotWithShape="1">
            <a:blip r:embed="rId3"/>
            <a:srcRect l="9474"/>
            <a:stretch/>
          </p:blipFill>
          <p:spPr>
            <a:xfrm>
              <a:off x="2735248" y="1676393"/>
              <a:ext cx="5242399" cy="1250141"/>
            </a:xfrm>
            <a:prstGeom prst="rect">
              <a:avLst/>
            </a:prstGeom>
          </p:spPr>
        </p:pic>
        <p:pic>
          <p:nvPicPr>
            <p:cNvPr id="5" name="図 4">
              <a:extLst>
                <a:ext uri="{FF2B5EF4-FFF2-40B4-BE49-F238E27FC236}">
                  <a16:creationId xmlns:a16="http://schemas.microsoft.com/office/drawing/2014/main" id="{D98441EF-259A-455A-91CC-AC5878A30167}"/>
                </a:ext>
              </a:extLst>
            </p:cNvPr>
            <p:cNvPicPr>
              <a:picLocks noChangeAspect="1"/>
            </p:cNvPicPr>
            <p:nvPr/>
          </p:nvPicPr>
          <p:blipFill rotWithShape="1">
            <a:blip r:embed="rId4"/>
            <a:srcRect l="9041"/>
            <a:stretch/>
          </p:blipFill>
          <p:spPr>
            <a:xfrm>
              <a:off x="2719346" y="2760760"/>
              <a:ext cx="5242399" cy="1311083"/>
            </a:xfrm>
            <a:prstGeom prst="rect">
              <a:avLst/>
            </a:prstGeom>
          </p:spPr>
        </p:pic>
        <p:pic>
          <p:nvPicPr>
            <p:cNvPr id="7" name="図 6">
              <a:extLst>
                <a:ext uri="{FF2B5EF4-FFF2-40B4-BE49-F238E27FC236}">
                  <a16:creationId xmlns:a16="http://schemas.microsoft.com/office/drawing/2014/main" id="{0D0D1F18-6F33-4B5A-862D-432E6A100ADA}"/>
                </a:ext>
              </a:extLst>
            </p:cNvPr>
            <p:cNvPicPr>
              <a:picLocks noChangeAspect="1"/>
            </p:cNvPicPr>
            <p:nvPr/>
          </p:nvPicPr>
          <p:blipFill rotWithShape="1">
            <a:blip r:embed="rId5"/>
            <a:srcRect l="9041"/>
            <a:stretch/>
          </p:blipFill>
          <p:spPr>
            <a:xfrm>
              <a:off x="2719346" y="3905749"/>
              <a:ext cx="5242400" cy="1250142"/>
            </a:xfrm>
            <a:prstGeom prst="rect">
              <a:avLst/>
            </a:prstGeom>
          </p:spPr>
        </p:pic>
        <p:pic>
          <p:nvPicPr>
            <p:cNvPr id="8" name="図 7">
              <a:extLst>
                <a:ext uri="{FF2B5EF4-FFF2-40B4-BE49-F238E27FC236}">
                  <a16:creationId xmlns:a16="http://schemas.microsoft.com/office/drawing/2014/main" id="{581E2D6F-7F98-4FA0-AC05-0BBBC70FDE0D}"/>
                </a:ext>
              </a:extLst>
            </p:cNvPr>
            <p:cNvPicPr>
              <a:picLocks noChangeAspect="1"/>
            </p:cNvPicPr>
            <p:nvPr/>
          </p:nvPicPr>
          <p:blipFill rotWithShape="1">
            <a:blip r:embed="rId6"/>
            <a:srcRect l="7248" b="11228"/>
            <a:stretch/>
          </p:blipFill>
          <p:spPr>
            <a:xfrm>
              <a:off x="2623929" y="4971223"/>
              <a:ext cx="5345767" cy="1163883"/>
            </a:xfrm>
            <a:prstGeom prst="rect">
              <a:avLst/>
            </a:prstGeom>
          </p:spPr>
        </p:pic>
        <p:pic>
          <p:nvPicPr>
            <p:cNvPr id="14" name="図 13">
              <a:extLst>
                <a:ext uri="{FF2B5EF4-FFF2-40B4-BE49-F238E27FC236}">
                  <a16:creationId xmlns:a16="http://schemas.microsoft.com/office/drawing/2014/main" id="{8E96E8A0-228C-4EAE-A1B9-4DEAF67941AC}"/>
                </a:ext>
              </a:extLst>
            </p:cNvPr>
            <p:cNvPicPr>
              <a:picLocks noChangeAspect="1"/>
            </p:cNvPicPr>
            <p:nvPr/>
          </p:nvPicPr>
          <p:blipFill rotWithShape="1">
            <a:blip r:embed="rId6"/>
            <a:srcRect t="88047"/>
            <a:stretch/>
          </p:blipFill>
          <p:spPr>
            <a:xfrm>
              <a:off x="2198256" y="6104393"/>
              <a:ext cx="5763490" cy="312310"/>
            </a:xfrm>
            <a:prstGeom prst="rect">
              <a:avLst/>
            </a:prstGeom>
          </p:spPr>
        </p:pic>
      </p:grpSp>
      <p:graphicFrame>
        <p:nvGraphicFramePr>
          <p:cNvPr id="2" name="表 3">
            <a:extLst>
              <a:ext uri="{FF2B5EF4-FFF2-40B4-BE49-F238E27FC236}">
                <a16:creationId xmlns:a16="http://schemas.microsoft.com/office/drawing/2014/main" id="{29873509-CCB3-49E2-A2CE-D36B8B21AE94}"/>
              </a:ext>
            </a:extLst>
          </p:cNvPr>
          <p:cNvGraphicFramePr>
            <a:graphicFrameLocks noGrp="1"/>
          </p:cNvGraphicFramePr>
          <p:nvPr>
            <p:extLst>
              <p:ext uri="{D42A27DB-BD31-4B8C-83A1-F6EECF244321}">
                <p14:modId xmlns:p14="http://schemas.microsoft.com/office/powerpoint/2010/main" val="3650624550"/>
              </p:ext>
            </p:extLst>
          </p:nvPr>
        </p:nvGraphicFramePr>
        <p:xfrm>
          <a:off x="972000" y="1676393"/>
          <a:ext cx="6840000" cy="4725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170952908"/>
                    </a:ext>
                  </a:extLst>
                </a:gridCol>
                <a:gridCol w="5040000">
                  <a:extLst>
                    <a:ext uri="{9D8B030D-6E8A-4147-A177-3AD203B41FA5}">
                      <a16:colId xmlns:a16="http://schemas.microsoft.com/office/drawing/2014/main" val="1670450201"/>
                    </a:ext>
                  </a:extLst>
                </a:gridCol>
              </a:tblGrid>
              <a:tr h="1107000">
                <a:tc>
                  <a:txBody>
                    <a:bodyPr/>
                    <a:lstStyle/>
                    <a:p>
                      <a:pPr algn="ctr"/>
                      <a:r>
                        <a:rPr kumimoji="1" lang="en-US" altLang="ja-JP" sz="1600" dirty="0">
                          <a:solidFill>
                            <a:schemeClr val="tx1"/>
                          </a:solidFill>
                          <a:latin typeface="ＭＳ Ｐゴシック" panose="020B0600070205080204" pitchFamily="50" charset="-128"/>
                          <a:ea typeface="ＭＳ Ｐゴシック" panose="020B0600070205080204" pitchFamily="50" charset="-128"/>
                        </a:rPr>
                        <a:t>1PCV2301BR2</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8963332"/>
                  </a:ext>
                </a:extLst>
              </a:tr>
              <a:tr h="1107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1PCV2302BR2</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1286091"/>
                  </a:ext>
                </a:extLst>
              </a:tr>
              <a:tr h="1107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1PCV2303BR2</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4825325"/>
                  </a:ext>
                </a:extLst>
              </a:tr>
              <a:tr h="140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1PCV2304BR2</a:t>
                      </a:r>
                      <a:endPar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9644366"/>
                  </a:ext>
                </a:extLst>
              </a:tr>
            </a:tbl>
          </a:graphicData>
        </a:graphic>
      </p:graphicFrame>
    </p:spTree>
    <p:extLst>
      <p:ext uri="{BB962C8B-B14F-4D97-AF65-F5344CB8AC3E}">
        <p14:creationId xmlns:p14="http://schemas.microsoft.com/office/powerpoint/2010/main" val="881055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4"/>
            <a:ext cx="8880776" cy="2092881"/>
          </a:xfrm>
          <a:prstGeom prst="rect">
            <a:avLst/>
          </a:prstGeom>
          <a:noFill/>
          <a:ln w="9525" algn="ctr">
            <a:noFill/>
            <a:miter lim="800000"/>
            <a:headEnd/>
            <a:tailEnd/>
          </a:ln>
          <a:effectLst/>
        </p:spPr>
        <p:txBody>
          <a:bodyPr wrap="square" rtlCol="0">
            <a:spAutoFit/>
          </a:bodyPr>
          <a:lstStyle/>
          <a:p>
            <a:pPr marL="268288" indent="-180975">
              <a:buFont typeface="Wingdings" panose="05000000000000000000" pitchFamily="2" charset="2"/>
              <a:buChar char="l"/>
            </a:pPr>
            <a:r>
              <a:rPr lang="ja-JP" altLang="en-US" sz="2000" dirty="0">
                <a:latin typeface="ＭＳ Ｐゴシック" panose="020B0600070205080204" pitchFamily="50" charset="-128"/>
                <a:ea typeface="ＭＳ Ｐゴシック" panose="020B0600070205080204" pitchFamily="50" charset="-128"/>
              </a:rPr>
              <a:t>溶解溶液</a:t>
            </a:r>
            <a:r>
              <a:rPr kumimoji="0" lang="ja-JP" altLang="en-US" sz="2000" dirty="0">
                <a:latin typeface="ＭＳ Ｐゴシック" panose="020B0600070205080204" pitchFamily="50" charset="-128"/>
                <a:ea typeface="ＭＳ Ｐゴシック" panose="020B0600070205080204" pitchFamily="50" charset="-128"/>
              </a:rPr>
              <a:t>：混酸（硝酸＋塩酸＋フッ酸＋硫酸）</a:t>
            </a:r>
            <a:endParaRPr kumimoji="0" lang="en-US" altLang="ja-JP" sz="2000" dirty="0">
              <a:latin typeface="ＭＳ Ｐゴシック" panose="020B0600070205080204" pitchFamily="50" charset="-128"/>
              <a:ea typeface="ＭＳ Ｐゴシック" panose="020B0600070205080204" pitchFamily="50" charset="-128"/>
            </a:endParaRPr>
          </a:p>
          <a:p>
            <a:pPr marL="268288" indent="-180975">
              <a:spcBef>
                <a:spcPts val="600"/>
              </a:spcBef>
              <a:buFont typeface="Wingdings" panose="05000000000000000000" pitchFamily="2" charset="2"/>
              <a:buChar char="l"/>
            </a:pPr>
            <a:r>
              <a:rPr kumimoji="0" lang="ja-JP" altLang="en-US" sz="2000" dirty="0">
                <a:latin typeface="ＭＳ Ｐゴシック" panose="020B0600070205080204" pitchFamily="50" charset="-128"/>
                <a:ea typeface="ＭＳ Ｐゴシック" panose="020B0600070205080204" pitchFamily="50" charset="-128"/>
              </a:rPr>
              <a:t>溶解条件：加圧溶解</a:t>
            </a:r>
            <a:endParaRPr lang="en-US" altLang="ja-JP" sz="2000" dirty="0">
              <a:latin typeface="ＭＳ Ｐゴシック" panose="020B0600070205080204" pitchFamily="50" charset="-128"/>
              <a:ea typeface="ＭＳ Ｐゴシック" panose="020B0600070205080204" pitchFamily="50" charset="-128"/>
            </a:endParaRPr>
          </a:p>
          <a:p>
            <a:pPr marL="1700213">
              <a:buFont typeface="+mj-ea"/>
              <a:buAutoNum type="circleNumDbPlain"/>
            </a:pPr>
            <a:r>
              <a:rPr kumimoji="0" lang="ja-JP" altLang="en-US" sz="2000" dirty="0">
                <a:latin typeface="ＭＳ Ｐゴシック" panose="020B0600070205080204" pitchFamily="50" charset="-128"/>
                <a:ea typeface="ＭＳ Ｐゴシック" panose="020B0600070205080204" pitchFamily="50" charset="-128"/>
              </a:rPr>
              <a:t>昇温：</a:t>
            </a:r>
            <a:r>
              <a:rPr kumimoji="0" lang="en-US" altLang="ja-JP" sz="2000" dirty="0">
                <a:latin typeface="ＭＳ Ｐゴシック" panose="020B0600070205080204" pitchFamily="50" charset="-128"/>
                <a:ea typeface="ＭＳ Ｐゴシック" panose="020B0600070205080204" pitchFamily="50" charset="-128"/>
              </a:rPr>
              <a:t>150</a:t>
            </a:r>
            <a:r>
              <a:rPr kumimoji="0" lang="ja-JP" altLang="en-US"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a:t>
            </a:r>
            <a:r>
              <a:rPr kumimoji="0" lang="en-US" altLang="ja-JP" sz="2000" dirty="0">
                <a:latin typeface="ＭＳ Ｐゴシック" panose="020B0600070205080204" pitchFamily="50" charset="-128"/>
                <a:ea typeface="ＭＳ Ｐゴシック" panose="020B0600070205080204" pitchFamily="50" charset="-128"/>
              </a:rPr>
              <a:t>30</a:t>
            </a:r>
            <a:r>
              <a:rPr kumimoji="0" lang="ja-JP" altLang="en-US" sz="2000" dirty="0">
                <a:latin typeface="ＭＳ Ｐゴシック" panose="020B0600070205080204" pitchFamily="50" charset="-128"/>
                <a:ea typeface="ＭＳ Ｐゴシック" panose="020B0600070205080204" pitchFamily="50" charset="-128"/>
              </a:rPr>
              <a:t>分</a:t>
            </a:r>
            <a:endParaRPr kumimoji="0" lang="en-US" altLang="ja-JP" sz="2000" dirty="0">
              <a:latin typeface="ＭＳ Ｐゴシック" panose="020B0600070205080204" pitchFamily="50" charset="-128"/>
              <a:ea typeface="ＭＳ Ｐゴシック" panose="020B0600070205080204" pitchFamily="50" charset="-128"/>
            </a:endParaRPr>
          </a:p>
          <a:p>
            <a:pPr marL="1700213">
              <a:buFont typeface="+mj-ea"/>
              <a:buAutoNum type="circleNumDbPlain"/>
            </a:pPr>
            <a:r>
              <a:rPr lang="ja-JP" altLang="en-US" sz="2000" dirty="0">
                <a:latin typeface="ＭＳ Ｐゴシック" panose="020B0600070205080204" pitchFamily="50" charset="-128"/>
                <a:ea typeface="ＭＳ Ｐゴシック" panose="020B0600070205080204" pitchFamily="50" charset="-128"/>
              </a:rPr>
              <a:t>加熱：</a:t>
            </a:r>
            <a:r>
              <a:rPr lang="en-US" altLang="ja-JP" sz="2000" dirty="0">
                <a:latin typeface="ＭＳ Ｐゴシック" panose="020B0600070205080204" pitchFamily="50" charset="-128"/>
                <a:ea typeface="ＭＳ Ｐゴシック" panose="020B0600070205080204" pitchFamily="50" charset="-128"/>
              </a:rPr>
              <a:t>150</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×5</a:t>
            </a:r>
            <a:r>
              <a:rPr lang="ja-JP" altLang="en-US" sz="2000" dirty="0">
                <a:latin typeface="ＭＳ Ｐゴシック" panose="020B0600070205080204" pitchFamily="50" charset="-128"/>
                <a:ea typeface="ＭＳ Ｐゴシック" panose="020B0600070205080204" pitchFamily="50" charset="-128"/>
              </a:rPr>
              <a:t>時間</a:t>
            </a:r>
            <a:endParaRPr lang="en-US" altLang="ja-JP" sz="2000" dirty="0">
              <a:latin typeface="ＭＳ Ｐゴシック" panose="020B0600070205080204" pitchFamily="50" charset="-128"/>
              <a:ea typeface="ＭＳ Ｐゴシック" panose="020B0600070205080204" pitchFamily="50" charset="-128"/>
            </a:endParaRPr>
          </a:p>
          <a:p>
            <a:pPr marL="1700213">
              <a:buFont typeface="+mj-ea"/>
              <a:buAutoNum type="circleNumDbPlain"/>
            </a:pPr>
            <a:r>
              <a:rPr lang="ja-JP" altLang="en-US" sz="2000" dirty="0">
                <a:latin typeface="ＭＳ Ｐゴシック" panose="020B0600070205080204" pitchFamily="50" charset="-128"/>
                <a:ea typeface="ＭＳ Ｐゴシック" panose="020B0600070205080204" pitchFamily="50" charset="-128"/>
              </a:rPr>
              <a:t>降温：自然降温</a:t>
            </a:r>
            <a:endParaRPr lang="en-US" altLang="ja-JP" sz="2000" dirty="0">
              <a:latin typeface="ＭＳ Ｐゴシック" panose="020B0600070205080204" pitchFamily="50" charset="-128"/>
              <a:ea typeface="ＭＳ Ｐゴシック" panose="020B0600070205080204" pitchFamily="50" charset="-128"/>
            </a:endParaRPr>
          </a:p>
          <a:p>
            <a:pPr marL="268288" indent="-176213">
              <a:spcBef>
                <a:spcPts val="600"/>
              </a:spcBef>
              <a:buFont typeface="Wingdings" panose="05000000000000000000" pitchFamily="2" charset="2"/>
              <a:buChar char="l"/>
              <a:tabLst>
                <a:tab pos="92075" algn="l"/>
              </a:tabLst>
            </a:pPr>
            <a:r>
              <a:rPr kumimoji="0" lang="ja-JP" altLang="en-US" sz="2000" dirty="0">
                <a:latin typeface="ＭＳ ゴシック" panose="020B0609070205080204" pitchFamily="49" charset="-128"/>
                <a:ea typeface="ＭＳ ゴシック" panose="020B0609070205080204" pitchFamily="49" charset="-128"/>
              </a:rPr>
              <a:t>概　要　</a:t>
            </a:r>
            <a:r>
              <a:rPr kumimoji="0" lang="ja-JP" altLang="en-US" sz="2000" dirty="0">
                <a:latin typeface="ＭＳ Ｐゴシック" panose="020B0600070205080204" pitchFamily="50" charset="-128"/>
                <a:ea typeface="ＭＳ Ｐゴシック" panose="020B0600070205080204" pitchFamily="50" charset="-128"/>
              </a:rPr>
              <a:t>：溶解液は黄褐色を示した。また、溶解残渣</a:t>
            </a:r>
            <a:r>
              <a:rPr lang="ja-JP" altLang="en-US" sz="2000" dirty="0">
                <a:latin typeface="ＭＳ Ｐゴシック" panose="020B0600070205080204" pitchFamily="50" charset="-128"/>
                <a:ea typeface="ＭＳ Ｐゴシック" panose="020B0600070205080204" pitchFamily="50" charset="-128"/>
              </a:rPr>
              <a:t>が確認された</a:t>
            </a:r>
            <a:r>
              <a:rPr kumimoji="0" lang="ja-JP" altLang="en-US" sz="2000" dirty="0">
                <a:latin typeface="ＭＳ Ｐゴシック" panose="020B0600070205080204" pitchFamily="50" charset="-128"/>
                <a:ea typeface="ＭＳ Ｐゴシック" panose="020B0600070205080204" pitchFamily="50" charset="-128"/>
              </a:rPr>
              <a:t>。</a:t>
            </a:r>
            <a:endParaRPr kumimoji="0" lang="en-US" altLang="ja-JP" sz="2000" dirty="0">
              <a:latin typeface="ＭＳ Ｐゴシック" panose="020B0600070205080204" pitchFamily="50" charset="-128"/>
              <a:ea typeface="ＭＳ Ｐゴシック" panose="020B0600070205080204" pitchFamily="50" charset="-128"/>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2" y="214307"/>
            <a:ext cx="602901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６．化学分析①：酸溶解－１</a:t>
            </a:r>
          </a:p>
        </p:txBody>
      </p:sp>
      <p:pic>
        <p:nvPicPr>
          <p:cNvPr id="22" name="図 21">
            <a:extLst>
              <a:ext uri="{FF2B5EF4-FFF2-40B4-BE49-F238E27FC236}">
                <a16:creationId xmlns:a16="http://schemas.microsoft.com/office/drawing/2014/main" id="{FF9D4277-C016-4F87-ABD0-1C14C5A233DD}"/>
              </a:ext>
            </a:extLst>
          </p:cNvPr>
          <p:cNvPicPr>
            <a:picLocks noChangeAspect="1"/>
          </p:cNvPicPr>
          <p:nvPr/>
        </p:nvPicPr>
        <p:blipFill>
          <a:blip r:embed="rId3"/>
          <a:stretch>
            <a:fillRect/>
          </a:stretch>
        </p:blipFill>
        <p:spPr>
          <a:xfrm>
            <a:off x="1979586" y="4043549"/>
            <a:ext cx="1725318" cy="1749704"/>
          </a:xfrm>
          <a:prstGeom prst="rect">
            <a:avLst/>
          </a:prstGeom>
        </p:spPr>
      </p:pic>
      <p:pic>
        <p:nvPicPr>
          <p:cNvPr id="23" name="図 22">
            <a:extLst>
              <a:ext uri="{FF2B5EF4-FFF2-40B4-BE49-F238E27FC236}">
                <a16:creationId xmlns:a16="http://schemas.microsoft.com/office/drawing/2014/main" id="{ED258FFC-EAB2-4877-AF71-E7F7FE1EC7A6}"/>
              </a:ext>
            </a:extLst>
          </p:cNvPr>
          <p:cNvPicPr>
            <a:picLocks noChangeAspect="1"/>
          </p:cNvPicPr>
          <p:nvPr/>
        </p:nvPicPr>
        <p:blipFill>
          <a:blip r:embed="rId4"/>
          <a:stretch>
            <a:fillRect/>
          </a:stretch>
        </p:blipFill>
        <p:spPr>
          <a:xfrm>
            <a:off x="3730438" y="4043549"/>
            <a:ext cx="1725318" cy="1749704"/>
          </a:xfrm>
          <a:prstGeom prst="rect">
            <a:avLst/>
          </a:prstGeom>
        </p:spPr>
      </p:pic>
      <p:pic>
        <p:nvPicPr>
          <p:cNvPr id="24" name="図 23">
            <a:extLst>
              <a:ext uri="{FF2B5EF4-FFF2-40B4-BE49-F238E27FC236}">
                <a16:creationId xmlns:a16="http://schemas.microsoft.com/office/drawing/2014/main" id="{F0AAD3C4-6E49-43A8-86B8-A5DD56E9B0D1}"/>
              </a:ext>
            </a:extLst>
          </p:cNvPr>
          <p:cNvPicPr>
            <a:picLocks noChangeAspect="1"/>
          </p:cNvPicPr>
          <p:nvPr/>
        </p:nvPicPr>
        <p:blipFill>
          <a:blip r:embed="rId5"/>
          <a:stretch>
            <a:fillRect/>
          </a:stretch>
        </p:blipFill>
        <p:spPr>
          <a:xfrm>
            <a:off x="5455140" y="4032123"/>
            <a:ext cx="1725318" cy="1743607"/>
          </a:xfrm>
          <a:prstGeom prst="rect">
            <a:avLst/>
          </a:prstGeom>
        </p:spPr>
      </p:pic>
      <p:pic>
        <p:nvPicPr>
          <p:cNvPr id="25" name="図 24">
            <a:extLst>
              <a:ext uri="{FF2B5EF4-FFF2-40B4-BE49-F238E27FC236}">
                <a16:creationId xmlns:a16="http://schemas.microsoft.com/office/drawing/2014/main" id="{0795765D-F756-4F09-ACAC-57848E9E4DE6}"/>
              </a:ext>
            </a:extLst>
          </p:cNvPr>
          <p:cNvPicPr>
            <a:picLocks noChangeAspect="1"/>
          </p:cNvPicPr>
          <p:nvPr/>
        </p:nvPicPr>
        <p:blipFill>
          <a:blip r:embed="rId6"/>
          <a:stretch>
            <a:fillRect/>
          </a:stretch>
        </p:blipFill>
        <p:spPr>
          <a:xfrm>
            <a:off x="7186862" y="4054975"/>
            <a:ext cx="1725318" cy="1749704"/>
          </a:xfrm>
          <a:prstGeom prst="rect">
            <a:avLst/>
          </a:prstGeom>
        </p:spPr>
      </p:pic>
      <p:graphicFrame>
        <p:nvGraphicFramePr>
          <p:cNvPr id="6" name="表 12">
            <a:extLst>
              <a:ext uri="{FF2B5EF4-FFF2-40B4-BE49-F238E27FC236}">
                <a16:creationId xmlns:a16="http://schemas.microsoft.com/office/drawing/2014/main" id="{B6C4CA29-17A4-48B8-BED2-BE8B247EA8D6}"/>
              </a:ext>
            </a:extLst>
          </p:cNvPr>
          <p:cNvGraphicFramePr>
            <a:graphicFrameLocks noGrp="1"/>
          </p:cNvGraphicFramePr>
          <p:nvPr>
            <p:extLst>
              <p:ext uri="{D42A27DB-BD31-4B8C-83A1-F6EECF244321}">
                <p14:modId xmlns:p14="http://schemas.microsoft.com/office/powerpoint/2010/main" val="2474989295"/>
              </p:ext>
            </p:extLst>
          </p:nvPr>
        </p:nvGraphicFramePr>
        <p:xfrm>
          <a:off x="263224" y="4054975"/>
          <a:ext cx="8640000" cy="2063280"/>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val="2169595494"/>
                    </a:ext>
                  </a:extLst>
                </a:gridCol>
                <a:gridCol w="1728000">
                  <a:extLst>
                    <a:ext uri="{9D8B030D-6E8A-4147-A177-3AD203B41FA5}">
                      <a16:colId xmlns:a16="http://schemas.microsoft.com/office/drawing/2014/main" val="1652990851"/>
                    </a:ext>
                  </a:extLst>
                </a:gridCol>
                <a:gridCol w="1728000">
                  <a:extLst>
                    <a:ext uri="{9D8B030D-6E8A-4147-A177-3AD203B41FA5}">
                      <a16:colId xmlns:a16="http://schemas.microsoft.com/office/drawing/2014/main" val="3281416402"/>
                    </a:ext>
                  </a:extLst>
                </a:gridCol>
                <a:gridCol w="1728000">
                  <a:extLst>
                    <a:ext uri="{9D8B030D-6E8A-4147-A177-3AD203B41FA5}">
                      <a16:colId xmlns:a16="http://schemas.microsoft.com/office/drawing/2014/main" val="36774738"/>
                    </a:ext>
                  </a:extLst>
                </a:gridCol>
                <a:gridCol w="1728000">
                  <a:extLst>
                    <a:ext uri="{9D8B030D-6E8A-4147-A177-3AD203B41FA5}">
                      <a16:colId xmlns:a16="http://schemas.microsoft.com/office/drawing/2014/main" val="3303806649"/>
                    </a:ext>
                  </a:extLst>
                </a:gridCol>
              </a:tblGrid>
              <a:tr h="1728000">
                <a:tc>
                  <a:txBody>
                    <a:bodyPr/>
                    <a:lstStyle/>
                    <a:p>
                      <a:pPr algn="ctr"/>
                      <a:r>
                        <a:rPr kumimoji="1" lang="ja-JP" altLang="en-US" dirty="0">
                          <a:solidFill>
                            <a:schemeClr val="tx1"/>
                          </a:solidFill>
                        </a:rPr>
                        <a:t>試料外観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68060"/>
                  </a:ext>
                </a:extLst>
              </a:tr>
              <a:tr h="324000">
                <a:tc>
                  <a:txBody>
                    <a:bodyP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状態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フィルタ試料装荷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混酸注入後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溶解後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定容後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9849452"/>
                  </a:ext>
                </a:extLst>
              </a:tr>
            </a:tbl>
          </a:graphicData>
        </a:graphic>
      </p:graphicFrame>
    </p:spTree>
    <p:extLst>
      <p:ext uri="{BB962C8B-B14F-4D97-AF65-F5344CB8AC3E}">
        <p14:creationId xmlns:p14="http://schemas.microsoft.com/office/powerpoint/2010/main" val="650822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4"/>
            <a:ext cx="8880776" cy="1631216"/>
          </a:xfrm>
          <a:prstGeom prst="rect">
            <a:avLst/>
          </a:prstGeom>
          <a:noFill/>
          <a:ln w="9525" algn="ctr">
            <a:noFill/>
            <a:miter lim="800000"/>
            <a:headEnd/>
            <a:tailEnd/>
          </a:ln>
          <a:effectLst/>
        </p:spPr>
        <p:txBody>
          <a:bodyPr wrap="square" rtlCol="0">
            <a:spAutoFit/>
          </a:bodyPr>
          <a:lstStyle/>
          <a:p>
            <a:pPr marL="268288" indent="-180975">
              <a:buFont typeface="Wingdings" panose="05000000000000000000" pitchFamily="2" charset="2"/>
              <a:buChar char="l"/>
            </a:pPr>
            <a:r>
              <a:rPr lang="ja-JP" altLang="en-US" sz="2000" dirty="0">
                <a:latin typeface="ＭＳ Ｐゴシック" panose="020B0600070205080204" pitchFamily="50" charset="-128"/>
                <a:ea typeface="ＭＳ Ｐゴシック" panose="020B0600070205080204" pitchFamily="50" charset="-128"/>
              </a:rPr>
              <a:t>溶解液</a:t>
            </a:r>
            <a:r>
              <a:rPr lang="ja-JP" altLang="en-US" sz="2000" dirty="0">
                <a:latin typeface="ＭＳ ゴシック" panose="020B0609070205080204" pitchFamily="49" charset="-128"/>
                <a:ea typeface="ＭＳ ゴシック" panose="020B0609070205080204" pitchFamily="49" charset="-128"/>
              </a:rPr>
              <a:t>　</a:t>
            </a:r>
            <a:r>
              <a:rPr kumimoji="0" lang="ja-JP" altLang="en-US" sz="2000" dirty="0">
                <a:latin typeface="ＭＳ Ｐゴシック" panose="020B0600070205080204" pitchFamily="50" charset="-128"/>
                <a:ea typeface="ＭＳ Ｐゴシック" panose="020B0600070205080204" pitchFamily="50" charset="-128"/>
              </a:rPr>
              <a:t>：透明～薄黄色</a:t>
            </a:r>
            <a:endParaRPr kumimoji="0" lang="en-US" altLang="ja-JP" sz="2000" dirty="0">
              <a:latin typeface="ＭＳ Ｐゴシック" panose="020B0600070205080204" pitchFamily="50" charset="-128"/>
              <a:ea typeface="ＭＳ Ｐゴシック" panose="020B0600070205080204" pitchFamily="50" charset="-128"/>
            </a:endParaRPr>
          </a:p>
          <a:p>
            <a:pPr marL="534988" lvl="3"/>
            <a:r>
              <a:rPr lang="ja-JP" altLang="en-US" sz="2000" dirty="0">
                <a:latin typeface="ＭＳ Ｐゴシック" panose="020B0600070205080204" pitchFamily="50" charset="-128"/>
                <a:ea typeface="ＭＳ Ｐゴシック" panose="020B0600070205080204" pitchFamily="50" charset="-128"/>
              </a:rPr>
              <a:t>着色程度</a:t>
            </a:r>
            <a:r>
              <a:rPr lang="ja-JP" altLang="en-US" sz="2000" dirty="0">
                <a:latin typeface="ＭＳ ゴシック" panose="020B0609070205080204" pitchFamily="49" charset="-128"/>
                <a:ea typeface="ＭＳ ゴシック" panose="020B0609070205080204" pitchFamily="49" charset="-128"/>
              </a:rPr>
              <a:t>　</a:t>
            </a:r>
            <a:r>
              <a:rPr lang="ja-JP" altLang="en-US" sz="2000" dirty="0">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1PCV2304B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1PCV2301B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1PCV2302B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1PCV2303B</a:t>
            </a:r>
          </a:p>
          <a:p>
            <a:pPr marL="268288" lvl="3" indent="-176213">
              <a:buFont typeface="Wingdings" panose="05000000000000000000" pitchFamily="2" charset="2"/>
              <a:buChar char="l"/>
            </a:pPr>
            <a:r>
              <a:rPr lang="ja-JP" altLang="en-US" sz="2000" dirty="0">
                <a:latin typeface="ＭＳ Ｐゴシック" panose="020B0600070205080204" pitchFamily="50" charset="-128"/>
                <a:ea typeface="ＭＳ Ｐゴシック" panose="020B0600070205080204" pitchFamily="50" charset="-128"/>
              </a:rPr>
              <a:t>溶解残渣：黒色粒子、乳白色粒子（</a:t>
            </a:r>
            <a:r>
              <a:rPr lang="en-US" altLang="ja-JP" sz="2000" dirty="0">
                <a:latin typeface="ＭＳ Ｐゴシック" panose="020B0600070205080204" pitchFamily="50" charset="-128"/>
                <a:ea typeface="ＭＳ Ｐゴシック" panose="020B0600070205080204" pitchFamily="50" charset="-128"/>
              </a:rPr>
              <a:t>0.1</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0.3mm</a:t>
            </a:r>
            <a:r>
              <a:rPr lang="ja-JP" altLang="en-US" sz="2000" dirty="0">
                <a:latin typeface="ＭＳ Ｐゴシック" panose="020B0600070205080204" pitchFamily="50" charset="-128"/>
                <a:ea typeface="ＭＳ Ｐゴシック" panose="020B0600070205080204" pitchFamily="50" charset="-128"/>
              </a:rPr>
              <a:t>）</a:t>
            </a:r>
            <a:endParaRPr lang="en-US" altLang="ja-JP" sz="2000" dirty="0">
              <a:latin typeface="ＭＳ Ｐゴシック" panose="020B0600070205080204" pitchFamily="50" charset="-128"/>
              <a:ea typeface="ＭＳ Ｐゴシック" panose="020B0600070205080204" pitchFamily="50" charset="-128"/>
            </a:endParaRPr>
          </a:p>
          <a:p>
            <a:pPr marL="534988" lvl="3"/>
            <a:r>
              <a:rPr lang="ja-JP" altLang="en-US" sz="2000" dirty="0">
                <a:latin typeface="ＭＳ Ｐゴシック" panose="020B0600070205080204" pitchFamily="50" charset="-128"/>
                <a:ea typeface="ＭＳ Ｐゴシック" panose="020B0600070205080204" pitchFamily="50" charset="-128"/>
              </a:rPr>
              <a:t>黒色粒子</a:t>
            </a:r>
            <a:r>
              <a:rPr lang="ja-JP" altLang="en-US" sz="2000" dirty="0">
                <a:latin typeface="ＭＳ ゴシック" panose="020B0609070205080204" pitchFamily="49" charset="-128"/>
                <a:ea typeface="ＭＳ ゴシック" panose="020B0609070205080204" pitchFamily="49" charset="-128"/>
              </a:rPr>
              <a:t>　</a:t>
            </a:r>
            <a:r>
              <a:rPr lang="ja-JP" altLang="en-US" sz="2000" dirty="0">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1PCV2301B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1PCV2304B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1PCV2302B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1PCV2303B</a:t>
            </a:r>
          </a:p>
          <a:p>
            <a:pPr marL="534988" lvl="3"/>
            <a:r>
              <a:rPr lang="ja-JP" altLang="en-US" sz="2000" dirty="0">
                <a:latin typeface="ＭＳ Ｐゴシック" panose="020B0600070205080204" pitchFamily="50" charset="-128"/>
                <a:ea typeface="ＭＳ Ｐゴシック" panose="020B0600070205080204" pitchFamily="50" charset="-128"/>
              </a:rPr>
              <a:t>乳白色粒子）　</a:t>
            </a:r>
            <a:r>
              <a:rPr lang="en-US" altLang="ja-JP" sz="2000" dirty="0">
                <a:latin typeface="ＭＳ Ｐゴシック" panose="020B0600070205080204" pitchFamily="50" charset="-128"/>
                <a:ea typeface="ＭＳ Ｐゴシック" panose="020B0600070205080204" pitchFamily="50" charset="-128"/>
              </a:rPr>
              <a:t>1PCV2304B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1PCV2302B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1PCV2301B</a:t>
            </a:r>
            <a:r>
              <a:rPr lang="ja-JP" altLang="en-US" sz="2000" dirty="0">
                <a:latin typeface="ＭＳ Ｐゴシック" panose="020B0600070205080204" pitchFamily="50" charset="-128"/>
                <a:ea typeface="ＭＳ Ｐゴシック" panose="020B0600070205080204" pitchFamily="50" charset="-128"/>
              </a:rPr>
              <a:t> ＞ </a:t>
            </a:r>
            <a:r>
              <a:rPr lang="en-US" altLang="ja-JP" sz="2000" dirty="0">
                <a:latin typeface="ＭＳ Ｐゴシック" panose="020B0600070205080204" pitchFamily="50" charset="-128"/>
                <a:ea typeface="ＭＳ Ｐゴシック" panose="020B0600070205080204" pitchFamily="50" charset="-128"/>
              </a:rPr>
              <a:t>1PCV2303B</a:t>
            </a: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2" y="214307"/>
            <a:ext cx="602901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６．化学分析①：酸溶解－２</a:t>
            </a:r>
          </a:p>
        </p:txBody>
      </p:sp>
      <p:pic>
        <p:nvPicPr>
          <p:cNvPr id="12" name="図 11">
            <a:extLst>
              <a:ext uri="{FF2B5EF4-FFF2-40B4-BE49-F238E27FC236}">
                <a16:creationId xmlns:a16="http://schemas.microsoft.com/office/drawing/2014/main" id="{48E53983-2EB7-4EB8-89A1-B1D1B6464F81}"/>
              </a:ext>
            </a:extLst>
          </p:cNvPr>
          <p:cNvPicPr>
            <a:picLocks noChangeAspect="1"/>
          </p:cNvPicPr>
          <p:nvPr/>
        </p:nvPicPr>
        <p:blipFill>
          <a:blip r:embed="rId3"/>
          <a:stretch>
            <a:fillRect/>
          </a:stretch>
        </p:blipFill>
        <p:spPr>
          <a:xfrm>
            <a:off x="1972185" y="2499852"/>
            <a:ext cx="1713124" cy="1725318"/>
          </a:xfrm>
          <a:prstGeom prst="rect">
            <a:avLst/>
          </a:prstGeom>
        </p:spPr>
      </p:pic>
      <p:pic>
        <p:nvPicPr>
          <p:cNvPr id="13" name="図 12">
            <a:extLst>
              <a:ext uri="{FF2B5EF4-FFF2-40B4-BE49-F238E27FC236}">
                <a16:creationId xmlns:a16="http://schemas.microsoft.com/office/drawing/2014/main" id="{4B0CA2A1-6792-4BC6-BA5A-D986D224219B}"/>
              </a:ext>
            </a:extLst>
          </p:cNvPr>
          <p:cNvPicPr>
            <a:picLocks noChangeAspect="1"/>
          </p:cNvPicPr>
          <p:nvPr/>
        </p:nvPicPr>
        <p:blipFill>
          <a:blip r:embed="rId4"/>
          <a:stretch>
            <a:fillRect/>
          </a:stretch>
        </p:blipFill>
        <p:spPr>
          <a:xfrm>
            <a:off x="3706293" y="2499852"/>
            <a:ext cx="1731414" cy="1725318"/>
          </a:xfrm>
          <a:prstGeom prst="rect">
            <a:avLst/>
          </a:prstGeom>
        </p:spPr>
      </p:pic>
      <p:pic>
        <p:nvPicPr>
          <p:cNvPr id="16" name="図 15">
            <a:extLst>
              <a:ext uri="{FF2B5EF4-FFF2-40B4-BE49-F238E27FC236}">
                <a16:creationId xmlns:a16="http://schemas.microsoft.com/office/drawing/2014/main" id="{D74C0996-8249-4B77-8D78-109F356FCEED}"/>
              </a:ext>
            </a:extLst>
          </p:cNvPr>
          <p:cNvPicPr>
            <a:picLocks noChangeAspect="1"/>
          </p:cNvPicPr>
          <p:nvPr/>
        </p:nvPicPr>
        <p:blipFill>
          <a:blip r:embed="rId5"/>
          <a:stretch>
            <a:fillRect/>
          </a:stretch>
        </p:blipFill>
        <p:spPr>
          <a:xfrm>
            <a:off x="5425954" y="2499852"/>
            <a:ext cx="1731414" cy="1725318"/>
          </a:xfrm>
          <a:prstGeom prst="rect">
            <a:avLst/>
          </a:prstGeom>
        </p:spPr>
      </p:pic>
      <p:pic>
        <p:nvPicPr>
          <p:cNvPr id="19" name="図 18">
            <a:extLst>
              <a:ext uri="{FF2B5EF4-FFF2-40B4-BE49-F238E27FC236}">
                <a16:creationId xmlns:a16="http://schemas.microsoft.com/office/drawing/2014/main" id="{0BA6378A-EEB9-4622-A110-0CB47C4EAB33}"/>
              </a:ext>
            </a:extLst>
          </p:cNvPr>
          <p:cNvPicPr>
            <a:picLocks noChangeAspect="1"/>
          </p:cNvPicPr>
          <p:nvPr/>
        </p:nvPicPr>
        <p:blipFill>
          <a:blip r:embed="rId6"/>
          <a:stretch>
            <a:fillRect/>
          </a:stretch>
        </p:blipFill>
        <p:spPr>
          <a:xfrm>
            <a:off x="7166702" y="2491026"/>
            <a:ext cx="1700931" cy="1725318"/>
          </a:xfrm>
          <a:prstGeom prst="rect">
            <a:avLst/>
          </a:prstGeom>
        </p:spPr>
      </p:pic>
      <p:pic>
        <p:nvPicPr>
          <p:cNvPr id="28" name="図 27">
            <a:extLst>
              <a:ext uri="{FF2B5EF4-FFF2-40B4-BE49-F238E27FC236}">
                <a16:creationId xmlns:a16="http://schemas.microsoft.com/office/drawing/2014/main" id="{75918BA7-38F4-4080-AA07-164C4637BC30}"/>
              </a:ext>
            </a:extLst>
          </p:cNvPr>
          <p:cNvPicPr>
            <a:picLocks noChangeAspect="1"/>
          </p:cNvPicPr>
          <p:nvPr/>
        </p:nvPicPr>
        <p:blipFill>
          <a:blip r:embed="rId7"/>
          <a:stretch>
            <a:fillRect/>
          </a:stretch>
        </p:blipFill>
        <p:spPr>
          <a:xfrm>
            <a:off x="1972185" y="4224760"/>
            <a:ext cx="1731414" cy="1725318"/>
          </a:xfrm>
          <a:prstGeom prst="rect">
            <a:avLst/>
          </a:prstGeom>
        </p:spPr>
      </p:pic>
      <p:pic>
        <p:nvPicPr>
          <p:cNvPr id="29" name="図 28">
            <a:extLst>
              <a:ext uri="{FF2B5EF4-FFF2-40B4-BE49-F238E27FC236}">
                <a16:creationId xmlns:a16="http://schemas.microsoft.com/office/drawing/2014/main" id="{BD4A22DC-09D0-414E-84DA-AF524F3A6FCC}"/>
              </a:ext>
            </a:extLst>
          </p:cNvPr>
          <p:cNvPicPr>
            <a:picLocks noChangeAspect="1"/>
          </p:cNvPicPr>
          <p:nvPr/>
        </p:nvPicPr>
        <p:blipFill>
          <a:blip r:embed="rId8"/>
          <a:stretch>
            <a:fillRect/>
          </a:stretch>
        </p:blipFill>
        <p:spPr>
          <a:xfrm>
            <a:off x="3699569" y="4216344"/>
            <a:ext cx="1731414" cy="1719221"/>
          </a:xfrm>
          <a:prstGeom prst="rect">
            <a:avLst/>
          </a:prstGeom>
        </p:spPr>
      </p:pic>
      <p:pic>
        <p:nvPicPr>
          <p:cNvPr id="32" name="図 31">
            <a:extLst>
              <a:ext uri="{FF2B5EF4-FFF2-40B4-BE49-F238E27FC236}">
                <a16:creationId xmlns:a16="http://schemas.microsoft.com/office/drawing/2014/main" id="{3CA8463D-9454-4CAB-8638-DFB25D49D99B}"/>
              </a:ext>
            </a:extLst>
          </p:cNvPr>
          <p:cNvPicPr>
            <a:picLocks noChangeAspect="1"/>
          </p:cNvPicPr>
          <p:nvPr/>
        </p:nvPicPr>
        <p:blipFill>
          <a:blip r:embed="rId9"/>
          <a:stretch>
            <a:fillRect/>
          </a:stretch>
        </p:blipFill>
        <p:spPr>
          <a:xfrm>
            <a:off x="5432678" y="4211067"/>
            <a:ext cx="1725318" cy="1719221"/>
          </a:xfrm>
          <a:prstGeom prst="rect">
            <a:avLst/>
          </a:prstGeom>
        </p:spPr>
      </p:pic>
      <p:pic>
        <p:nvPicPr>
          <p:cNvPr id="35" name="図 34">
            <a:extLst>
              <a:ext uri="{FF2B5EF4-FFF2-40B4-BE49-F238E27FC236}">
                <a16:creationId xmlns:a16="http://schemas.microsoft.com/office/drawing/2014/main" id="{2E146075-FF28-4961-B44B-0B044665FABD}"/>
              </a:ext>
            </a:extLst>
          </p:cNvPr>
          <p:cNvPicPr>
            <a:picLocks noChangeAspect="1"/>
          </p:cNvPicPr>
          <p:nvPr/>
        </p:nvPicPr>
        <p:blipFill>
          <a:blip r:embed="rId10"/>
          <a:stretch>
            <a:fillRect/>
          </a:stretch>
        </p:blipFill>
        <p:spPr>
          <a:xfrm>
            <a:off x="7153343" y="4215524"/>
            <a:ext cx="1731414" cy="1737511"/>
          </a:xfrm>
          <a:prstGeom prst="rect">
            <a:avLst/>
          </a:prstGeom>
        </p:spPr>
      </p:pic>
      <p:graphicFrame>
        <p:nvGraphicFramePr>
          <p:cNvPr id="6" name="表 12">
            <a:extLst>
              <a:ext uri="{FF2B5EF4-FFF2-40B4-BE49-F238E27FC236}">
                <a16:creationId xmlns:a16="http://schemas.microsoft.com/office/drawing/2014/main" id="{B6C4CA29-17A4-48B8-BED2-BE8B247EA8D6}"/>
              </a:ext>
            </a:extLst>
          </p:cNvPr>
          <p:cNvGraphicFramePr>
            <a:graphicFrameLocks noGrp="1"/>
          </p:cNvGraphicFramePr>
          <p:nvPr>
            <p:extLst>
              <p:ext uri="{D42A27DB-BD31-4B8C-83A1-F6EECF244321}">
                <p14:modId xmlns:p14="http://schemas.microsoft.com/office/powerpoint/2010/main" val="1650089361"/>
              </p:ext>
            </p:extLst>
          </p:nvPr>
        </p:nvGraphicFramePr>
        <p:xfrm>
          <a:off x="240776" y="2491026"/>
          <a:ext cx="8640000" cy="3791280"/>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val="2169595494"/>
                    </a:ext>
                  </a:extLst>
                </a:gridCol>
                <a:gridCol w="1728000">
                  <a:extLst>
                    <a:ext uri="{9D8B030D-6E8A-4147-A177-3AD203B41FA5}">
                      <a16:colId xmlns:a16="http://schemas.microsoft.com/office/drawing/2014/main" val="1652990851"/>
                    </a:ext>
                  </a:extLst>
                </a:gridCol>
                <a:gridCol w="1728000">
                  <a:extLst>
                    <a:ext uri="{9D8B030D-6E8A-4147-A177-3AD203B41FA5}">
                      <a16:colId xmlns:a16="http://schemas.microsoft.com/office/drawing/2014/main" val="3281416402"/>
                    </a:ext>
                  </a:extLst>
                </a:gridCol>
                <a:gridCol w="1728000">
                  <a:extLst>
                    <a:ext uri="{9D8B030D-6E8A-4147-A177-3AD203B41FA5}">
                      <a16:colId xmlns:a16="http://schemas.microsoft.com/office/drawing/2014/main" val="36774738"/>
                    </a:ext>
                  </a:extLst>
                </a:gridCol>
                <a:gridCol w="1728000">
                  <a:extLst>
                    <a:ext uri="{9D8B030D-6E8A-4147-A177-3AD203B41FA5}">
                      <a16:colId xmlns:a16="http://schemas.microsoft.com/office/drawing/2014/main" val="3303806649"/>
                    </a:ext>
                  </a:extLst>
                </a:gridCol>
              </a:tblGrid>
              <a:tr h="1728000">
                <a:tc>
                  <a:txBody>
                    <a:bodyP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溶解液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5823117"/>
                  </a:ext>
                </a:extLst>
              </a:tr>
              <a:tr h="1728000">
                <a:tc>
                  <a:txBody>
                    <a:bodyP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溶解残渣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68060"/>
                  </a:ext>
                </a:extLst>
              </a:tr>
              <a:tr h="324000">
                <a:tc>
                  <a:txBody>
                    <a:bodyP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状態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latin typeface="ＭＳ Ｐゴシック" panose="020B0600070205080204" pitchFamily="50" charset="-128"/>
                          <a:ea typeface="ＭＳ Ｐゴシック" panose="020B0600070205080204" pitchFamily="50" charset="-128"/>
                        </a:rPr>
                        <a:t>1PCV2301BR1</a:t>
                      </a:r>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latin typeface="ＭＳ Ｐゴシック" panose="020B0600070205080204" pitchFamily="50" charset="-128"/>
                          <a:ea typeface="ＭＳ Ｐゴシック" panose="020B0600070205080204" pitchFamily="50" charset="-128"/>
                        </a:rPr>
                        <a:t>1PCV2302BR1</a:t>
                      </a:r>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latin typeface="ＭＳ Ｐゴシック" panose="020B0600070205080204" pitchFamily="50" charset="-128"/>
                          <a:ea typeface="ＭＳ Ｐゴシック" panose="020B0600070205080204" pitchFamily="50" charset="-128"/>
                        </a:rPr>
                        <a:t>1PCV2303BR1</a:t>
                      </a:r>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a:latin typeface="ＭＳ Ｐゴシック" panose="020B0600070205080204" pitchFamily="50" charset="-128"/>
                          <a:ea typeface="ＭＳ Ｐゴシック" panose="020B0600070205080204" pitchFamily="50" charset="-128"/>
                        </a:rPr>
                        <a:t>1PCV2304BR1</a:t>
                      </a:r>
                      <a:endParaRPr kumimoji="1" lang="ja-JP" altLang="en-US" sz="16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9849452"/>
                  </a:ext>
                </a:extLst>
              </a:tr>
            </a:tbl>
          </a:graphicData>
        </a:graphic>
      </p:graphicFrame>
    </p:spTree>
    <p:extLst>
      <p:ext uri="{BB962C8B-B14F-4D97-AF65-F5344CB8AC3E}">
        <p14:creationId xmlns:p14="http://schemas.microsoft.com/office/powerpoint/2010/main" val="4025862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4"/>
            <a:ext cx="8880776" cy="1977464"/>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base" latinLnBrk="0" hangingPunct="1">
              <a:lnSpc>
                <a:spcPts val="2100"/>
              </a:lnSpc>
              <a:spcBef>
                <a:spcPts val="0"/>
              </a:spcBef>
              <a:spcAft>
                <a:spcPct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概要：全試料の傾向は同様である。</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431925" marR="0" lvl="0" indent="-268288" algn="l" defTabSz="457200" rtl="0" eaLnBrk="1" fontAlgn="base" latinLnBrk="0" hangingPunct="1">
              <a:lnSpc>
                <a:spcPts val="2100"/>
              </a:lnSpc>
              <a:spcBef>
                <a:spcPts val="0"/>
              </a:spcBef>
              <a:spcAft>
                <a:spcPct val="0"/>
              </a:spcAft>
              <a:buClrTx/>
              <a:buSzTx/>
              <a:buFont typeface="Wingdings" panose="05000000000000000000" pitchFamily="2" charset="2"/>
              <a:buChar char="ü"/>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主成分は</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で約</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50</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431925" marR="0" lvl="0" indent="-268288" algn="l" defTabSz="457200" rtl="0" eaLnBrk="1" fontAlgn="base" latinLnBrk="0" hangingPunct="1">
              <a:lnSpc>
                <a:spcPts val="2100"/>
              </a:lnSpc>
              <a:spcBef>
                <a:spcPts val="0"/>
              </a:spcBef>
              <a:spcAft>
                <a:spcPct val="0"/>
              </a:spcAft>
              <a:buClrTx/>
              <a:buSzTx/>
              <a:buFont typeface="Wingdings" panose="05000000000000000000" pitchFamily="2" charset="2"/>
              <a:buChar char="ü"/>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セメント構成成分と想定される</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等を多く検出</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431925" marR="0" lvl="0" indent="-268288" algn="l" defTabSz="457200" rtl="0" eaLnBrk="1" fontAlgn="base" latinLnBrk="0" hangingPunct="1">
              <a:lnSpc>
                <a:spcPts val="2100"/>
              </a:lnSpc>
              <a:spcBef>
                <a:spcPts val="0"/>
              </a:spcBef>
              <a:spcAft>
                <a:spcPct val="0"/>
              </a:spcAft>
              <a:buClrTx/>
              <a:buSzTx/>
              <a:buFont typeface="Wingdings" panose="05000000000000000000" pitchFamily="2" charset="2"/>
              <a:buChar char="ü"/>
              <a:tabLst/>
              <a:defRPr/>
            </a:pPr>
            <a:r>
              <a:rPr lang="en-US" altLang="ja-JP" sz="2000" dirty="0">
                <a:solidFill>
                  <a:prstClr val="black"/>
                </a:solidFill>
                <a:latin typeface="ＭＳ Ｐゴシック"/>
                <a:ea typeface="ＭＳ Ｐゴシック"/>
              </a:rPr>
              <a:t>Zn</a:t>
            </a:r>
            <a:r>
              <a:rPr lang="ja-JP" altLang="en-US" sz="2000" dirty="0">
                <a:solidFill>
                  <a:prstClr val="black"/>
                </a:solidFill>
                <a:latin typeface="ＭＳ Ｐゴシック"/>
                <a:ea typeface="ＭＳ Ｐゴシック"/>
              </a:rPr>
              <a:t>、</a:t>
            </a:r>
            <a:r>
              <a:rPr lang="en-US" altLang="ja-JP" sz="2000" dirty="0">
                <a:solidFill>
                  <a:prstClr val="black"/>
                </a:solidFill>
                <a:latin typeface="ＭＳ Ｐゴシック"/>
                <a:ea typeface="ＭＳ Ｐゴシック"/>
              </a:rPr>
              <a:t>Pb</a:t>
            </a:r>
            <a:r>
              <a:rPr lang="ja-JP" altLang="en-US" sz="2000" dirty="0">
                <a:solidFill>
                  <a:prstClr val="black"/>
                </a:solidFill>
                <a:latin typeface="ＭＳ Ｐゴシック"/>
                <a:ea typeface="ＭＳ Ｐゴシック"/>
              </a:rPr>
              <a:t>も多く検出</a:t>
            </a:r>
            <a:endParaRPr lang="en-US" altLang="ja-JP" sz="2000" dirty="0">
              <a:solidFill>
                <a:prstClr val="black"/>
              </a:solidFill>
              <a:latin typeface="ＭＳ Ｐゴシック"/>
              <a:ea typeface="ＭＳ Ｐゴシック"/>
            </a:endParaRPr>
          </a:p>
          <a:p>
            <a:pPr marL="1431925" marR="0" lvl="0" indent="-268288" algn="l" defTabSz="457200" rtl="0" eaLnBrk="1" fontAlgn="base" latinLnBrk="0" hangingPunct="1">
              <a:lnSpc>
                <a:spcPts val="2100"/>
              </a:lnSpc>
              <a:spcBef>
                <a:spcPts val="0"/>
              </a:spcBef>
              <a:spcAft>
                <a:spcPct val="0"/>
              </a:spcAft>
              <a:buClrTx/>
              <a:buSzTx/>
              <a:buFont typeface="Wingdings" panose="05000000000000000000" pitchFamily="2" charset="2"/>
              <a:buChar char="ü"/>
              <a:tabLst/>
              <a:defRPr/>
            </a:pPr>
            <a:r>
              <a:rPr lang="en-US" altLang="ja-JP" sz="2000" dirty="0">
                <a:solidFill>
                  <a:prstClr val="black"/>
                </a:solidFill>
                <a:latin typeface="ＭＳ Ｐゴシック"/>
                <a:ea typeface="ＭＳ Ｐゴシック"/>
              </a:rPr>
              <a:t>Zr</a:t>
            </a:r>
            <a:r>
              <a:rPr lang="ja-JP" altLang="en-US" sz="2000" dirty="0">
                <a:solidFill>
                  <a:prstClr val="black"/>
                </a:solidFill>
                <a:latin typeface="ＭＳ Ｐゴシック"/>
                <a:ea typeface="ＭＳ Ｐゴシック"/>
              </a:rPr>
              <a:t>、</a:t>
            </a:r>
            <a:r>
              <a:rPr lang="en-US" altLang="ja-JP" sz="2000" dirty="0">
                <a:solidFill>
                  <a:prstClr val="black"/>
                </a:solidFill>
                <a:latin typeface="ＭＳ Ｐゴシック"/>
                <a:ea typeface="ＭＳ Ｐゴシック"/>
              </a:rPr>
              <a:t>U</a:t>
            </a:r>
            <a:r>
              <a:rPr lang="ja-JP" altLang="en-US" sz="2000" dirty="0">
                <a:solidFill>
                  <a:prstClr val="black"/>
                </a:solidFill>
                <a:latin typeface="ＭＳ Ｐゴシック"/>
                <a:ea typeface="ＭＳ Ｐゴシック"/>
              </a:rPr>
              <a:t>は検出されるが、上記元素よりは少ない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PCV2304B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は他試料よりも</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濃度は低いが、多くの元素を検出</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95350" marR="0" lvl="0" indent="0" algn="l" defTabSz="457200" rtl="0" eaLnBrk="1" fontAlgn="base" latinLnBrk="0" hangingPunct="1">
              <a:lnSpc>
                <a:spcPts val="2100"/>
              </a:lnSpc>
              <a:spcBef>
                <a:spcPts val="0"/>
              </a:spcBef>
              <a:spcAft>
                <a:spcPct val="0"/>
              </a:spcAft>
              <a:buClrTx/>
              <a:buSzTx/>
              <a:buFont typeface="Wingdings" pitchFamily="2" charset="2"/>
              <a:buNone/>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2" y="214307"/>
            <a:ext cx="649316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６．化学分析②：分析結果－１（</a:t>
            </a:r>
            <a:r>
              <a:rPr lang="en-US" altLang="ja-JP" dirty="0">
                <a:latin typeface="ＭＳ Ｐゴシック" panose="020B0600070205080204" pitchFamily="50" charset="-128"/>
                <a:ea typeface="ＭＳ Ｐゴシック" panose="020B0600070205080204" pitchFamily="50" charset="-128"/>
              </a:rPr>
              <a:t>ICP-AES</a:t>
            </a:r>
            <a:r>
              <a:rPr lang="ja-JP" altLang="en-US" dirty="0">
                <a:latin typeface="ＭＳ Ｐゴシック" panose="020B0600070205080204" pitchFamily="50" charset="-128"/>
                <a:ea typeface="ＭＳ Ｐゴシック" panose="020B0600070205080204" pitchFamily="50" charset="-128"/>
              </a:rPr>
              <a:t>：暫定値）</a:t>
            </a:r>
          </a:p>
        </p:txBody>
      </p:sp>
      <p:pic>
        <p:nvPicPr>
          <p:cNvPr id="10" name="図 9">
            <a:extLst>
              <a:ext uri="{FF2B5EF4-FFF2-40B4-BE49-F238E27FC236}">
                <a16:creationId xmlns:a16="http://schemas.microsoft.com/office/drawing/2014/main" id="{E5E82104-87B5-4616-A4BC-26348ABA429C}"/>
              </a:ext>
            </a:extLst>
          </p:cNvPr>
          <p:cNvPicPr>
            <a:picLocks noChangeAspect="1"/>
          </p:cNvPicPr>
          <p:nvPr/>
        </p:nvPicPr>
        <p:blipFill>
          <a:blip r:embed="rId3"/>
          <a:stretch>
            <a:fillRect/>
          </a:stretch>
        </p:blipFill>
        <p:spPr>
          <a:xfrm>
            <a:off x="249884" y="2486142"/>
            <a:ext cx="2764623" cy="3888000"/>
          </a:xfrm>
          <a:prstGeom prst="rect">
            <a:avLst/>
          </a:prstGeom>
        </p:spPr>
      </p:pic>
      <p:pic>
        <p:nvPicPr>
          <p:cNvPr id="11" name="図 10">
            <a:extLst>
              <a:ext uri="{FF2B5EF4-FFF2-40B4-BE49-F238E27FC236}">
                <a16:creationId xmlns:a16="http://schemas.microsoft.com/office/drawing/2014/main" id="{9F149944-A01E-4F29-807A-E226988672E1}"/>
              </a:ext>
            </a:extLst>
          </p:cNvPr>
          <p:cNvPicPr>
            <a:picLocks noChangeAspect="1"/>
          </p:cNvPicPr>
          <p:nvPr/>
        </p:nvPicPr>
        <p:blipFill>
          <a:blip r:embed="rId4"/>
          <a:stretch>
            <a:fillRect/>
          </a:stretch>
        </p:blipFill>
        <p:spPr>
          <a:xfrm>
            <a:off x="5582648" y="2502306"/>
            <a:ext cx="3382386" cy="2762452"/>
          </a:xfrm>
          <a:prstGeom prst="rect">
            <a:avLst/>
          </a:prstGeom>
        </p:spPr>
      </p:pic>
      <p:sp>
        <p:nvSpPr>
          <p:cNvPr id="17" name="テキスト ボックス 16">
            <a:extLst>
              <a:ext uri="{FF2B5EF4-FFF2-40B4-BE49-F238E27FC236}">
                <a16:creationId xmlns:a16="http://schemas.microsoft.com/office/drawing/2014/main" id="{091D87B3-AA50-44DE-86E5-8C1B72210A0B}"/>
              </a:ext>
            </a:extLst>
          </p:cNvPr>
          <p:cNvSpPr txBox="1"/>
          <p:nvPr/>
        </p:nvSpPr>
        <p:spPr bwMode="auto">
          <a:xfrm>
            <a:off x="5582648" y="5264758"/>
            <a:ext cx="3361820" cy="1200329"/>
          </a:xfrm>
          <a:prstGeom prst="rect">
            <a:avLst/>
          </a:prstGeom>
          <a:noFill/>
          <a:ln w="9525" algn="ctr">
            <a:noFill/>
            <a:miter lim="800000"/>
            <a:headEnd/>
            <a:tailEnd/>
          </a:ln>
          <a:effectLst/>
        </p:spPr>
        <p:txBody>
          <a:bodyPr wrap="square" rtlCol="0">
            <a:spAutoFit/>
          </a:bodyPr>
          <a:lstStyle/>
          <a:p>
            <a:pPr marL="176213" indent="-176213">
              <a:buFont typeface="Wingdings" panose="05000000000000000000" pitchFamily="2" charset="2"/>
              <a:buChar char="Ø"/>
            </a:pPr>
            <a:r>
              <a:rPr kumimoji="0" lang="ja-JP" altLang="en-US" sz="1200" dirty="0">
                <a:latin typeface="+mn-ea"/>
              </a:rPr>
              <a:t>記載データは暫定値。今後の評価によって変更の可能性がある。</a:t>
            </a:r>
            <a:endParaRPr kumimoji="0" lang="en-US" altLang="ja-JP" sz="1200" dirty="0">
              <a:latin typeface="+mn-ea"/>
            </a:endParaRPr>
          </a:p>
          <a:p>
            <a:pPr marL="176213" indent="-176213">
              <a:buFont typeface="Wingdings" panose="05000000000000000000" pitchFamily="2" charset="2"/>
              <a:buChar char="Ø"/>
            </a:pPr>
            <a:r>
              <a:rPr lang="en-US" altLang="ja-JP" sz="1200" dirty="0" err="1">
                <a:latin typeface="+mn-ea"/>
              </a:rPr>
              <a:t>wt</a:t>
            </a:r>
            <a:r>
              <a:rPr lang="en-US" altLang="ja-JP" sz="1200" dirty="0">
                <a:latin typeface="+mn-ea"/>
              </a:rPr>
              <a:t>%</a:t>
            </a:r>
            <a:r>
              <a:rPr lang="ja-JP" altLang="en-US" sz="1200" dirty="0">
                <a:latin typeface="+mn-ea"/>
              </a:rPr>
              <a:t>は検出された元素の合計を</a:t>
            </a:r>
            <a:r>
              <a:rPr lang="en-US" altLang="ja-JP" sz="1200" dirty="0">
                <a:latin typeface="+mn-ea"/>
              </a:rPr>
              <a:t>100%</a:t>
            </a:r>
            <a:r>
              <a:rPr lang="ja-JP" altLang="en-US" sz="1200" dirty="0">
                <a:latin typeface="+mn-ea"/>
              </a:rPr>
              <a:t>としたもの</a:t>
            </a:r>
            <a:endParaRPr lang="en-US" altLang="ja-JP" sz="1200" dirty="0">
              <a:latin typeface="+mn-ea"/>
            </a:endParaRPr>
          </a:p>
          <a:p>
            <a:pPr marL="176213" indent="-176213">
              <a:buFont typeface="Wingdings" panose="05000000000000000000" pitchFamily="2" charset="2"/>
              <a:buChar char="Ø"/>
            </a:pPr>
            <a:r>
              <a:rPr kumimoji="0" lang="ja-JP" altLang="en-US" sz="1200" dirty="0">
                <a:latin typeface="+mn-ea"/>
              </a:rPr>
              <a:t>空白は</a:t>
            </a:r>
            <a:r>
              <a:rPr kumimoji="0" lang="en-US" altLang="ja-JP" sz="1200" dirty="0">
                <a:latin typeface="+mn-ea"/>
              </a:rPr>
              <a:t>ICP-AES</a:t>
            </a:r>
            <a:r>
              <a:rPr kumimoji="0" lang="ja-JP" altLang="en-US" sz="1200" dirty="0">
                <a:latin typeface="+mn-ea"/>
              </a:rPr>
              <a:t>において検出下限以下となった元素。</a:t>
            </a:r>
            <a:r>
              <a:rPr kumimoji="0" lang="en-US" altLang="ja-JP" sz="1200" dirty="0">
                <a:latin typeface="+mn-ea"/>
              </a:rPr>
              <a:t>ICP-MS</a:t>
            </a:r>
            <a:r>
              <a:rPr kumimoji="0" lang="ja-JP" altLang="en-US" sz="1200" dirty="0">
                <a:latin typeface="+mn-ea"/>
              </a:rPr>
              <a:t>にて測定予定</a:t>
            </a:r>
            <a:endParaRPr kumimoji="0" lang="en-US" altLang="ja-JP" sz="1200" dirty="0">
              <a:latin typeface="+mn-ea"/>
            </a:endParaRPr>
          </a:p>
        </p:txBody>
      </p:sp>
      <p:pic>
        <p:nvPicPr>
          <p:cNvPr id="14" name="図 13">
            <a:extLst>
              <a:ext uri="{FF2B5EF4-FFF2-40B4-BE49-F238E27FC236}">
                <a16:creationId xmlns:a16="http://schemas.microsoft.com/office/drawing/2014/main" id="{E5443913-CF98-42C5-9BF4-B2DFDEC2E85E}"/>
              </a:ext>
            </a:extLst>
          </p:cNvPr>
          <p:cNvPicPr>
            <a:picLocks noChangeAspect="1"/>
          </p:cNvPicPr>
          <p:nvPr/>
        </p:nvPicPr>
        <p:blipFill>
          <a:blip r:embed="rId5"/>
          <a:stretch>
            <a:fillRect/>
          </a:stretch>
        </p:blipFill>
        <p:spPr>
          <a:xfrm>
            <a:off x="3093467" y="2502306"/>
            <a:ext cx="2489181" cy="3888000"/>
          </a:xfrm>
          <a:prstGeom prst="rect">
            <a:avLst/>
          </a:prstGeom>
        </p:spPr>
      </p:pic>
    </p:spTree>
    <p:extLst>
      <p:ext uri="{BB962C8B-B14F-4D97-AF65-F5344CB8AC3E}">
        <p14:creationId xmlns:p14="http://schemas.microsoft.com/office/powerpoint/2010/main" val="2171413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4"/>
            <a:ext cx="8880776" cy="1708160"/>
          </a:xfrm>
          <a:prstGeom prst="rect">
            <a:avLst/>
          </a:prstGeom>
          <a:noFill/>
          <a:ln w="9525" algn="ctr">
            <a:noFill/>
            <a:miter lim="800000"/>
            <a:headEnd/>
            <a:tailEnd/>
          </a:ln>
          <a:effectLst/>
        </p:spPr>
        <p:txBody>
          <a:bodyPr wrap="square" rtlCol="0">
            <a:spAutoFit/>
          </a:bodyPr>
          <a:lstStyle/>
          <a:p>
            <a:pPr marL="269875" marR="0" lvl="0" indent="-180975" algn="l" defTabSz="457200" rtl="0" eaLnBrk="1" fontAlgn="base" latinLnBrk="0" hangingPunct="1">
              <a:lnSpc>
                <a:spcPts val="2100"/>
              </a:lnSpc>
              <a:spcBef>
                <a:spcPts val="0"/>
              </a:spcBef>
              <a:spcAft>
                <a:spcPct val="0"/>
              </a:spcAft>
              <a:buClrTx/>
              <a:buSzTx/>
              <a:buFont typeface="Wingdings" panose="05000000000000000000" pitchFamily="2" charset="2"/>
              <a:buChar char="l"/>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化学分析と</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SEM-EDS</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分析との比較（例：</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PCV2303B</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PCV2304B</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03275" marR="0" lvl="0" indent="-174625" algn="l" defTabSz="457200" rtl="0" eaLnBrk="1" fontAlgn="base" latinLnBrk="0" hangingPunct="1">
              <a:lnSpc>
                <a:spcPts val="21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PCV2303</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を除き概ね一致</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081088" marR="0" lvl="0" indent="-185738" algn="l" defTabSz="457200" rtl="0" eaLnBrk="1" fontAlgn="base" latinLnBrk="0" hangingPunct="1">
              <a:lnSpc>
                <a:spcPts val="2100"/>
              </a:lnSpc>
              <a:spcBef>
                <a:spcPts val="0"/>
              </a:spcBef>
              <a:spcAft>
                <a:spcPct val="0"/>
              </a:spcAft>
              <a:buClrTx/>
              <a:buSzTx/>
              <a:buFont typeface="Wingdings" panose="05000000000000000000" pitchFamily="2" charset="2"/>
              <a:buChar char="ü"/>
              <a:tabLst/>
              <a:defRPr/>
            </a:pPr>
            <a:r>
              <a:rPr lang="en-US" altLang="ja-JP" sz="2000" dirty="0">
                <a:solidFill>
                  <a:prstClr val="black"/>
                </a:solidFill>
                <a:latin typeface="ＭＳ Ｐゴシック"/>
                <a:ea typeface="ＭＳ Ｐゴシック"/>
              </a:rPr>
              <a:t>Zn-Lα</a:t>
            </a:r>
            <a:r>
              <a:rPr lang="ja-JP" altLang="en-US" sz="2000" dirty="0">
                <a:solidFill>
                  <a:prstClr val="black"/>
                </a:solidFill>
                <a:latin typeface="ＭＳ Ｐゴシック"/>
                <a:ea typeface="ＭＳ Ｐゴシック"/>
              </a:rPr>
              <a:t>の影響</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03275" marR="0" lvl="0" indent="-174625" algn="l" defTabSz="457200" rtl="0" eaLnBrk="1" fontAlgn="base" latinLnBrk="0" hangingPunct="1">
              <a:lnSpc>
                <a:spcPts val="21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PCV2304B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は一致しない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081088" marR="0" lvl="0" indent="-185738" algn="l" defTabSz="457200" rtl="0" eaLnBrk="1" fontAlgn="base" latinLnBrk="0" hangingPunct="1">
              <a:lnSpc>
                <a:spcPts val="2100"/>
              </a:lnSpc>
              <a:spcBef>
                <a:spcPts val="0"/>
              </a:spcBef>
              <a:spcAft>
                <a:spcPct val="0"/>
              </a:spcAft>
              <a:buClrTx/>
              <a:buSzTx/>
              <a:buFont typeface="Wingdings" panose="05000000000000000000" pitchFamily="2" charset="2"/>
              <a:buChar char="ü"/>
              <a:tabLst/>
              <a:defRPr/>
            </a:pPr>
            <a:r>
              <a:rPr lang="en-US" altLang="ja-JP" sz="2000" dirty="0">
                <a:solidFill>
                  <a:prstClr val="black"/>
                </a:solidFill>
                <a:latin typeface="ＭＳ Ｐゴシック"/>
                <a:ea typeface="ＭＳ Ｐゴシック"/>
              </a:rPr>
              <a:t>PCV2304B</a:t>
            </a:r>
            <a:r>
              <a:rPr lang="ja-JP" altLang="en-US" sz="2000" dirty="0">
                <a:solidFill>
                  <a:prstClr val="black"/>
                </a:solidFill>
                <a:latin typeface="ＭＳ Ｐゴシック"/>
                <a:ea typeface="ＭＳ Ｐゴシック"/>
              </a:rPr>
              <a:t>は溶解残渣が多く、残渣成分の影響</a:t>
            </a:r>
            <a:endParaRPr lang="en-US" altLang="ja-JP" sz="2000" dirty="0">
              <a:solidFill>
                <a:prstClr val="black"/>
              </a:solidFill>
              <a:latin typeface="ＭＳ Ｐゴシック"/>
              <a:ea typeface="ＭＳ Ｐゴシック"/>
            </a:endParaRPr>
          </a:p>
          <a:p>
            <a:pPr marL="1081088" marR="0" lvl="0" indent="-185738" algn="l" defTabSz="457200" rtl="0" eaLnBrk="1" fontAlgn="base" latinLnBrk="0" hangingPunct="1">
              <a:lnSpc>
                <a:spcPts val="2100"/>
              </a:lnSpc>
              <a:spcBef>
                <a:spcPts val="0"/>
              </a:spcBef>
              <a:spcAft>
                <a:spcPct val="0"/>
              </a:spcAft>
              <a:buClrTx/>
              <a:buSzTx/>
              <a:buFont typeface="Wingdings" panose="05000000000000000000" pitchFamily="2" charset="2"/>
              <a:buChar char="ü"/>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PCV2304B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は元素の偏在が多く、分析範囲が狭い</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は影響大</a:t>
            </a:r>
            <a:endParaRPr kumimoji="0"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 y="214307"/>
            <a:ext cx="672407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６．化学分析②：分析結果－２（</a:t>
            </a:r>
            <a:r>
              <a:rPr lang="en-US" altLang="ja-JP" dirty="0">
                <a:latin typeface="ＭＳ Ｐゴシック" panose="020B0600070205080204" pitchFamily="50" charset="-128"/>
                <a:ea typeface="ＭＳ Ｐゴシック" panose="020B0600070205080204" pitchFamily="50" charset="-128"/>
              </a:rPr>
              <a:t>ICP-AES</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vs</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SEM-EDS</a:t>
            </a:r>
            <a:r>
              <a:rPr lang="ja-JP" altLang="en-US" dirty="0">
                <a:latin typeface="ＭＳ Ｐゴシック" panose="020B0600070205080204" pitchFamily="50" charset="-128"/>
                <a:ea typeface="ＭＳ Ｐゴシック" panose="020B0600070205080204" pitchFamily="50" charset="-128"/>
              </a:rPr>
              <a:t>）</a:t>
            </a:r>
          </a:p>
        </p:txBody>
      </p:sp>
      <p:sp>
        <p:nvSpPr>
          <p:cNvPr id="17" name="テキスト ボックス 16">
            <a:extLst>
              <a:ext uri="{FF2B5EF4-FFF2-40B4-BE49-F238E27FC236}">
                <a16:creationId xmlns:a16="http://schemas.microsoft.com/office/drawing/2014/main" id="{091D87B3-AA50-44DE-86E5-8C1B72210A0B}"/>
              </a:ext>
            </a:extLst>
          </p:cNvPr>
          <p:cNvSpPr txBox="1"/>
          <p:nvPr/>
        </p:nvSpPr>
        <p:spPr bwMode="auto">
          <a:xfrm>
            <a:off x="858387" y="5873518"/>
            <a:ext cx="7427225" cy="594137"/>
          </a:xfrm>
          <a:prstGeom prst="rect">
            <a:avLst/>
          </a:prstGeom>
          <a:noFill/>
          <a:ln w="9525" algn="ctr">
            <a:noFill/>
            <a:miter lim="800000"/>
            <a:headEnd/>
            <a:tailEnd/>
          </a:ln>
          <a:effectLst/>
        </p:spPr>
        <p:txBody>
          <a:bodyPr wrap="square" rtlCol="0">
            <a:spAutoFit/>
          </a:bodyPr>
          <a:lstStyle/>
          <a:p>
            <a:pPr marL="176213" indent="-176213">
              <a:lnSpc>
                <a:spcPts val="1300"/>
              </a:lnSpc>
              <a:buFont typeface="Wingdings" panose="05000000000000000000" pitchFamily="2" charset="2"/>
              <a:buChar char="Ø"/>
            </a:pPr>
            <a:r>
              <a:rPr kumimoji="0" lang="ja-JP" altLang="en-US" sz="1200" dirty="0">
                <a:latin typeface="+mn-ea"/>
              </a:rPr>
              <a:t>記載データは暫定値。今後の評価によって変更の可能性がある。</a:t>
            </a:r>
            <a:endParaRPr kumimoji="0" lang="en-US" altLang="ja-JP" sz="1200" dirty="0">
              <a:latin typeface="+mn-ea"/>
            </a:endParaRPr>
          </a:p>
          <a:p>
            <a:pPr marL="176213" indent="-176213">
              <a:lnSpc>
                <a:spcPts val="1300"/>
              </a:lnSpc>
              <a:buFont typeface="Wingdings" panose="05000000000000000000" pitchFamily="2" charset="2"/>
              <a:buChar char="Ø"/>
            </a:pPr>
            <a:r>
              <a:rPr lang="en-US" altLang="ja-JP" sz="1200" dirty="0" err="1">
                <a:latin typeface="+mn-ea"/>
              </a:rPr>
              <a:t>wt</a:t>
            </a:r>
            <a:r>
              <a:rPr lang="en-US" altLang="ja-JP" sz="1200" dirty="0">
                <a:latin typeface="+mn-ea"/>
              </a:rPr>
              <a:t>%</a:t>
            </a:r>
            <a:r>
              <a:rPr lang="ja-JP" altLang="en-US" sz="1200" dirty="0">
                <a:latin typeface="+mn-ea"/>
              </a:rPr>
              <a:t>は双方の分析で検出された元素の合計を</a:t>
            </a:r>
            <a:r>
              <a:rPr lang="en-US" altLang="ja-JP" sz="1200" dirty="0">
                <a:latin typeface="+mn-ea"/>
              </a:rPr>
              <a:t>100%</a:t>
            </a:r>
            <a:r>
              <a:rPr lang="ja-JP" altLang="en-US" sz="1200" dirty="0">
                <a:latin typeface="+mn-ea"/>
              </a:rPr>
              <a:t>としたもの</a:t>
            </a:r>
            <a:endParaRPr lang="en-US" altLang="ja-JP" sz="1200" dirty="0">
              <a:latin typeface="+mn-ea"/>
            </a:endParaRPr>
          </a:p>
          <a:p>
            <a:pPr marL="176213" indent="-176213">
              <a:lnSpc>
                <a:spcPts val="1300"/>
              </a:lnSpc>
              <a:buFont typeface="Wingdings" panose="05000000000000000000" pitchFamily="2" charset="2"/>
              <a:buChar char="Ø"/>
            </a:pPr>
            <a:r>
              <a:rPr lang="en-US" altLang="ja-JP" sz="1200" dirty="0">
                <a:latin typeface="+mn-ea"/>
              </a:rPr>
              <a:t>SEM-EDS</a:t>
            </a:r>
            <a:r>
              <a:rPr lang="ja-JP" altLang="en-US" sz="1200" dirty="0">
                <a:latin typeface="+mn-ea"/>
              </a:rPr>
              <a:t>は</a:t>
            </a:r>
            <a:r>
              <a:rPr lang="en-US" altLang="ja-JP" sz="1200" dirty="0">
                <a:latin typeface="+mn-ea"/>
              </a:rPr>
              <a:t>1000</a:t>
            </a:r>
            <a:r>
              <a:rPr lang="ja-JP" altLang="en-US" sz="1200" dirty="0">
                <a:latin typeface="+mn-ea"/>
              </a:rPr>
              <a:t>倍観察視野の定量結果の平均値</a:t>
            </a:r>
            <a:endParaRPr lang="en-US" altLang="ja-JP" sz="1200" dirty="0">
              <a:latin typeface="+mn-ea"/>
            </a:endParaRPr>
          </a:p>
        </p:txBody>
      </p:sp>
      <p:pic>
        <p:nvPicPr>
          <p:cNvPr id="2" name="図 1">
            <a:extLst>
              <a:ext uri="{FF2B5EF4-FFF2-40B4-BE49-F238E27FC236}">
                <a16:creationId xmlns:a16="http://schemas.microsoft.com/office/drawing/2014/main" id="{568DC185-A81B-4D56-AE68-5EF522B546BD}"/>
              </a:ext>
            </a:extLst>
          </p:cNvPr>
          <p:cNvPicPr>
            <a:picLocks noChangeAspect="1"/>
          </p:cNvPicPr>
          <p:nvPr/>
        </p:nvPicPr>
        <p:blipFill>
          <a:blip r:embed="rId3"/>
          <a:stretch>
            <a:fillRect/>
          </a:stretch>
        </p:blipFill>
        <p:spPr>
          <a:xfrm>
            <a:off x="858388" y="2283854"/>
            <a:ext cx="3492000" cy="3583900"/>
          </a:xfrm>
          <a:prstGeom prst="rect">
            <a:avLst/>
          </a:prstGeom>
        </p:spPr>
      </p:pic>
      <p:pic>
        <p:nvPicPr>
          <p:cNvPr id="4" name="図 3">
            <a:extLst>
              <a:ext uri="{FF2B5EF4-FFF2-40B4-BE49-F238E27FC236}">
                <a16:creationId xmlns:a16="http://schemas.microsoft.com/office/drawing/2014/main" id="{5EDB20B2-27C3-4FE2-B942-B93EAE309166}"/>
              </a:ext>
            </a:extLst>
          </p:cNvPr>
          <p:cNvPicPr>
            <a:picLocks noChangeAspect="1"/>
          </p:cNvPicPr>
          <p:nvPr/>
        </p:nvPicPr>
        <p:blipFill>
          <a:blip r:embed="rId4"/>
          <a:stretch>
            <a:fillRect/>
          </a:stretch>
        </p:blipFill>
        <p:spPr>
          <a:xfrm>
            <a:off x="4793612" y="2283854"/>
            <a:ext cx="3492000" cy="3583899"/>
          </a:xfrm>
          <a:prstGeom prst="rect">
            <a:avLst/>
          </a:prstGeom>
        </p:spPr>
      </p:pic>
    </p:spTree>
    <p:extLst>
      <p:ext uri="{BB962C8B-B14F-4D97-AF65-F5344CB8AC3E}">
        <p14:creationId xmlns:p14="http://schemas.microsoft.com/office/powerpoint/2010/main" val="4171058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lstStyle/>
          <a:p>
            <a:r>
              <a:rPr kumimoji="1" lang="ja-JP" altLang="en-US" dirty="0"/>
              <a:t>７．まとめ</a:t>
            </a:r>
          </a:p>
        </p:txBody>
      </p:sp>
      <p:sp>
        <p:nvSpPr>
          <p:cNvPr id="3" name="テキスト ボックス 2"/>
          <p:cNvSpPr txBox="1"/>
          <p:nvPr/>
        </p:nvSpPr>
        <p:spPr bwMode="auto">
          <a:xfrm>
            <a:off x="224117" y="627529"/>
            <a:ext cx="8764240" cy="6168355"/>
          </a:xfrm>
          <a:prstGeom prst="rect">
            <a:avLst/>
          </a:prstGeom>
          <a:noFill/>
          <a:ln w="9525" algn="ctr">
            <a:noFill/>
            <a:miter lim="800000"/>
            <a:headEnd/>
            <a:tailEnd/>
          </a:ln>
          <a:effectLst/>
        </p:spPr>
        <p:txBody>
          <a:bodyPr wrap="square" rtlCol="0">
            <a:spAutoFit/>
          </a:bodyPr>
          <a:lstStyle/>
          <a:p>
            <a:pPr marL="273050" marR="0" lvl="0" indent="-273050" algn="just" defTabSz="457200" rtl="0" eaLnBrk="1" fontAlgn="base" latinLnBrk="0" hangingPunct="1">
              <a:lnSpc>
                <a:spcPts val="2300"/>
              </a:lnSpc>
              <a:spcBef>
                <a:spcPts val="500"/>
              </a:spcBef>
              <a:spcAft>
                <a:spcPct val="0"/>
              </a:spcAft>
              <a:buClrTx/>
              <a:buSzTx/>
              <a:buFont typeface="Wingdings" panose="05000000000000000000" pitchFamily="2" charset="2"/>
              <a:buChar char="p"/>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光顕観察（</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1PCV2304B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4988" marR="0" lvl="0" indent="-174625" algn="just"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赤黄褐色の微粒子で構成</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269875" marR="0" lvl="0" indent="-269875" algn="just" defTabSz="457200" rtl="0" eaLnBrk="1" fontAlgn="base" latinLnBrk="0" hangingPunct="1">
              <a:lnSpc>
                <a:spcPts val="2300"/>
              </a:lnSpc>
              <a:spcBef>
                <a:spcPts val="500"/>
              </a:spcBef>
              <a:spcAft>
                <a:spcPct val="0"/>
              </a:spcAft>
              <a:buClrTx/>
              <a:buSzTx/>
              <a:buFont typeface="Wingdings" panose="05000000000000000000" pitchFamily="2" charset="2"/>
              <a:buChar char="p"/>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1PCV2301B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4988" marR="0" lvl="0" indent="-174625" algn="just"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O</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を主体とした紐状物が観察される。</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4988" marR="0" lvl="0" indent="-174625" algn="just"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粒子は</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Fe</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を主体とした酸化物で構成される。</a:t>
            </a:r>
          </a:p>
          <a:p>
            <a:pPr marL="534988" marR="0" lvl="0" indent="-174625" algn="just"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Mg</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Al</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等のセメント構成成分と想定される元素が偏在。</a:t>
            </a:r>
          </a:p>
          <a:p>
            <a:pPr marL="534988" marR="0" lvl="0" indent="-174625" algn="just"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Zr</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と</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の偏在が観察されるが、偏在位置は異なる。</a:t>
            </a:r>
          </a:p>
          <a:p>
            <a:pPr marL="534988" marR="0" lvl="0" indent="-174625" algn="just"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Na</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err="1">
                <a:ln>
                  <a:noFill/>
                </a:ln>
                <a:solidFill>
                  <a:prstClr val="black"/>
                </a:solidFill>
                <a:effectLst/>
                <a:uLnTx/>
                <a:uFillTx/>
                <a:latin typeface="ＭＳ Ｐゴシック"/>
                <a:ea typeface="ＭＳ Ｐゴシック"/>
                <a:cs typeface="+mn-cs"/>
              </a:rPr>
              <a:t>Ti</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Cu</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Zn</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Sb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Pb</a:t>
            </a:r>
            <a:r>
              <a:rPr lang="ja-JP" altLang="en-US" sz="2000" dirty="0">
                <a:solidFill>
                  <a:prstClr val="black"/>
                </a:solidFill>
                <a:latin typeface="ＭＳ Ｐゴシック"/>
                <a:ea typeface="ＭＳ Ｐゴシック"/>
              </a:rPr>
              <a:t>の</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偏在を観察（位置は各元素で異なる）。</a:t>
            </a:r>
          </a:p>
          <a:p>
            <a:pPr marL="269875" marR="0" lvl="0" indent="-269875" algn="l" defTabSz="457200" rtl="0" eaLnBrk="1" fontAlgn="base" latinLnBrk="0" hangingPunct="1">
              <a:lnSpc>
                <a:spcPts val="2300"/>
              </a:lnSpc>
              <a:spcBef>
                <a:spcPts val="500"/>
              </a:spcBef>
              <a:spcAft>
                <a:spcPct val="0"/>
              </a:spcAft>
              <a:buClrTx/>
              <a:buSzTx/>
              <a:buFont typeface="Wingdings" panose="05000000000000000000" pitchFamily="2" charset="2"/>
              <a:buChar char="p"/>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XRD</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1PCV2301B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1PCV2302B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1PCV2303B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1PCV2304B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p>
          <a:p>
            <a:pPr marL="539750" marR="0" lvl="0" indent="-177800" algn="l"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1PCV2302B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1PCV2303B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：ペデスタル開口部近い→結晶性悪い</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9750" marR="0" lvl="0" indent="-177800" algn="l"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1PCV2301B</a:t>
            </a:r>
            <a:r>
              <a:rPr lang="ja-JP" altLang="en-US" sz="2000" dirty="0">
                <a:solidFill>
                  <a:prstClr val="black"/>
                </a:solidFill>
                <a:latin typeface="ＭＳ Ｐゴシック"/>
                <a:ea typeface="ＭＳ Ｐゴシック"/>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1PCV2304B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：ペデスタル開口部遠い→結晶性良い（同定中）</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269875" marR="0" lvl="0" indent="-269875" algn="l" defTabSz="457200" rtl="0" eaLnBrk="1" fontAlgn="base" latinLnBrk="0" hangingPunct="1">
              <a:lnSpc>
                <a:spcPts val="2300"/>
              </a:lnSpc>
              <a:spcBef>
                <a:spcPts val="500"/>
              </a:spcBef>
              <a:spcAft>
                <a:spcPct val="0"/>
              </a:spcAft>
              <a:buClrTx/>
              <a:buSzTx/>
              <a:buFont typeface="Wingdings" panose="05000000000000000000" pitchFamily="2" charset="2"/>
              <a:buChar char="p"/>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化学分析（</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1PCV2301B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1PCV2302B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1PCV2303B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rPr>
              <a:t>1PCV2304B</a:t>
            </a: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a:t>
            </a:r>
          </a:p>
          <a:p>
            <a:pPr marL="539750" marR="0" lvl="0" indent="-177800" algn="l"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prstClr val="black"/>
                </a:solidFill>
                <a:effectLst/>
                <a:uLnTx/>
                <a:uFillTx/>
                <a:latin typeface="ＭＳ Ｐゴシック"/>
                <a:ea typeface="ＭＳ Ｐゴシック"/>
                <a:cs typeface="+mn-cs"/>
              </a:rPr>
              <a:t>混酸による化学溶解を実施、溶解液は黄褐色、溶解残渣発生</a:t>
            </a:r>
            <a:endParaRPr kumimoji="0" lang="en-US" altLang="ja-JP" sz="2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9750" marR="0" lvl="0" indent="-177800" algn="l"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lang="en-US" altLang="ja-JP" sz="2000" dirty="0">
                <a:solidFill>
                  <a:prstClr val="black"/>
                </a:solidFill>
                <a:latin typeface="ＭＳ Ｐゴシック"/>
                <a:ea typeface="ＭＳ Ｐゴシック"/>
              </a:rPr>
              <a:t>ICP-AES</a:t>
            </a:r>
            <a:r>
              <a:rPr lang="ja-JP" altLang="en-US" sz="2000" dirty="0">
                <a:solidFill>
                  <a:prstClr val="black"/>
                </a:solidFill>
                <a:latin typeface="ＭＳ Ｐゴシック"/>
                <a:ea typeface="ＭＳ Ｐゴシック"/>
              </a:rPr>
              <a:t>の分析を実施。</a:t>
            </a:r>
            <a:endParaRPr lang="en-US" altLang="ja-JP" sz="2000" dirty="0">
              <a:solidFill>
                <a:prstClr val="black"/>
              </a:solidFill>
              <a:latin typeface="ＭＳ Ｐゴシック"/>
              <a:ea typeface="ＭＳ Ｐゴシック"/>
            </a:endParaRPr>
          </a:p>
          <a:p>
            <a:pPr marL="803275" marR="0" lvl="0" indent="-174625" algn="l" defTabSz="457200" rtl="0" eaLnBrk="1" fontAlgn="base" latinLnBrk="0" hangingPunct="1">
              <a:lnSpc>
                <a:spcPts val="2300"/>
              </a:lnSpc>
              <a:spcBef>
                <a:spcPts val="0"/>
              </a:spcBef>
              <a:spcAft>
                <a:spcPct val="0"/>
              </a:spcAft>
              <a:buClrTx/>
              <a:buSzTx/>
              <a:buFont typeface="Wingdings" panose="05000000000000000000" pitchFamily="2" charset="2"/>
              <a:buChar char="ü"/>
              <a:tabLst/>
              <a:defRPr/>
            </a:pPr>
            <a:r>
              <a:rPr lang="ja-JP" altLang="en-US" sz="2000" dirty="0">
                <a:solidFill>
                  <a:prstClr val="black"/>
                </a:solidFill>
                <a:latin typeface="ＭＳ Ｐゴシック"/>
                <a:ea typeface="ＭＳ Ｐゴシック"/>
              </a:rPr>
              <a:t>元素組成は全試料で同様の傾向を示すが、</a:t>
            </a:r>
            <a:r>
              <a:rPr lang="en-US" altLang="ja-JP" sz="2000" dirty="0">
                <a:solidFill>
                  <a:prstClr val="black"/>
                </a:solidFill>
                <a:latin typeface="ＭＳ Ｐゴシック"/>
                <a:ea typeface="ＭＳ Ｐゴシック"/>
              </a:rPr>
              <a:t>1PCV2304B</a:t>
            </a:r>
            <a:r>
              <a:rPr lang="ja-JP" altLang="en-US" sz="2000" dirty="0">
                <a:solidFill>
                  <a:prstClr val="black"/>
                </a:solidFill>
                <a:latin typeface="ＭＳ Ｐゴシック"/>
                <a:ea typeface="ＭＳ Ｐゴシック"/>
              </a:rPr>
              <a:t>は他に比べて、</a:t>
            </a:r>
            <a:r>
              <a:rPr lang="en-US" altLang="ja-JP" sz="2000" dirty="0">
                <a:solidFill>
                  <a:prstClr val="black"/>
                </a:solidFill>
                <a:latin typeface="ＭＳ Ｐゴシック"/>
                <a:ea typeface="ＭＳ Ｐゴシック"/>
              </a:rPr>
              <a:t>U</a:t>
            </a:r>
            <a:r>
              <a:rPr lang="ja-JP" altLang="en-US" sz="2000" dirty="0">
                <a:solidFill>
                  <a:prstClr val="black"/>
                </a:solidFill>
                <a:latin typeface="ＭＳ Ｐゴシック"/>
                <a:ea typeface="ＭＳ Ｐゴシック"/>
              </a:rPr>
              <a:t>、</a:t>
            </a:r>
            <a:r>
              <a:rPr lang="en-US" altLang="ja-JP" sz="2000" dirty="0">
                <a:solidFill>
                  <a:prstClr val="black"/>
                </a:solidFill>
                <a:latin typeface="ＭＳ Ｐゴシック"/>
                <a:ea typeface="ＭＳ Ｐゴシック"/>
              </a:rPr>
              <a:t>Zr</a:t>
            </a:r>
            <a:r>
              <a:rPr lang="ja-JP" altLang="en-US" sz="2000" dirty="0">
                <a:solidFill>
                  <a:prstClr val="black"/>
                </a:solidFill>
                <a:latin typeface="ＭＳ Ｐゴシック"/>
                <a:ea typeface="ＭＳ Ｐゴシック"/>
              </a:rPr>
              <a:t>が少なく、それ以外の元素が多く検出される。</a:t>
            </a:r>
            <a:endParaRPr lang="en-US" altLang="ja-JP" sz="2000" dirty="0">
              <a:solidFill>
                <a:prstClr val="black"/>
              </a:solidFill>
              <a:latin typeface="ＭＳ Ｐゴシック"/>
              <a:ea typeface="ＭＳ Ｐゴシック"/>
            </a:endParaRPr>
          </a:p>
          <a:p>
            <a:pPr marL="534988" marR="0" lvl="0" indent="-174625" algn="l" defTabSz="457200" rtl="0" eaLnBrk="1" fontAlgn="base" latinLnBrk="0" hangingPunct="1">
              <a:lnSpc>
                <a:spcPts val="2300"/>
              </a:lnSpc>
              <a:spcBef>
                <a:spcPts val="0"/>
              </a:spcBef>
              <a:spcAft>
                <a:spcPct val="0"/>
              </a:spcAft>
              <a:buClrTx/>
              <a:buSzTx/>
              <a:buFont typeface="Arial" panose="020B0604020202020204" pitchFamily="34" charset="0"/>
              <a:buChar char="•"/>
              <a:tabLst/>
              <a:defRPr/>
            </a:pPr>
            <a:r>
              <a:rPr kumimoji="0" lang="en-US" altLang="ja-JP" sz="2000" b="0" i="0" u="none" strike="noStrike" kern="1200" cap="none" spc="0" normalizeH="0" noProof="0" dirty="0">
                <a:ln>
                  <a:noFill/>
                </a:ln>
                <a:solidFill>
                  <a:prstClr val="black"/>
                </a:solidFill>
                <a:effectLst/>
                <a:uLnTx/>
                <a:uFillTx/>
                <a:latin typeface="ＭＳ Ｐゴシック"/>
                <a:ea typeface="ＭＳ Ｐゴシック"/>
                <a:cs typeface="+mn-cs"/>
              </a:rPr>
              <a:t>SEM-EDS</a:t>
            </a:r>
            <a:r>
              <a:rPr kumimoji="0" lang="ja-JP" altLang="en-US" sz="2000" b="0" i="0" u="none" strike="noStrike" kern="1200" cap="none" spc="0" normalizeH="0" noProof="0" dirty="0">
                <a:ln>
                  <a:noFill/>
                </a:ln>
                <a:solidFill>
                  <a:prstClr val="black"/>
                </a:solidFill>
                <a:effectLst/>
                <a:uLnTx/>
                <a:uFillTx/>
                <a:latin typeface="ＭＳ Ｐゴシック"/>
                <a:ea typeface="ＭＳ Ｐゴシック"/>
                <a:cs typeface="+mn-cs"/>
              </a:rPr>
              <a:t>測定定量分析結果と比較</a:t>
            </a:r>
            <a:endParaRPr kumimoji="0" lang="en-US" altLang="ja-JP" sz="2000" b="0" i="0" u="none" strike="noStrike" kern="1200" cap="none" spc="0" normalizeH="0" noProof="0" dirty="0">
              <a:ln>
                <a:noFill/>
              </a:ln>
              <a:solidFill>
                <a:prstClr val="black"/>
              </a:solidFill>
              <a:effectLst/>
              <a:uLnTx/>
              <a:uFillTx/>
              <a:latin typeface="ＭＳ Ｐゴシック"/>
              <a:ea typeface="ＭＳ Ｐゴシック"/>
              <a:cs typeface="+mn-cs"/>
            </a:endParaRPr>
          </a:p>
          <a:p>
            <a:pPr marL="803275" marR="0" lvl="0" indent="-174625" algn="l" defTabSz="457200" rtl="0" eaLnBrk="1" fontAlgn="base" latinLnBrk="0" hangingPunct="1">
              <a:lnSpc>
                <a:spcPts val="2300"/>
              </a:lnSpc>
              <a:spcBef>
                <a:spcPts val="0"/>
              </a:spcBef>
              <a:spcAft>
                <a:spcPct val="0"/>
              </a:spcAft>
              <a:buClrTx/>
              <a:buSzTx/>
              <a:buFont typeface="Wingdings" panose="05000000000000000000" pitchFamily="2" charset="2"/>
              <a:buChar char="ü"/>
              <a:tabLst/>
              <a:defRPr/>
            </a:pPr>
            <a:r>
              <a:rPr kumimoji="0" lang="en-US" altLang="ja-JP" sz="2000" b="0" i="0" u="none" strike="noStrike" kern="1200" cap="none" spc="0" normalizeH="0" noProof="0" dirty="0">
                <a:ln>
                  <a:noFill/>
                </a:ln>
                <a:solidFill>
                  <a:prstClr val="black"/>
                </a:solidFill>
                <a:effectLst/>
                <a:uLnTx/>
                <a:uFillTx/>
                <a:latin typeface="ＭＳ Ｐゴシック"/>
                <a:ea typeface="ＭＳ Ｐゴシック"/>
                <a:cs typeface="+mn-cs"/>
              </a:rPr>
              <a:t>1PCV2303B</a:t>
            </a:r>
            <a:r>
              <a:rPr kumimoji="0" lang="ja-JP" altLang="en-US" sz="2000" b="0" i="0" u="none" strike="noStrike" kern="1200" cap="none" spc="0" normalizeH="0" noProof="0" dirty="0">
                <a:ln>
                  <a:noFill/>
                </a:ln>
                <a:solidFill>
                  <a:prstClr val="black"/>
                </a:solidFill>
                <a:effectLst/>
                <a:uLnTx/>
                <a:uFillTx/>
                <a:latin typeface="ＭＳ Ｐゴシック"/>
                <a:ea typeface="ＭＳ Ｐゴシック"/>
                <a:cs typeface="+mn-cs"/>
              </a:rPr>
              <a:t>（開口部：近い、残渣：少ない）</a:t>
            </a:r>
            <a:r>
              <a:rPr kumimoji="0" lang="en-US" altLang="ja-JP" sz="2000" b="0" i="0" u="none" strike="noStrike" kern="1200" cap="none" spc="0" normalizeH="0" noProof="0" dirty="0">
                <a:ln>
                  <a:noFill/>
                </a:ln>
                <a:solidFill>
                  <a:prstClr val="black"/>
                </a:solidFill>
                <a:effectLst/>
                <a:uLnTx/>
                <a:uFillTx/>
                <a:latin typeface="ＭＳ Ｐゴシック"/>
                <a:ea typeface="ＭＳ Ｐゴシック"/>
                <a:cs typeface="+mn-cs"/>
              </a:rPr>
              <a:t>	</a:t>
            </a:r>
            <a:r>
              <a:rPr kumimoji="0" lang="ja-JP" altLang="en-US" sz="2000" b="0" i="0" u="none" strike="noStrike" kern="1200" cap="none" spc="0" normalizeH="0" noProof="0" dirty="0">
                <a:ln>
                  <a:noFill/>
                </a:ln>
                <a:solidFill>
                  <a:prstClr val="black"/>
                </a:solidFill>
                <a:effectLst/>
                <a:uLnTx/>
                <a:uFillTx/>
                <a:latin typeface="ＭＳ Ｐゴシック"/>
                <a:ea typeface="ＭＳ Ｐゴシック"/>
                <a:cs typeface="+mn-cs"/>
              </a:rPr>
              <a:t>：両者は概ね一致</a:t>
            </a:r>
            <a:endParaRPr kumimoji="0" lang="en-US" altLang="ja-JP" sz="2000" b="0" i="0" u="none" strike="noStrike" kern="1200" cap="none" spc="0" normalizeH="0" noProof="0" dirty="0">
              <a:ln>
                <a:noFill/>
              </a:ln>
              <a:solidFill>
                <a:prstClr val="black"/>
              </a:solidFill>
              <a:effectLst/>
              <a:uLnTx/>
              <a:uFillTx/>
              <a:latin typeface="ＭＳ Ｐゴシック"/>
              <a:ea typeface="ＭＳ Ｐゴシック"/>
              <a:cs typeface="+mn-cs"/>
            </a:endParaRPr>
          </a:p>
          <a:p>
            <a:pPr marL="803275" marR="0" lvl="0" indent="-174625" algn="l" defTabSz="457200" rtl="0" eaLnBrk="1" fontAlgn="base" latinLnBrk="0" hangingPunct="1">
              <a:lnSpc>
                <a:spcPts val="2300"/>
              </a:lnSpc>
              <a:spcBef>
                <a:spcPts val="0"/>
              </a:spcBef>
              <a:spcAft>
                <a:spcPct val="0"/>
              </a:spcAft>
              <a:buClrTx/>
              <a:buSzTx/>
              <a:buFont typeface="Wingdings" panose="05000000000000000000" pitchFamily="2" charset="2"/>
              <a:buChar char="ü"/>
              <a:tabLst/>
              <a:defRPr/>
            </a:pPr>
            <a:r>
              <a:rPr kumimoji="0" lang="en-US" altLang="ja-JP" sz="2000" b="0" i="0" u="none" strike="noStrike" kern="1200" cap="none" spc="0" normalizeH="0" noProof="0" dirty="0">
                <a:ln>
                  <a:noFill/>
                </a:ln>
                <a:solidFill>
                  <a:prstClr val="black"/>
                </a:solidFill>
                <a:effectLst/>
                <a:uLnTx/>
                <a:uFillTx/>
                <a:latin typeface="ＭＳ Ｐゴシック"/>
                <a:ea typeface="ＭＳ Ｐゴシック"/>
                <a:cs typeface="+mn-cs"/>
              </a:rPr>
              <a:t>1PCV2304B</a:t>
            </a:r>
            <a:r>
              <a:rPr kumimoji="0" lang="ja-JP" altLang="en-US" sz="2000" b="0" i="0" u="none" strike="noStrike" kern="1200" cap="none" spc="0" normalizeH="0" noProof="0" dirty="0">
                <a:ln>
                  <a:noFill/>
                </a:ln>
                <a:solidFill>
                  <a:prstClr val="black"/>
                </a:solidFill>
                <a:effectLst/>
                <a:uLnTx/>
                <a:uFillTx/>
                <a:latin typeface="ＭＳ Ｐゴシック"/>
                <a:ea typeface="ＭＳ Ｐゴシック"/>
                <a:cs typeface="+mn-cs"/>
              </a:rPr>
              <a:t>（開口部・遠い、残渣：多い）</a:t>
            </a:r>
            <a:r>
              <a:rPr kumimoji="0" lang="en-US" altLang="ja-JP" sz="2000" b="0" i="0" u="none" strike="noStrike" kern="1200" cap="none" spc="0" normalizeH="0" noProof="0" dirty="0">
                <a:ln>
                  <a:noFill/>
                </a:ln>
                <a:solidFill>
                  <a:prstClr val="black"/>
                </a:solidFill>
                <a:effectLst/>
                <a:uLnTx/>
                <a:uFillTx/>
                <a:latin typeface="ＭＳ Ｐゴシック"/>
                <a:ea typeface="ＭＳ Ｐゴシック"/>
                <a:cs typeface="+mn-cs"/>
              </a:rPr>
              <a:t>	</a:t>
            </a:r>
            <a:r>
              <a:rPr kumimoji="0" lang="ja-JP" altLang="en-US" sz="2000" b="0" i="0" u="none" strike="noStrike" kern="1200" cap="none" spc="0" normalizeH="0" noProof="0" dirty="0">
                <a:ln>
                  <a:noFill/>
                </a:ln>
                <a:solidFill>
                  <a:prstClr val="black"/>
                </a:solidFill>
                <a:effectLst/>
                <a:uLnTx/>
                <a:uFillTx/>
                <a:latin typeface="ＭＳ Ｐゴシック"/>
                <a:ea typeface="ＭＳ Ｐゴシック"/>
                <a:cs typeface="+mn-cs"/>
              </a:rPr>
              <a:t>：差異が大きい</a:t>
            </a:r>
            <a:endParaRPr kumimoji="0" lang="en-US" altLang="ja-JP" sz="2000" b="0" i="0" u="none" strike="noStrike" kern="1200" cap="none" spc="0" normalizeH="0" noProof="0" dirty="0">
              <a:ln>
                <a:noFill/>
              </a:ln>
              <a:solidFill>
                <a:prstClr val="black"/>
              </a:solidFill>
              <a:effectLst/>
              <a:uLnTx/>
              <a:uFillTx/>
              <a:latin typeface="ＭＳ Ｐゴシック"/>
              <a:ea typeface="ＭＳ Ｐゴシック"/>
              <a:cs typeface="+mn-cs"/>
            </a:endParaRPr>
          </a:p>
          <a:p>
            <a:pPr marL="0" marR="0" lvl="0" indent="0" algn="r" defTabSz="457200" rtl="0" eaLnBrk="1" fontAlgn="base" latinLnBrk="0" hangingPunct="1">
              <a:lnSpc>
                <a:spcPct val="100000"/>
              </a:lnSpc>
              <a:spcBef>
                <a:spcPts val="500"/>
              </a:spcBef>
              <a:spcAft>
                <a:spcPct val="0"/>
              </a:spcAft>
              <a:buClrTx/>
              <a:buSzTx/>
              <a:buFont typeface="Wingdings" pitchFamily="2" charset="2"/>
              <a:buNone/>
              <a:tabLst/>
              <a:defRPr/>
            </a:pPr>
            <a:r>
              <a:rPr kumimoji="0"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163079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normAutofit fontScale="90000"/>
          </a:bodyPr>
          <a:lstStyle/>
          <a:p>
            <a:r>
              <a:rPr kumimoji="1" lang="ja-JP" altLang="en-US" dirty="0"/>
              <a:t>１．まえがき</a:t>
            </a:r>
          </a:p>
        </p:txBody>
      </p:sp>
      <p:sp>
        <p:nvSpPr>
          <p:cNvPr id="3" name="テキスト ボックス 2"/>
          <p:cNvSpPr txBox="1"/>
          <p:nvPr/>
        </p:nvSpPr>
        <p:spPr bwMode="auto">
          <a:xfrm>
            <a:off x="224117" y="627529"/>
            <a:ext cx="8677835" cy="2929007"/>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ＭＳ Ｐゴシック" panose="020B0600070205080204" pitchFamily="50" charset="-128"/>
                <a:ea typeface="ＭＳ Ｐゴシック" panose="020B0600070205080204" pitchFamily="50" charset="-128"/>
              </a:rPr>
              <a:t>　燃料デブリの性状把握のための分析・推定技術の開発（デブリ分析技術開発）の事業において、本年度は</a:t>
            </a:r>
            <a:r>
              <a:rPr kumimoji="0" lang="en-US" altLang="ja-JP" sz="2200" dirty="0">
                <a:latin typeface="ＭＳ Ｐゴシック" panose="020B0600070205080204" pitchFamily="50" charset="-128"/>
                <a:ea typeface="ＭＳ Ｐゴシック" panose="020B0600070205080204" pitchFamily="50" charset="-128"/>
              </a:rPr>
              <a:t>1F</a:t>
            </a:r>
            <a:r>
              <a:rPr kumimoji="0" lang="ja-JP" altLang="en-US" sz="2200" dirty="0">
                <a:latin typeface="ＭＳ Ｐゴシック" panose="020B0600070205080204" pitchFamily="50" charset="-128"/>
                <a:ea typeface="ＭＳ Ｐゴシック" panose="020B0600070205080204" pitchFamily="50" charset="-128"/>
              </a:rPr>
              <a:t>汚染物試料の分析を計画している。</a:t>
            </a:r>
            <a:br>
              <a:rPr kumimoji="0" lang="ja-JP" altLang="en-US" sz="2200" dirty="0">
                <a:latin typeface="ＭＳ Ｐゴシック" panose="020B0600070205080204" pitchFamily="50" charset="-128"/>
                <a:ea typeface="ＭＳ Ｐゴシック" panose="020B0600070205080204" pitchFamily="50" charset="-128"/>
              </a:rPr>
            </a:br>
            <a:r>
              <a:rPr kumimoji="0" lang="ja-JP" altLang="en-US" sz="2200" dirty="0">
                <a:latin typeface="ＭＳ Ｐゴシック" panose="020B0600070205080204" pitchFamily="50" charset="-128"/>
                <a:ea typeface="ＭＳ Ｐゴシック" panose="020B0600070205080204" pitchFamily="50" charset="-128"/>
              </a:rPr>
              <a:t>　本資料は、当社施設に受け入れた</a:t>
            </a:r>
            <a:r>
              <a:rPr kumimoji="0" lang="en-US" altLang="ja-JP" sz="2200" dirty="0">
                <a:latin typeface="ＭＳ Ｐゴシック" panose="020B0600070205080204" pitchFamily="50" charset="-128"/>
                <a:ea typeface="ＭＳ Ｐゴシック" panose="020B0600070205080204" pitchFamily="50" charset="-128"/>
              </a:rPr>
              <a:t>1F</a:t>
            </a:r>
            <a:r>
              <a:rPr kumimoji="0" lang="ja-JP" altLang="en-US" sz="2200" dirty="0">
                <a:latin typeface="ＭＳ Ｐゴシック" panose="020B0600070205080204" pitchFamily="50" charset="-128"/>
                <a:ea typeface="ＭＳ Ｐゴシック" panose="020B0600070205080204" pitchFamily="50" charset="-128"/>
              </a:rPr>
              <a:t>汚染物試料の光学顕微鏡観察、</a:t>
            </a:r>
            <a:r>
              <a:rPr kumimoji="0" lang="en-US" altLang="ja-JP" sz="2200" dirty="0">
                <a:latin typeface="ＭＳ Ｐゴシック" panose="020B0600070205080204" pitchFamily="50" charset="-128"/>
                <a:ea typeface="ＭＳ Ｐゴシック" panose="020B0600070205080204" pitchFamily="50" charset="-128"/>
              </a:rPr>
              <a:t>SEM-EDS</a:t>
            </a:r>
            <a:r>
              <a:rPr kumimoji="0" lang="ja-JP" altLang="en-US" sz="2200" dirty="0">
                <a:latin typeface="ＭＳ Ｐゴシック" panose="020B0600070205080204" pitchFamily="50" charset="-128"/>
                <a:ea typeface="ＭＳ Ｐゴシック" panose="020B0600070205080204" pitchFamily="50" charset="-128"/>
              </a:rPr>
              <a:t>分析、</a:t>
            </a:r>
            <a:r>
              <a:rPr kumimoji="0" lang="en-US" altLang="ja-JP" sz="2200" dirty="0">
                <a:latin typeface="ＭＳ Ｐゴシック" panose="020B0600070205080204" pitchFamily="50" charset="-128"/>
                <a:ea typeface="ＭＳ Ｐゴシック" panose="020B0600070205080204" pitchFamily="50" charset="-128"/>
              </a:rPr>
              <a:t>XRD</a:t>
            </a:r>
            <a:r>
              <a:rPr kumimoji="0" lang="ja-JP" altLang="en-US" sz="2200" dirty="0">
                <a:latin typeface="ＭＳ Ｐゴシック" panose="020B0600070205080204" pitchFamily="50" charset="-128"/>
                <a:ea typeface="ＭＳ Ｐゴシック" panose="020B0600070205080204" pitchFamily="50" charset="-128"/>
              </a:rPr>
              <a:t>分析及び化学分析に関する速報について纏めたものである。</a:t>
            </a:r>
            <a:endParaRPr kumimoji="0" lang="en-US" altLang="ja-JP" sz="2200" dirty="0">
              <a:latin typeface="ＭＳ Ｐゴシック" panose="020B0600070205080204" pitchFamily="50" charset="-128"/>
              <a:ea typeface="ＭＳ Ｐゴシック" panose="020B0600070205080204" pitchFamily="50" charset="-128"/>
            </a:endParaRPr>
          </a:p>
          <a:p>
            <a:pPr>
              <a:spcBef>
                <a:spcPts val="500"/>
              </a:spcBef>
              <a:buClrTx/>
              <a:buSzTx/>
              <a:buNone/>
            </a:pPr>
            <a:endParaRPr kumimoji="0" lang="en-US" altLang="ja-JP" sz="2200" dirty="0">
              <a:latin typeface="ＭＳ Ｐゴシック" panose="020B0600070205080204" pitchFamily="50" charset="-128"/>
              <a:ea typeface="ＭＳ Ｐゴシック" panose="020B0600070205080204" pitchFamily="50" charset="-128"/>
            </a:endParaRPr>
          </a:p>
          <a:p>
            <a:pPr>
              <a:spcBef>
                <a:spcPts val="500"/>
              </a:spcBef>
              <a:buClrTx/>
              <a:buSzTx/>
              <a:buNone/>
            </a:pPr>
            <a:r>
              <a:rPr kumimoji="0" lang="ja-JP" altLang="en-US" sz="2200" dirty="0">
                <a:latin typeface="ＭＳ Ｐゴシック" panose="020B0600070205080204" pitchFamily="50" charset="-128"/>
                <a:ea typeface="ＭＳ Ｐゴシック" panose="020B0600070205080204" pitchFamily="50" charset="-128"/>
              </a:rPr>
              <a:t>（本資料に記載事項は評価中のものであり、今後の分析結果・評価結果により内容を変更する場合があります）</a:t>
            </a:r>
            <a:endParaRPr kumimoji="0" lang="en-US" altLang="ja-JP" sz="22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DAA0C899-4735-4470-A6A2-BB88C598D3C2}"/>
              </a:ext>
            </a:extLst>
          </p:cNvPr>
          <p:cNvSpPr txBox="1"/>
          <p:nvPr/>
        </p:nvSpPr>
        <p:spPr bwMode="auto">
          <a:xfrm>
            <a:off x="224117" y="5960058"/>
            <a:ext cx="8749553" cy="477054"/>
          </a:xfrm>
          <a:prstGeom prst="rect">
            <a:avLst/>
          </a:prstGeom>
          <a:noFill/>
          <a:ln w="9525" algn="ctr">
            <a:noFill/>
            <a:miter lim="800000"/>
            <a:headEnd/>
            <a:tailEnd/>
          </a:ln>
          <a:effectLst/>
        </p:spPr>
        <p:txBody>
          <a:bodyPr wrap="square" rtlCol="0">
            <a:spAutoFit/>
          </a:bodyPr>
          <a:lstStyle/>
          <a:p>
            <a:pPr algn="just">
              <a:spcBef>
                <a:spcPct val="50000"/>
              </a:spcBef>
              <a:buClrTx/>
              <a:buSzTx/>
              <a:buFontTx/>
              <a:buNone/>
            </a:pPr>
            <a:r>
              <a:rPr kumimoji="0" lang="ja-JP" altLang="en-US" sz="1000" dirty="0">
                <a:solidFill>
                  <a:srgbClr val="0000FF"/>
                </a:solidFill>
              </a:rPr>
              <a:t>本資料は当社及び（または）協力会社の商業機密を含んでおりますので、本提出（貸与）目的以外に使用されることは、御遠慮下さい。</a:t>
            </a:r>
          </a:p>
          <a:p>
            <a:pPr algn="just">
              <a:spcBef>
                <a:spcPct val="50000"/>
              </a:spcBef>
              <a:buClrTx/>
              <a:buSzTx/>
              <a:buFontTx/>
              <a:buNone/>
            </a:pPr>
            <a:r>
              <a:rPr kumimoji="0" lang="ja-JP" altLang="en-US" sz="1000" dirty="0">
                <a:solidFill>
                  <a:srgbClr val="0000FF"/>
                </a:solidFill>
              </a:rPr>
              <a:t>また、当社の同意なく本資料の全部または一部を第三者に公開、開示されることのないように願います。</a:t>
            </a:r>
          </a:p>
        </p:txBody>
      </p:sp>
    </p:spTree>
    <p:extLst>
      <p:ext uri="{BB962C8B-B14F-4D97-AF65-F5344CB8AC3E}">
        <p14:creationId xmlns:p14="http://schemas.microsoft.com/office/powerpoint/2010/main" val="3924075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159"/>
            <a:ext cx="5362575" cy="349961"/>
          </a:xfrm>
        </p:spPr>
        <p:txBody>
          <a:bodyPr/>
          <a:lstStyle/>
          <a:p>
            <a:r>
              <a:rPr kumimoji="1" lang="ja-JP" altLang="en-US" dirty="0"/>
              <a:t>８．今後の予定</a:t>
            </a:r>
          </a:p>
        </p:txBody>
      </p:sp>
      <p:sp>
        <p:nvSpPr>
          <p:cNvPr id="3" name="テキスト ボックス 2"/>
          <p:cNvSpPr txBox="1"/>
          <p:nvPr/>
        </p:nvSpPr>
        <p:spPr bwMode="auto">
          <a:xfrm>
            <a:off x="224117" y="627529"/>
            <a:ext cx="8764240" cy="4201150"/>
          </a:xfrm>
          <a:prstGeom prst="rect">
            <a:avLst/>
          </a:prstGeom>
          <a:noFill/>
          <a:ln w="9525" algn="ctr">
            <a:noFill/>
            <a:miter lim="800000"/>
            <a:headEnd/>
            <a:tailEnd/>
          </a:ln>
          <a:effectLst/>
        </p:spPr>
        <p:txBody>
          <a:bodyPr wrap="square" rtlCol="0">
            <a:spAutoFit/>
          </a:bodyPr>
          <a:lstStyle/>
          <a:p>
            <a:pPr marL="273050" marR="0" lvl="0" indent="-273050" algn="l" defTabSz="457200" rtl="0" eaLnBrk="1" fontAlgn="base" latinLnBrk="0" hangingPunct="1">
              <a:lnSpc>
                <a:spcPct val="100000"/>
              </a:lnSpc>
              <a:spcBef>
                <a:spcPts val="500"/>
              </a:spcBef>
              <a:spcAft>
                <a:spcPct val="0"/>
              </a:spcAft>
              <a:buClrTx/>
              <a:buSzTx/>
              <a:buFont typeface="Wingdings" panose="05000000000000000000" pitchFamily="2" charset="2"/>
              <a:buChar char="p"/>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光顕観察</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4988" marR="0" lvl="0" indent="-174625"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観察終了、評価を実施</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342900" marR="0" lvl="0" indent="-342900" algn="l" defTabSz="457200" rtl="0" eaLnBrk="1" fontAlgn="base" latinLnBrk="0" hangingPunct="1">
              <a:lnSpc>
                <a:spcPct val="100000"/>
              </a:lnSpc>
              <a:spcBef>
                <a:spcPts val="500"/>
              </a:spcBef>
              <a:spcAft>
                <a:spcPct val="0"/>
              </a:spcAft>
              <a:buClrTx/>
              <a:buSzTx/>
              <a:buFont typeface="Wingdings" panose="05000000000000000000" pitchFamily="2" charset="2"/>
              <a:buChar char="p"/>
              <a:tabLst/>
              <a:defRPr/>
            </a:pP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4988" marR="0" lvl="0" indent="-174625"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試料測定は終了、引き続き、高倍率測定結果</a:t>
            </a:r>
            <a:r>
              <a:rPr lang="ja-JP" altLang="en-US" sz="2200" dirty="0">
                <a:solidFill>
                  <a:prstClr val="black"/>
                </a:solidFill>
                <a:latin typeface="ＭＳ Ｐゴシック"/>
                <a:ea typeface="ＭＳ Ｐゴシック"/>
              </a:rPr>
              <a:t>の</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整理・評価を実施</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8163" marR="0" lvl="0" indent="-182563" algn="l" defTabSz="457200" rtl="0" eaLnBrk="1" fontAlgn="base" latinLnBrk="0" hangingPunct="1">
              <a:lnSpc>
                <a:spcPct val="100000"/>
              </a:lnSpc>
              <a:spcBef>
                <a:spcPts val="0"/>
              </a:spcBef>
              <a:spcAft>
                <a:spcPct val="0"/>
              </a:spcAft>
              <a:buClrTx/>
              <a:buSzTx/>
              <a:buFont typeface="Arial" panose="020B0604020202020204" pitchFamily="34" charset="0"/>
              <a:buChar char="•"/>
              <a:tabLst>
                <a:tab pos="538163" algn="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溶解残渣測定を実施</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342900" marR="0" lvl="0" indent="-342900" algn="l" defTabSz="457200" rtl="0" eaLnBrk="1" fontAlgn="base" latinLnBrk="0" hangingPunct="1">
              <a:lnSpc>
                <a:spcPct val="100000"/>
              </a:lnSpc>
              <a:spcBef>
                <a:spcPts val="500"/>
              </a:spcBef>
              <a:spcAft>
                <a:spcPct val="0"/>
              </a:spcAft>
              <a:buClrTx/>
              <a:buSzTx/>
              <a:buFont typeface="Wingdings" panose="05000000000000000000" pitchFamily="2" charset="2"/>
              <a:buChar char="p"/>
              <a:tabLst/>
              <a:defRPr/>
            </a:pP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XRD</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4988" marR="0" lvl="0" indent="-174625"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測定は終了、引き続き、定性解析を実施</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342900" marR="0" lvl="0" indent="-342900" algn="l" defTabSz="457200" rtl="0" eaLnBrk="1" fontAlgn="base" latinLnBrk="0" hangingPunct="1">
              <a:lnSpc>
                <a:spcPct val="100000"/>
              </a:lnSpc>
              <a:spcBef>
                <a:spcPts val="500"/>
              </a:spcBef>
              <a:spcAft>
                <a:spcPct val="0"/>
              </a:spcAft>
              <a:buClrTx/>
              <a:buSzTx/>
              <a:buFont typeface="Wingdings" panose="05000000000000000000" pitchFamily="2" charset="2"/>
              <a:buChar char="p"/>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化学分析</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4988" marR="0" lvl="0" indent="-174625" algn="l" defTabSz="4572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ICP-AES</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分析は終了、引き続き、</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ICP-MS</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分析を実施</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534988" marR="0" lvl="0" indent="-174625" algn="l" defTabSz="4572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溶解残渣については、乾燥、恒量測定実施中。</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360363" marR="0" lvl="0" indent="174625" algn="l" defTabSz="457200" rtl="0" eaLnBrk="1" fontAlgn="base" latinLnBrk="0" hangingPunct="1">
              <a:lnSpc>
                <a:spcPct val="100000"/>
              </a:lnSpc>
              <a:spcBef>
                <a:spcPts val="500"/>
              </a:spcBef>
              <a:spcAft>
                <a:spcPct val="0"/>
              </a:spcAft>
              <a:buClrTx/>
              <a:buSzTx/>
              <a:tabLst/>
              <a:defRPr/>
            </a:pPr>
            <a:r>
              <a:rPr lang="ja-JP" altLang="en-US" sz="2200" dirty="0">
                <a:solidFill>
                  <a:prstClr val="black"/>
                </a:solidFill>
                <a:latin typeface="ＭＳ Ｐゴシック"/>
                <a:ea typeface="ＭＳ Ｐゴシック"/>
              </a:rPr>
              <a:t>→</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重量測定後に</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分析を実施</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3691252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31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A9627885-3416-4AD3-8CF5-6261FDFE1B88}"/>
              </a:ext>
            </a:extLst>
          </p:cNvPr>
          <p:cNvPicPr>
            <a:picLocks noChangeAspect="1"/>
          </p:cNvPicPr>
          <p:nvPr/>
        </p:nvPicPr>
        <p:blipFill>
          <a:blip r:embed="rId3"/>
          <a:stretch>
            <a:fillRect/>
          </a:stretch>
        </p:blipFill>
        <p:spPr>
          <a:xfrm>
            <a:off x="3852552" y="4246679"/>
            <a:ext cx="1258717" cy="1639259"/>
          </a:xfrm>
          <a:prstGeom prst="rect">
            <a:avLst/>
          </a:prstGeom>
        </p:spPr>
      </p:pic>
      <p:pic>
        <p:nvPicPr>
          <p:cNvPr id="27" name="図 26">
            <a:extLst>
              <a:ext uri="{FF2B5EF4-FFF2-40B4-BE49-F238E27FC236}">
                <a16:creationId xmlns:a16="http://schemas.microsoft.com/office/drawing/2014/main" id="{CD2BF3BC-F0E1-4451-B97E-9DB80383D788}"/>
              </a:ext>
            </a:extLst>
          </p:cNvPr>
          <p:cNvPicPr>
            <a:picLocks noChangeAspect="1"/>
          </p:cNvPicPr>
          <p:nvPr/>
        </p:nvPicPr>
        <p:blipFill>
          <a:blip r:embed="rId4"/>
          <a:stretch>
            <a:fillRect/>
          </a:stretch>
        </p:blipFill>
        <p:spPr>
          <a:xfrm>
            <a:off x="1323687" y="4249115"/>
            <a:ext cx="1261981" cy="1639966"/>
          </a:xfrm>
          <a:prstGeom prst="rect">
            <a:avLst/>
          </a:prstGeom>
        </p:spPr>
      </p:pic>
      <p:pic>
        <p:nvPicPr>
          <p:cNvPr id="56" name="図 55">
            <a:extLst>
              <a:ext uri="{FF2B5EF4-FFF2-40B4-BE49-F238E27FC236}">
                <a16:creationId xmlns:a16="http://schemas.microsoft.com/office/drawing/2014/main" id="{5DF55BA0-4A1B-4F19-B3FB-20A24D2F78AA}"/>
              </a:ext>
            </a:extLst>
          </p:cNvPr>
          <p:cNvPicPr>
            <a:picLocks noChangeAspect="1"/>
          </p:cNvPicPr>
          <p:nvPr/>
        </p:nvPicPr>
        <p:blipFill rotWithShape="1">
          <a:blip r:embed="rId5"/>
          <a:srcRect l="27113" t="1152" b="13487"/>
          <a:stretch/>
        </p:blipFill>
        <p:spPr>
          <a:xfrm>
            <a:off x="2575475" y="4243892"/>
            <a:ext cx="1261982" cy="1639259"/>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1785104"/>
          </a:xfrm>
          <a:prstGeom prst="rect">
            <a:avLst/>
          </a:prstGeom>
          <a:noFill/>
          <a:ln w="9525" algn="ctr">
            <a:noFill/>
            <a:miter lim="800000"/>
            <a:headEnd/>
            <a:tailEnd/>
          </a:ln>
          <a:effectLst/>
        </p:spPr>
        <p:txBody>
          <a:bodyPr wrap="square" rtlCol="0">
            <a:spAutoFit/>
          </a:bodyPr>
          <a:lstStyle/>
          <a:p>
            <a:pPr>
              <a:spcBef>
                <a:spcPts val="500"/>
              </a:spcBef>
              <a:buClrTx/>
              <a:buSzTx/>
              <a:buNone/>
            </a:pPr>
            <a:r>
              <a:rPr kumimoji="0" lang="ja-JP" altLang="en-US" sz="2200" dirty="0">
                <a:latin typeface="ＭＳ Ｐゴシック" panose="020B0600070205080204" pitchFamily="50" charset="-128"/>
                <a:ea typeface="ＭＳ Ｐゴシック" panose="020B0600070205080204" pitchFamily="50" charset="-128"/>
              </a:rPr>
              <a:t>粉末試料を用いた観察試料の調製</a:t>
            </a:r>
            <a:endParaRPr kumimoji="0" lang="en-US" altLang="ja-JP" sz="2200" dirty="0">
              <a:latin typeface="ＭＳ Ｐゴシック" panose="020B0600070205080204" pitchFamily="50" charset="-128"/>
              <a:ea typeface="ＭＳ Ｐゴシック" panose="020B0600070205080204" pitchFamily="50" charset="-128"/>
            </a:endParaRPr>
          </a:p>
          <a:p>
            <a:pPr marL="457200" indent="-188913">
              <a:spcBef>
                <a:spcPts val="0"/>
              </a:spcBef>
              <a:buClrTx/>
              <a:buSzTx/>
              <a:buFont typeface="+mj-ea"/>
              <a:buAutoNum type="circleNumDbPlain"/>
            </a:pPr>
            <a:r>
              <a:rPr kumimoji="0" lang="ja-JP" altLang="en-US" sz="2200" dirty="0">
                <a:latin typeface="ＭＳ Ｐゴシック" panose="020B0600070205080204" pitchFamily="50" charset="-128"/>
                <a:ea typeface="ＭＳ Ｐゴシック" panose="020B0600070205080204" pitchFamily="50" charset="-128"/>
              </a:rPr>
              <a:t>粉末試料を試料台上の</a:t>
            </a:r>
            <a:r>
              <a:rPr kumimoji="0" lang="en-US" altLang="ja-JP" sz="2200" dirty="0">
                <a:latin typeface="ＭＳ Ｐゴシック" panose="020B0600070205080204" pitchFamily="50" charset="-128"/>
                <a:ea typeface="ＭＳ Ｐゴシック" panose="020B0600070205080204" pitchFamily="50" charset="-128"/>
              </a:rPr>
              <a:t>C</a:t>
            </a:r>
            <a:r>
              <a:rPr kumimoji="0" lang="ja-JP" altLang="en-US" sz="2200" dirty="0">
                <a:latin typeface="ＭＳ Ｐゴシック" panose="020B0600070205080204" pitchFamily="50" charset="-128"/>
                <a:ea typeface="ＭＳ Ｐゴシック" panose="020B0600070205080204" pitchFamily="50" charset="-128"/>
              </a:rPr>
              <a:t>テープに塗布</a:t>
            </a:r>
            <a:endParaRPr kumimoji="0" lang="en-US" altLang="ja-JP" sz="2200" dirty="0">
              <a:latin typeface="ＭＳ Ｐゴシック" panose="020B0600070205080204" pitchFamily="50" charset="-128"/>
              <a:ea typeface="ＭＳ Ｐゴシック" panose="020B0600070205080204" pitchFamily="50" charset="-128"/>
            </a:endParaRPr>
          </a:p>
          <a:p>
            <a:pPr marL="534988" indent="-266700">
              <a:spcBef>
                <a:spcPts val="0"/>
              </a:spcBef>
              <a:buClrTx/>
              <a:buSzTx/>
              <a:buFont typeface="+mj-ea"/>
              <a:buAutoNum type="circleNumDbPlain"/>
            </a:pPr>
            <a:r>
              <a:rPr kumimoji="0" lang="ja-JP" altLang="en-US" sz="2200" dirty="0">
                <a:latin typeface="ＭＳ Ｐゴシック" panose="020B0600070205080204" pitchFamily="50" charset="-128"/>
                <a:ea typeface="ＭＳ Ｐゴシック" panose="020B0600070205080204" pitchFamily="50" charset="-128"/>
              </a:rPr>
              <a:t>粉末試料を攪拌後に３試料を分取し、その内</a:t>
            </a:r>
            <a:r>
              <a:rPr kumimoji="0" lang="en-US" altLang="ja-JP" sz="2200" dirty="0">
                <a:latin typeface="ＭＳ Ｐゴシック" panose="020B0600070205080204" pitchFamily="50" charset="-128"/>
                <a:ea typeface="ＭＳ Ｐゴシック" panose="020B0600070205080204" pitchFamily="50" charset="-128"/>
              </a:rPr>
              <a:t> β</a:t>
            </a:r>
            <a:r>
              <a:rPr kumimoji="0" lang="ja-JP" altLang="en-US" sz="2200" dirty="0">
                <a:latin typeface="ＭＳ Ｐゴシック" panose="020B0600070205080204" pitchFamily="50" charset="-128"/>
                <a:ea typeface="ＭＳ Ｐゴシック" panose="020B0600070205080204" pitchFamily="50" charset="-128"/>
              </a:rPr>
              <a:t>／</a:t>
            </a:r>
            <a:r>
              <a:rPr kumimoji="0" lang="en-US" altLang="ja-JP" sz="2200" dirty="0">
                <a:latin typeface="ＭＳ Ｐゴシック" panose="020B0600070205080204" pitchFamily="50" charset="-128"/>
                <a:ea typeface="ＭＳ Ｐゴシック" panose="020B0600070205080204" pitchFamily="50" charset="-128"/>
              </a:rPr>
              <a:t>γ</a:t>
            </a:r>
            <a:r>
              <a:rPr kumimoji="0" lang="ja-JP" altLang="en-US" sz="2200" dirty="0">
                <a:latin typeface="ＭＳ Ｐゴシック" panose="020B0600070205080204" pitchFamily="50" charset="-128"/>
                <a:ea typeface="ＭＳ Ｐゴシック" panose="020B0600070205080204" pitchFamily="50" charset="-128"/>
              </a:rPr>
              <a:t>比が最も高い試料を観察</a:t>
            </a:r>
            <a:endParaRPr kumimoji="0" lang="en-US" altLang="ja-JP" sz="2200" dirty="0">
              <a:latin typeface="ＭＳ Ｐゴシック" panose="020B0600070205080204" pitchFamily="50" charset="-128"/>
              <a:ea typeface="ＭＳ Ｐゴシック" panose="020B0600070205080204" pitchFamily="50" charset="-128"/>
            </a:endParaRPr>
          </a:p>
          <a:p>
            <a:pPr marL="457200" indent="-188913">
              <a:spcBef>
                <a:spcPts val="0"/>
              </a:spcBef>
              <a:buClrTx/>
              <a:buSzTx/>
              <a:buFont typeface="+mj-ea"/>
              <a:buAutoNum type="circleNumDbPlain"/>
            </a:pPr>
            <a:r>
              <a:rPr kumimoji="0" lang="ja-JP" altLang="en-US" sz="2200" dirty="0">
                <a:latin typeface="ＭＳ Ｐゴシック" panose="020B0600070205080204" pitchFamily="50" charset="-128"/>
                <a:ea typeface="ＭＳ Ｐゴシック" panose="020B0600070205080204" pitchFamily="50" charset="-128"/>
              </a:rPr>
              <a:t>観察は無処理状態で実施（</a:t>
            </a:r>
            <a:r>
              <a:rPr kumimoji="0" lang="en-US" altLang="ja-JP" sz="2200" dirty="0">
                <a:latin typeface="ＭＳ Ｐゴシック" panose="020B0600070205080204" pitchFamily="50" charset="-128"/>
                <a:ea typeface="ＭＳ Ｐゴシック" panose="020B0600070205080204" pitchFamily="50" charset="-128"/>
              </a:rPr>
              <a:t>SEM-EDS</a:t>
            </a:r>
            <a:r>
              <a:rPr kumimoji="0" lang="ja-JP" altLang="en-US" sz="2200" dirty="0">
                <a:latin typeface="ＭＳ Ｐゴシック" panose="020B0600070205080204" pitchFamily="50" charset="-128"/>
                <a:ea typeface="ＭＳ Ｐゴシック" panose="020B0600070205080204" pitchFamily="50" charset="-128"/>
              </a:rPr>
              <a:t>は低真空モードにて測定）</a:t>
            </a:r>
            <a:endParaRPr kumimoji="0" lang="en-US" altLang="ja-JP" sz="2200" dirty="0">
              <a:latin typeface="ＭＳ Ｐゴシック" panose="020B0600070205080204" pitchFamily="50" charset="-128"/>
              <a:ea typeface="ＭＳ Ｐゴシック" panose="020B0600070205080204" pitchFamily="50" charset="-128"/>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1" y="214304"/>
            <a:ext cx="6924431"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latin typeface="ＭＳ Ｐゴシック" panose="020B0600070205080204" pitchFamily="50" charset="-128"/>
                <a:ea typeface="ＭＳ Ｐゴシック" panose="020B0600070205080204" pitchFamily="50" charset="-128"/>
              </a:rPr>
              <a:t>２．試料調製：試料作製（光顕・</a:t>
            </a:r>
            <a:r>
              <a:rPr lang="en-US" altLang="ja-JP" dirty="0">
                <a:latin typeface="ＭＳ Ｐゴシック" panose="020B0600070205080204" pitchFamily="50" charset="-128"/>
                <a:ea typeface="ＭＳ Ｐゴシック" panose="020B0600070205080204" pitchFamily="50" charset="-128"/>
              </a:rPr>
              <a:t>SEM-EDS</a:t>
            </a:r>
            <a:r>
              <a:rPr lang="ja-JP" altLang="en-US" dirty="0">
                <a:latin typeface="ＭＳ Ｐゴシック" panose="020B0600070205080204" pitchFamily="50" charset="-128"/>
                <a:ea typeface="ＭＳ Ｐゴシック" panose="020B0600070205080204" pitchFamily="50" charset="-128"/>
              </a:rPr>
              <a:t>用）－</a:t>
            </a:r>
            <a:r>
              <a:rPr lang="en-US" altLang="ja-JP" dirty="0">
                <a:latin typeface="ＭＳ Ｐゴシック" panose="020B0600070205080204" pitchFamily="50" charset="-128"/>
                <a:ea typeface="ＭＳ Ｐゴシック" panose="020B0600070205080204" pitchFamily="50" charset="-128"/>
              </a:rPr>
              <a:t>1</a:t>
            </a:r>
            <a:endParaRPr lang="ja-JP" altLang="en-US" dirty="0">
              <a:latin typeface="ＭＳ Ｐゴシック" panose="020B0600070205080204" pitchFamily="50" charset="-128"/>
              <a:ea typeface="ＭＳ Ｐゴシック" panose="020B0600070205080204" pitchFamily="50" charset="-128"/>
            </a:endParaRPr>
          </a:p>
        </p:txBody>
      </p:sp>
      <p:pic>
        <p:nvPicPr>
          <p:cNvPr id="26" name="図 25">
            <a:extLst>
              <a:ext uri="{FF2B5EF4-FFF2-40B4-BE49-F238E27FC236}">
                <a16:creationId xmlns:a16="http://schemas.microsoft.com/office/drawing/2014/main" id="{2E679B53-E346-440A-9AB3-C98551B601BF}"/>
              </a:ext>
            </a:extLst>
          </p:cNvPr>
          <p:cNvPicPr>
            <a:picLocks noChangeAspect="1"/>
          </p:cNvPicPr>
          <p:nvPr/>
        </p:nvPicPr>
        <p:blipFill>
          <a:blip r:embed="rId6"/>
          <a:stretch>
            <a:fillRect/>
          </a:stretch>
        </p:blipFill>
        <p:spPr>
          <a:xfrm>
            <a:off x="4916255" y="2413109"/>
            <a:ext cx="1800000" cy="1477841"/>
          </a:xfrm>
          <a:prstGeom prst="rect">
            <a:avLst/>
          </a:prstGeom>
        </p:spPr>
      </p:pic>
      <p:grpSp>
        <p:nvGrpSpPr>
          <p:cNvPr id="4" name="グループ化 3">
            <a:extLst>
              <a:ext uri="{FF2B5EF4-FFF2-40B4-BE49-F238E27FC236}">
                <a16:creationId xmlns:a16="http://schemas.microsoft.com/office/drawing/2014/main" id="{2E57728F-B692-43A0-83FA-32EED5853A2E}"/>
              </a:ext>
            </a:extLst>
          </p:cNvPr>
          <p:cNvGrpSpPr/>
          <p:nvPr/>
        </p:nvGrpSpPr>
        <p:grpSpPr>
          <a:xfrm>
            <a:off x="6690261" y="4280680"/>
            <a:ext cx="1883120" cy="1549147"/>
            <a:chOff x="6345136" y="3890950"/>
            <a:chExt cx="1883120" cy="1549147"/>
          </a:xfrm>
        </p:grpSpPr>
        <p:sp>
          <p:nvSpPr>
            <p:cNvPr id="31" name="テキスト ボックス 30">
              <a:extLst>
                <a:ext uri="{FF2B5EF4-FFF2-40B4-BE49-F238E27FC236}">
                  <a16:creationId xmlns:a16="http://schemas.microsoft.com/office/drawing/2014/main" id="{2765A8BB-9A17-406E-BF3E-987878593F34}"/>
                </a:ext>
              </a:extLst>
            </p:cNvPr>
            <p:cNvSpPr txBox="1"/>
            <p:nvPr/>
          </p:nvSpPr>
          <p:spPr bwMode="auto">
            <a:xfrm>
              <a:off x="6346209" y="4928306"/>
              <a:ext cx="832513" cy="511791"/>
            </a:xfrm>
            <a:prstGeom prst="rect">
              <a:avLst/>
            </a:prstGeom>
            <a:solidFill>
              <a:srgbClr val="CCFFFF"/>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r>
                <a:rPr kumimoji="0" lang="en-US" altLang="ja-JP" sz="1200" b="0" dirty="0">
                  <a:latin typeface="ＭＳ Ｐゴシック" panose="020B0600070205080204" pitchFamily="50" charset="-128"/>
                  <a:ea typeface="ＭＳ Ｐゴシック" panose="020B0600070205080204" pitchFamily="50" charset="-128"/>
                </a:rPr>
                <a:t>Al</a:t>
              </a:r>
              <a:r>
                <a:rPr kumimoji="0" lang="ja-JP" altLang="en-US" sz="1200" b="0" dirty="0">
                  <a:latin typeface="ＭＳ Ｐゴシック" panose="020B0600070205080204" pitchFamily="50" charset="-128"/>
                  <a:ea typeface="ＭＳ Ｐゴシック" panose="020B0600070205080204" pitchFamily="50" charset="-128"/>
                </a:rPr>
                <a:t>試料台</a:t>
              </a:r>
            </a:p>
          </p:txBody>
        </p:sp>
        <p:cxnSp>
          <p:nvCxnSpPr>
            <p:cNvPr id="33" name="直線コネクタ 32">
              <a:extLst>
                <a:ext uri="{FF2B5EF4-FFF2-40B4-BE49-F238E27FC236}">
                  <a16:creationId xmlns:a16="http://schemas.microsoft.com/office/drawing/2014/main" id="{A25C28F0-1765-4AA6-9004-2271F3C4A9FC}"/>
                </a:ext>
              </a:extLst>
            </p:cNvPr>
            <p:cNvCxnSpPr>
              <a:cxnSpLocks/>
            </p:cNvCxnSpPr>
            <p:nvPr/>
          </p:nvCxnSpPr>
          <p:spPr>
            <a:xfrm>
              <a:off x="6346209" y="4880539"/>
              <a:ext cx="832513"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CF1230A6-3614-47D6-BEF0-B53CDE7CF7A3}"/>
                </a:ext>
              </a:extLst>
            </p:cNvPr>
            <p:cNvSpPr txBox="1"/>
            <p:nvPr/>
          </p:nvSpPr>
          <p:spPr bwMode="auto">
            <a:xfrm>
              <a:off x="6455393" y="4764294"/>
              <a:ext cx="612000" cy="50291"/>
            </a:xfrm>
            <a:prstGeom prst="rect">
              <a:avLst/>
            </a:prstGeom>
            <a:solidFill>
              <a:srgbClr val="FFFF00"/>
            </a:solidFill>
            <a:ln w="9525" algn="ctr">
              <a:solidFill>
                <a:schemeClr val="tx1"/>
              </a:solidFill>
              <a:miter lim="800000"/>
              <a:headEnd/>
              <a:tailEnd/>
            </a:ln>
            <a:effectLst/>
          </p:spPr>
          <p:txBody>
            <a:bodyPr wrap="square" rtlCol="0" anchor="ctr" anchorCtr="1">
              <a:noAutofit/>
            </a:bodyPr>
            <a:lstStyle/>
            <a:p>
              <a:pPr algn="ctr">
                <a:spcBef>
                  <a:spcPct val="50000"/>
                </a:spcBef>
                <a:buClrTx/>
                <a:buSzTx/>
                <a:buFontTx/>
                <a:buNone/>
              </a:pPr>
              <a:endParaRPr kumimoji="0" lang="ja-JP" altLang="en-US" sz="1200" b="0" dirty="0">
                <a:latin typeface="ＭＳ Ｐゴシック" panose="020B0600070205080204" pitchFamily="50" charset="-128"/>
                <a:ea typeface="ＭＳ Ｐゴシック" panose="020B0600070205080204" pitchFamily="50" charset="-128"/>
              </a:endParaRPr>
            </a:p>
          </p:txBody>
        </p:sp>
        <p:cxnSp>
          <p:nvCxnSpPr>
            <p:cNvPr id="37" name="直線コネクタ 36">
              <a:extLst>
                <a:ext uri="{FF2B5EF4-FFF2-40B4-BE49-F238E27FC236}">
                  <a16:creationId xmlns:a16="http://schemas.microsoft.com/office/drawing/2014/main" id="{4626A4BC-C08D-47E7-9A57-A7390F31B81B}"/>
                </a:ext>
              </a:extLst>
            </p:cNvPr>
            <p:cNvCxnSpPr>
              <a:cxnSpLocks/>
            </p:cNvCxnSpPr>
            <p:nvPr/>
          </p:nvCxnSpPr>
          <p:spPr>
            <a:xfrm>
              <a:off x="6346209" y="4709941"/>
              <a:ext cx="832513"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D2843049-CB6C-4762-A89D-C8DDC0DC85DF}"/>
                </a:ext>
              </a:extLst>
            </p:cNvPr>
            <p:cNvSpPr txBox="1"/>
            <p:nvPr/>
          </p:nvSpPr>
          <p:spPr bwMode="auto">
            <a:xfrm>
              <a:off x="7395743" y="4683788"/>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sz="1200" b="0" dirty="0">
                  <a:latin typeface="ＭＳ Ｐゴシック" panose="020B0600070205080204" pitchFamily="50" charset="-128"/>
                  <a:ea typeface="ＭＳ Ｐゴシック" panose="020B0600070205080204" pitchFamily="50" charset="-128"/>
                </a:rPr>
                <a:t>Au</a:t>
              </a:r>
              <a:r>
                <a:rPr kumimoji="0" lang="ja-JP" altLang="en-US" sz="1200" b="0" dirty="0">
                  <a:latin typeface="ＭＳ Ｐゴシック" panose="020B0600070205080204" pitchFamily="50" charset="-128"/>
                  <a:ea typeface="ＭＳ Ｐゴシック" panose="020B0600070205080204" pitchFamily="50" charset="-128"/>
                </a:rPr>
                <a:t>板</a:t>
              </a:r>
            </a:p>
          </p:txBody>
        </p:sp>
        <p:cxnSp>
          <p:nvCxnSpPr>
            <p:cNvPr id="39" name="直線矢印コネクタ 38">
              <a:extLst>
                <a:ext uri="{FF2B5EF4-FFF2-40B4-BE49-F238E27FC236}">
                  <a16:creationId xmlns:a16="http://schemas.microsoft.com/office/drawing/2014/main" id="{FA7599F7-D1FA-47BA-88C8-556FE7C49F5C}"/>
                </a:ext>
              </a:extLst>
            </p:cNvPr>
            <p:cNvCxnSpPr/>
            <p:nvPr/>
          </p:nvCxnSpPr>
          <p:spPr>
            <a:xfrm flipH="1">
              <a:off x="7067393" y="4789439"/>
              <a:ext cx="552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114ACC1-ABED-463F-AD6A-25843FE39495}"/>
                </a:ext>
              </a:extLst>
            </p:cNvPr>
            <p:cNvSpPr txBox="1"/>
            <p:nvPr/>
          </p:nvSpPr>
          <p:spPr bwMode="auto">
            <a:xfrm>
              <a:off x="7395743" y="4972899"/>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sz="1200" b="0" dirty="0">
                  <a:latin typeface="ＭＳ Ｐゴシック" panose="020B0600070205080204" pitchFamily="50" charset="-128"/>
                  <a:ea typeface="ＭＳ Ｐゴシック" panose="020B0600070205080204" pitchFamily="50" charset="-128"/>
                </a:rPr>
                <a:t>C</a:t>
              </a:r>
              <a:r>
                <a:rPr kumimoji="0" lang="ja-JP" altLang="en-US" sz="1200" b="0" dirty="0">
                  <a:latin typeface="ＭＳ Ｐゴシック" panose="020B0600070205080204" pitchFamily="50" charset="-128"/>
                  <a:ea typeface="ＭＳ Ｐゴシック" panose="020B0600070205080204" pitchFamily="50" charset="-128"/>
                </a:rPr>
                <a:t>テープ</a:t>
              </a:r>
            </a:p>
          </p:txBody>
        </p:sp>
        <p:cxnSp>
          <p:nvCxnSpPr>
            <p:cNvPr id="42" name="直線矢印コネクタ 41">
              <a:extLst>
                <a:ext uri="{FF2B5EF4-FFF2-40B4-BE49-F238E27FC236}">
                  <a16:creationId xmlns:a16="http://schemas.microsoft.com/office/drawing/2014/main" id="{34350F96-345D-4E8C-B5AE-05A3C3630B3C}"/>
                </a:ext>
              </a:extLst>
            </p:cNvPr>
            <p:cNvCxnSpPr>
              <a:cxnSpLocks/>
            </p:cNvCxnSpPr>
            <p:nvPr/>
          </p:nvCxnSpPr>
          <p:spPr>
            <a:xfrm flipH="1" flipV="1">
              <a:off x="7178722" y="4885877"/>
              <a:ext cx="354842" cy="192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55F6001A-B36B-4D57-86C7-6BC175EFF935}"/>
                </a:ext>
              </a:extLst>
            </p:cNvPr>
            <p:cNvSpPr txBox="1"/>
            <p:nvPr/>
          </p:nvSpPr>
          <p:spPr bwMode="auto">
            <a:xfrm>
              <a:off x="7395743" y="4360796"/>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en-US" altLang="ja-JP" sz="1200" b="0" dirty="0">
                  <a:latin typeface="ＭＳ Ｐゴシック" panose="020B0600070205080204" pitchFamily="50" charset="-128"/>
                  <a:ea typeface="ＭＳ Ｐゴシック" panose="020B0600070205080204" pitchFamily="50" charset="-128"/>
                </a:rPr>
                <a:t>C</a:t>
              </a:r>
              <a:r>
                <a:rPr kumimoji="0" lang="ja-JP" altLang="en-US" sz="1200" b="0" dirty="0">
                  <a:latin typeface="ＭＳ Ｐゴシック" panose="020B0600070205080204" pitchFamily="50" charset="-128"/>
                  <a:ea typeface="ＭＳ Ｐゴシック" panose="020B0600070205080204" pitchFamily="50" charset="-128"/>
                </a:rPr>
                <a:t>テープ</a:t>
              </a:r>
            </a:p>
          </p:txBody>
        </p:sp>
        <p:cxnSp>
          <p:nvCxnSpPr>
            <p:cNvPr id="45" name="直線矢印コネクタ 44">
              <a:extLst>
                <a:ext uri="{FF2B5EF4-FFF2-40B4-BE49-F238E27FC236}">
                  <a16:creationId xmlns:a16="http://schemas.microsoft.com/office/drawing/2014/main" id="{A37C97D2-0492-4035-8DF6-158AA9745C17}"/>
                </a:ext>
              </a:extLst>
            </p:cNvPr>
            <p:cNvCxnSpPr>
              <a:cxnSpLocks/>
            </p:cNvCxnSpPr>
            <p:nvPr/>
          </p:nvCxnSpPr>
          <p:spPr>
            <a:xfrm flipH="1">
              <a:off x="7178722" y="4490875"/>
              <a:ext cx="354842" cy="192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思考の吹き出し: 雲形 45">
              <a:extLst>
                <a:ext uri="{FF2B5EF4-FFF2-40B4-BE49-F238E27FC236}">
                  <a16:creationId xmlns:a16="http://schemas.microsoft.com/office/drawing/2014/main" id="{B4728620-5485-40E8-9044-18B3CFD159BC}"/>
                </a:ext>
              </a:extLst>
            </p:cNvPr>
            <p:cNvSpPr/>
            <p:nvPr/>
          </p:nvSpPr>
          <p:spPr>
            <a:xfrm>
              <a:off x="6591467" y="4598858"/>
              <a:ext cx="423080" cy="99482"/>
            </a:xfrm>
            <a:prstGeom prst="cloudCallout">
              <a:avLst/>
            </a:prstGeom>
            <a:pattFill prst="lgConfetti">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ＭＳ Ｐゴシック" panose="020B0600070205080204" pitchFamily="50" charset="-128"/>
                <a:ea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5119CB0B-37D2-4690-BC5D-5CA8C78FC02B}"/>
                </a:ext>
              </a:extLst>
            </p:cNvPr>
            <p:cNvSpPr txBox="1"/>
            <p:nvPr/>
          </p:nvSpPr>
          <p:spPr bwMode="auto">
            <a:xfrm>
              <a:off x="6345136" y="3890950"/>
              <a:ext cx="832513" cy="211302"/>
            </a:xfrm>
            <a:prstGeom prst="rect">
              <a:avLst/>
            </a:prstGeom>
            <a:noFill/>
            <a:ln w="9525" algn="ctr">
              <a:noFill/>
              <a:miter lim="800000"/>
              <a:headEnd/>
              <a:tailEnd/>
            </a:ln>
            <a:effectLst/>
          </p:spPr>
          <p:txBody>
            <a:bodyPr wrap="square" rtlCol="0" anchor="ctr" anchorCtr="1">
              <a:noAutofit/>
            </a:bodyPr>
            <a:lstStyle/>
            <a:p>
              <a:pPr algn="ctr">
                <a:spcBef>
                  <a:spcPct val="50000"/>
                </a:spcBef>
                <a:buClrTx/>
                <a:buSzTx/>
                <a:buFontTx/>
                <a:buNone/>
              </a:pPr>
              <a:r>
                <a:rPr kumimoji="0" lang="ja-JP" altLang="en-US" sz="1200" b="0" dirty="0">
                  <a:latin typeface="ＭＳ Ｐゴシック" panose="020B0600070205080204" pitchFamily="50" charset="-128"/>
                  <a:ea typeface="ＭＳ Ｐゴシック" panose="020B0600070205080204" pitchFamily="50" charset="-128"/>
                </a:rPr>
                <a:t>粉末試料</a:t>
              </a:r>
            </a:p>
          </p:txBody>
        </p:sp>
        <p:cxnSp>
          <p:nvCxnSpPr>
            <p:cNvPr id="48" name="直線矢印コネクタ 47">
              <a:extLst>
                <a:ext uri="{FF2B5EF4-FFF2-40B4-BE49-F238E27FC236}">
                  <a16:creationId xmlns:a16="http://schemas.microsoft.com/office/drawing/2014/main" id="{E46C1134-B403-4B73-A2C3-4AE0E278820F}"/>
                </a:ext>
              </a:extLst>
            </p:cNvPr>
            <p:cNvCxnSpPr>
              <a:cxnSpLocks/>
            </p:cNvCxnSpPr>
            <p:nvPr/>
          </p:nvCxnSpPr>
          <p:spPr>
            <a:xfrm flipH="1">
              <a:off x="6754970" y="4114601"/>
              <a:ext cx="6422" cy="45783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図 17">
            <a:extLst>
              <a:ext uri="{FF2B5EF4-FFF2-40B4-BE49-F238E27FC236}">
                <a16:creationId xmlns:a16="http://schemas.microsoft.com/office/drawing/2014/main" id="{14646232-B199-4C52-9639-4DB92289FEBA}"/>
              </a:ext>
            </a:extLst>
          </p:cNvPr>
          <p:cNvPicPr>
            <a:picLocks noChangeAspect="1"/>
          </p:cNvPicPr>
          <p:nvPr/>
        </p:nvPicPr>
        <p:blipFill>
          <a:blip r:embed="rId7"/>
          <a:stretch>
            <a:fillRect/>
          </a:stretch>
        </p:blipFill>
        <p:spPr>
          <a:xfrm>
            <a:off x="1348319" y="2447708"/>
            <a:ext cx="1767993" cy="1444877"/>
          </a:xfrm>
          <a:prstGeom prst="rect">
            <a:avLst/>
          </a:prstGeom>
        </p:spPr>
      </p:pic>
      <p:pic>
        <p:nvPicPr>
          <p:cNvPr id="62" name="図 61">
            <a:extLst>
              <a:ext uri="{FF2B5EF4-FFF2-40B4-BE49-F238E27FC236}">
                <a16:creationId xmlns:a16="http://schemas.microsoft.com/office/drawing/2014/main" id="{71AF2FA9-F448-432C-926D-F09657C27B10}"/>
              </a:ext>
            </a:extLst>
          </p:cNvPr>
          <p:cNvPicPr>
            <a:picLocks noChangeAspect="1"/>
          </p:cNvPicPr>
          <p:nvPr/>
        </p:nvPicPr>
        <p:blipFill>
          <a:blip r:embed="rId8"/>
          <a:stretch>
            <a:fillRect/>
          </a:stretch>
        </p:blipFill>
        <p:spPr>
          <a:xfrm>
            <a:off x="3142165" y="2440958"/>
            <a:ext cx="1774090" cy="1414395"/>
          </a:xfrm>
          <a:prstGeom prst="rect">
            <a:avLst/>
          </a:prstGeom>
        </p:spPr>
      </p:pic>
      <p:graphicFrame>
        <p:nvGraphicFramePr>
          <p:cNvPr id="2" name="表 3">
            <a:extLst>
              <a:ext uri="{FF2B5EF4-FFF2-40B4-BE49-F238E27FC236}">
                <a16:creationId xmlns:a16="http://schemas.microsoft.com/office/drawing/2014/main" id="{A55B3FF4-BCE2-4F08-995F-6C3EA19AAE27}"/>
              </a:ext>
            </a:extLst>
          </p:cNvPr>
          <p:cNvGraphicFramePr>
            <a:graphicFrameLocks noGrp="1"/>
          </p:cNvGraphicFramePr>
          <p:nvPr>
            <p:extLst>
              <p:ext uri="{D42A27DB-BD31-4B8C-83A1-F6EECF244321}">
                <p14:modId xmlns:p14="http://schemas.microsoft.com/office/powerpoint/2010/main" val="311026793"/>
              </p:ext>
            </p:extLst>
          </p:nvPr>
        </p:nvGraphicFramePr>
        <p:xfrm>
          <a:off x="1332000" y="2424474"/>
          <a:ext cx="7200000" cy="181084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903335145"/>
                    </a:ext>
                  </a:extLst>
                </a:gridCol>
                <a:gridCol w="1800000">
                  <a:extLst>
                    <a:ext uri="{9D8B030D-6E8A-4147-A177-3AD203B41FA5}">
                      <a16:colId xmlns:a16="http://schemas.microsoft.com/office/drawing/2014/main" val="422202762"/>
                    </a:ext>
                  </a:extLst>
                </a:gridCol>
                <a:gridCol w="1800000">
                  <a:extLst>
                    <a:ext uri="{9D8B030D-6E8A-4147-A177-3AD203B41FA5}">
                      <a16:colId xmlns:a16="http://schemas.microsoft.com/office/drawing/2014/main" val="401684801"/>
                    </a:ext>
                  </a:extLst>
                </a:gridCol>
                <a:gridCol w="1800000">
                  <a:extLst>
                    <a:ext uri="{9D8B030D-6E8A-4147-A177-3AD203B41FA5}">
                      <a16:colId xmlns:a16="http://schemas.microsoft.com/office/drawing/2014/main" val="2379581572"/>
                    </a:ext>
                  </a:extLst>
                </a:gridCol>
              </a:tblGrid>
              <a:tr h="1440000">
                <a:tc>
                  <a:txBody>
                    <a:bodyPr/>
                    <a:lstStyle/>
                    <a:p>
                      <a:endParaRPr kumimoji="1" lang="ja-JP" altLang="en-US"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1824890"/>
                  </a:ext>
                </a:extLst>
              </a:tr>
              <a:tr h="370840">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1PCV2301BR3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1PCV2302BR3</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1PCV2303BR3</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1PCV2304BR3</a:t>
                      </a:r>
                      <a:endParaRPr kumimoji="1" lang="ja-JP" altLang="en-US" sz="1400"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414040"/>
                  </a:ext>
                </a:extLst>
              </a:tr>
            </a:tbl>
          </a:graphicData>
        </a:graphic>
      </p:graphicFrame>
      <p:pic>
        <p:nvPicPr>
          <p:cNvPr id="11" name="図 10">
            <a:extLst>
              <a:ext uri="{FF2B5EF4-FFF2-40B4-BE49-F238E27FC236}">
                <a16:creationId xmlns:a16="http://schemas.microsoft.com/office/drawing/2014/main" id="{3716856C-F93B-4BFC-8595-932D365B8004}"/>
              </a:ext>
            </a:extLst>
          </p:cNvPr>
          <p:cNvPicPr>
            <a:picLocks noChangeAspect="1"/>
          </p:cNvPicPr>
          <p:nvPr/>
        </p:nvPicPr>
        <p:blipFill>
          <a:blip r:embed="rId9"/>
          <a:stretch>
            <a:fillRect/>
          </a:stretch>
        </p:blipFill>
        <p:spPr>
          <a:xfrm>
            <a:off x="6744892" y="2412873"/>
            <a:ext cx="1774090" cy="1450974"/>
          </a:xfrm>
          <a:prstGeom prst="rect">
            <a:avLst/>
          </a:prstGeom>
        </p:spPr>
      </p:pic>
      <p:pic>
        <p:nvPicPr>
          <p:cNvPr id="13" name="図 12">
            <a:extLst>
              <a:ext uri="{FF2B5EF4-FFF2-40B4-BE49-F238E27FC236}">
                <a16:creationId xmlns:a16="http://schemas.microsoft.com/office/drawing/2014/main" id="{8A1380EE-C45D-4372-A047-E83650E54D5F}"/>
              </a:ext>
            </a:extLst>
          </p:cNvPr>
          <p:cNvPicPr>
            <a:picLocks noChangeAspect="1"/>
          </p:cNvPicPr>
          <p:nvPr/>
        </p:nvPicPr>
        <p:blipFill>
          <a:blip r:embed="rId10"/>
          <a:stretch>
            <a:fillRect/>
          </a:stretch>
        </p:blipFill>
        <p:spPr>
          <a:xfrm>
            <a:off x="5127128" y="4242915"/>
            <a:ext cx="1249788" cy="1639966"/>
          </a:xfrm>
          <a:prstGeom prst="rect">
            <a:avLst/>
          </a:prstGeom>
        </p:spPr>
      </p:pic>
      <p:graphicFrame>
        <p:nvGraphicFramePr>
          <p:cNvPr id="5" name="表 5">
            <a:extLst>
              <a:ext uri="{FF2B5EF4-FFF2-40B4-BE49-F238E27FC236}">
                <a16:creationId xmlns:a16="http://schemas.microsoft.com/office/drawing/2014/main" id="{A60AFB8E-DC68-4A97-BA98-E6532F850960}"/>
              </a:ext>
            </a:extLst>
          </p:cNvPr>
          <p:cNvGraphicFramePr>
            <a:graphicFrameLocks noGrp="1"/>
          </p:cNvGraphicFramePr>
          <p:nvPr>
            <p:extLst>
              <p:ext uri="{D42A27DB-BD31-4B8C-83A1-F6EECF244321}">
                <p14:modId xmlns:p14="http://schemas.microsoft.com/office/powerpoint/2010/main" val="1116034605"/>
              </p:ext>
            </p:extLst>
          </p:nvPr>
        </p:nvGraphicFramePr>
        <p:xfrm>
          <a:off x="1332000" y="4235314"/>
          <a:ext cx="7200000" cy="20268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363536352"/>
                    </a:ext>
                  </a:extLst>
                </a:gridCol>
                <a:gridCol w="1260000">
                  <a:extLst>
                    <a:ext uri="{9D8B030D-6E8A-4147-A177-3AD203B41FA5}">
                      <a16:colId xmlns:a16="http://schemas.microsoft.com/office/drawing/2014/main" val="1338871496"/>
                    </a:ext>
                  </a:extLst>
                </a:gridCol>
                <a:gridCol w="1260000">
                  <a:extLst>
                    <a:ext uri="{9D8B030D-6E8A-4147-A177-3AD203B41FA5}">
                      <a16:colId xmlns:a16="http://schemas.microsoft.com/office/drawing/2014/main" val="245203590"/>
                    </a:ext>
                  </a:extLst>
                </a:gridCol>
                <a:gridCol w="1260000">
                  <a:extLst>
                    <a:ext uri="{9D8B030D-6E8A-4147-A177-3AD203B41FA5}">
                      <a16:colId xmlns:a16="http://schemas.microsoft.com/office/drawing/2014/main" val="2443521689"/>
                    </a:ext>
                  </a:extLst>
                </a:gridCol>
                <a:gridCol w="2160000">
                  <a:extLst>
                    <a:ext uri="{9D8B030D-6E8A-4147-A177-3AD203B41FA5}">
                      <a16:colId xmlns:a16="http://schemas.microsoft.com/office/drawing/2014/main" val="3487097940"/>
                    </a:ext>
                  </a:extLst>
                </a:gridCol>
              </a:tblGrid>
              <a:tr h="1656000">
                <a:tc>
                  <a:txBody>
                    <a:bodyPr/>
                    <a:lstStyle/>
                    <a:p>
                      <a:pPr algn="ctr"/>
                      <a:endParaRPr kumimoji="1" lang="ja-JP" altLang="en-US"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644519"/>
                  </a:ext>
                </a:extLst>
              </a:tr>
              <a:tr h="370840">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1PCV2301BR3</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1PCV2302BR3</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1PCV2303BR3</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latin typeface="ＭＳ Ｐゴシック" panose="020B0600070205080204" pitchFamily="50" charset="-128"/>
                          <a:ea typeface="ＭＳ Ｐゴシック" panose="020B0600070205080204" pitchFamily="50" charset="-128"/>
                        </a:rPr>
                        <a:t>1PCV2304BR3</a:t>
                      </a:r>
                      <a:endParaRPr kumimoji="1" lang="ja-JP" altLang="en-US" sz="1400" dirty="0">
                        <a:latin typeface="ＭＳ Ｐゴシック" panose="020B0600070205080204" pitchFamily="50" charset="-128"/>
                        <a:ea typeface="ＭＳ Ｐゴシック" panose="020B0600070205080204" pitchFamily="50" charset="-128"/>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観察試料の構成</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81903"/>
                  </a:ext>
                </a:extLst>
              </a:tr>
            </a:tbl>
          </a:graphicData>
        </a:graphic>
      </p:graphicFrame>
    </p:spTree>
    <p:extLst>
      <p:ext uri="{BB962C8B-B14F-4D97-AF65-F5344CB8AC3E}">
        <p14:creationId xmlns:p14="http://schemas.microsoft.com/office/powerpoint/2010/main" val="70510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17504" y="575691"/>
            <a:ext cx="8624346" cy="2015936"/>
          </a:xfrm>
          <a:prstGeom prst="rect">
            <a:avLst/>
          </a:prstGeom>
          <a:noFill/>
          <a:ln w="9525" algn="ctr">
            <a:noFill/>
            <a:miter lim="800000"/>
            <a:headEnd/>
            <a:tailEnd/>
          </a:ln>
          <a:effectLst/>
        </p:spPr>
        <p:txBody>
          <a:bodyPr wrap="square" rtlCol="0">
            <a:spAutoFit/>
          </a:bodyPr>
          <a:lstStyle/>
          <a:p>
            <a:pPr algn="just">
              <a:lnSpc>
                <a:spcPts val="2500"/>
              </a:lnSpc>
              <a:spcBef>
                <a:spcPts val="500"/>
              </a:spcBef>
              <a:buClrTx/>
              <a:buSzTx/>
              <a:buNone/>
            </a:pPr>
            <a:r>
              <a:rPr kumimoji="0" lang="ja-JP" altLang="en-US" sz="2200" dirty="0">
                <a:latin typeface="ＭＳ Ｐゴシック" panose="020B0600070205080204" pitchFamily="50" charset="-128"/>
                <a:ea typeface="ＭＳ Ｐゴシック" panose="020B0600070205080204" pitchFamily="50" charset="-128"/>
              </a:rPr>
              <a:t>粉末試料から３試料を分取し、その内 </a:t>
            </a:r>
            <a:r>
              <a:rPr kumimoji="0" lang="en-US" altLang="ja-JP" sz="2200" dirty="0">
                <a:latin typeface="ＭＳ Ｐゴシック" panose="020B0600070205080204" pitchFamily="50" charset="-128"/>
                <a:ea typeface="ＭＳ Ｐゴシック" panose="020B0600070205080204" pitchFamily="50" charset="-128"/>
              </a:rPr>
              <a:t>β/γ</a:t>
            </a:r>
            <a:r>
              <a:rPr kumimoji="0" lang="ja-JP" altLang="en-US" sz="2200" dirty="0">
                <a:latin typeface="ＭＳ Ｐゴシック" panose="020B0600070205080204" pitchFamily="50" charset="-128"/>
                <a:ea typeface="ＭＳ Ｐゴシック" panose="020B0600070205080204" pitchFamily="50" charset="-128"/>
              </a:rPr>
              <a:t>比が最も高い試料を観察</a:t>
            </a:r>
          </a:p>
          <a:p>
            <a:pPr marL="538163" indent="-271463" algn="just">
              <a:lnSpc>
                <a:spcPts val="2500"/>
              </a:lnSpc>
              <a:spcBef>
                <a:spcPts val="0"/>
              </a:spcBef>
              <a:buClrTx/>
              <a:buSzTx/>
              <a:buFont typeface="Arial" panose="020B0604020202020204" pitchFamily="34" charset="0"/>
              <a:buChar char="•"/>
            </a:pPr>
            <a:r>
              <a:rPr kumimoji="0" lang="ja-JP" altLang="en-US" sz="2200" dirty="0">
                <a:latin typeface="ＭＳ Ｐゴシック" panose="020B0600070205080204" pitchFamily="50" charset="-128"/>
                <a:ea typeface="ＭＳ Ｐゴシック" panose="020B0600070205080204" pitchFamily="50" charset="-128"/>
              </a:rPr>
              <a:t>採取位置がペデスタル開口部に近い試料（</a:t>
            </a:r>
            <a:r>
              <a:rPr kumimoji="0" lang="en-US" altLang="ja-JP" sz="2200" dirty="0">
                <a:latin typeface="ＭＳ Ｐゴシック" panose="020B0600070205080204" pitchFamily="50" charset="-128"/>
                <a:ea typeface="ＭＳ Ｐゴシック" panose="020B0600070205080204" pitchFamily="50" charset="-128"/>
              </a:rPr>
              <a:t>1PCV2302BR3</a:t>
            </a:r>
            <a:r>
              <a:rPr kumimoji="0" lang="ja-JP" altLang="en-US" sz="2200" dirty="0">
                <a:latin typeface="ＭＳ Ｐゴシック" panose="020B0600070205080204" pitchFamily="50" charset="-128"/>
                <a:ea typeface="ＭＳ Ｐゴシック" panose="020B0600070205080204" pitchFamily="50" charset="-128"/>
              </a:rPr>
              <a:t>、</a:t>
            </a:r>
            <a:r>
              <a:rPr kumimoji="0" lang="en-US" altLang="ja-JP" sz="2200" dirty="0">
                <a:latin typeface="ＭＳ Ｐゴシック" panose="020B0600070205080204" pitchFamily="50" charset="-128"/>
                <a:ea typeface="ＭＳ Ｐゴシック" panose="020B0600070205080204" pitchFamily="50" charset="-128"/>
              </a:rPr>
              <a:t>1PCV</a:t>
            </a:r>
            <a:r>
              <a:rPr kumimoji="0" lang="ja-JP" altLang="en-US" sz="2200" dirty="0">
                <a:latin typeface="ＭＳ Ｐゴシック" panose="020B0600070205080204" pitchFamily="50" charset="-128"/>
                <a:ea typeface="ＭＳ Ｐゴシック" panose="020B0600070205080204" pitchFamily="50" charset="-128"/>
              </a:rPr>
              <a:t>　</a:t>
            </a:r>
            <a:r>
              <a:rPr kumimoji="0" lang="en-US" altLang="ja-JP" sz="2200" dirty="0">
                <a:latin typeface="ＭＳ Ｐゴシック" panose="020B0600070205080204" pitchFamily="50" charset="-128"/>
                <a:ea typeface="ＭＳ Ｐゴシック" panose="020B0600070205080204" pitchFamily="50" charset="-128"/>
              </a:rPr>
              <a:t>2303BR3</a:t>
            </a:r>
            <a:r>
              <a:rPr kumimoji="0" lang="ja-JP" altLang="en-US" sz="2200" dirty="0">
                <a:latin typeface="ＭＳ Ｐゴシック" panose="020B0600070205080204" pitchFamily="50" charset="-128"/>
                <a:ea typeface="ＭＳ Ｐゴシック" panose="020B0600070205080204" pitchFamily="50" charset="-128"/>
              </a:rPr>
              <a:t>）は</a:t>
            </a:r>
            <a:r>
              <a:rPr kumimoji="0" lang="en-US" altLang="ja-JP" sz="2200" dirty="0">
                <a:latin typeface="ＭＳ Ｐゴシック" panose="020B0600070205080204" pitchFamily="50" charset="-128"/>
                <a:ea typeface="ＭＳ Ｐゴシック" panose="020B0600070205080204" pitchFamily="50" charset="-128"/>
              </a:rPr>
              <a:t>β/γ</a:t>
            </a:r>
            <a:r>
              <a:rPr kumimoji="0" lang="ja-JP" altLang="en-US" sz="2200" dirty="0">
                <a:latin typeface="ＭＳ Ｐゴシック" panose="020B0600070205080204" pitchFamily="50" charset="-128"/>
                <a:ea typeface="ＭＳ Ｐゴシック" panose="020B0600070205080204" pitchFamily="50" charset="-128"/>
              </a:rPr>
              <a:t>比は他試料に比較し高く、分取試料間の差異が大きい。</a:t>
            </a:r>
          </a:p>
          <a:p>
            <a:pPr marL="538163" indent="-271463" algn="just">
              <a:lnSpc>
                <a:spcPts val="2500"/>
              </a:lnSpc>
              <a:spcBef>
                <a:spcPts val="0"/>
              </a:spcBef>
              <a:buClrTx/>
              <a:buSzTx/>
              <a:buFont typeface="Arial" panose="020B0604020202020204" pitchFamily="34" charset="0"/>
              <a:buChar char="•"/>
            </a:pPr>
            <a:r>
              <a:rPr kumimoji="0" lang="ja-JP" altLang="en-US" sz="2200" dirty="0">
                <a:latin typeface="ＭＳ Ｐゴシック" panose="020B0600070205080204" pitchFamily="50" charset="-128"/>
                <a:ea typeface="ＭＳ Ｐゴシック" panose="020B0600070205080204" pitchFamily="50" charset="-128"/>
              </a:rPr>
              <a:t>ペデスタル開口部から遠い試料（</a:t>
            </a:r>
            <a:r>
              <a:rPr kumimoji="0" lang="en-US" altLang="ja-JP" sz="2200" dirty="0">
                <a:latin typeface="ＭＳ Ｐゴシック" panose="020B0600070205080204" pitchFamily="50" charset="-128"/>
                <a:ea typeface="ＭＳ Ｐゴシック" panose="020B0600070205080204" pitchFamily="50" charset="-128"/>
              </a:rPr>
              <a:t>1PCV2301BR3</a:t>
            </a:r>
            <a:r>
              <a:rPr kumimoji="0" lang="ja-JP" altLang="en-US" sz="2200" dirty="0">
                <a:latin typeface="ＭＳ Ｐゴシック" panose="020B0600070205080204" pitchFamily="50" charset="-128"/>
                <a:ea typeface="ＭＳ Ｐゴシック" panose="020B0600070205080204" pitchFamily="50" charset="-128"/>
              </a:rPr>
              <a:t>／</a:t>
            </a:r>
            <a:r>
              <a:rPr kumimoji="0" lang="en-US" altLang="ja-JP" sz="2200" dirty="0">
                <a:latin typeface="ＭＳ Ｐゴシック" panose="020B0600070205080204" pitchFamily="50" charset="-128"/>
                <a:ea typeface="ＭＳ Ｐゴシック" panose="020B0600070205080204" pitchFamily="50" charset="-128"/>
              </a:rPr>
              <a:t>1PCV2304BR3</a:t>
            </a:r>
            <a:r>
              <a:rPr kumimoji="0" lang="ja-JP" altLang="en-US" sz="2200" dirty="0">
                <a:latin typeface="ＭＳ Ｐゴシック" panose="020B0600070205080204" pitchFamily="50" charset="-128"/>
                <a:ea typeface="ＭＳ Ｐゴシック" panose="020B0600070205080204" pitchFamily="50" charset="-128"/>
              </a:rPr>
              <a:t>）は</a:t>
            </a:r>
            <a:r>
              <a:rPr kumimoji="0" lang="en-US" altLang="ja-JP" sz="2200" dirty="0">
                <a:latin typeface="ＭＳ Ｐゴシック" panose="020B0600070205080204" pitchFamily="50" charset="-128"/>
                <a:ea typeface="ＭＳ Ｐゴシック" panose="020B0600070205080204" pitchFamily="50" charset="-128"/>
              </a:rPr>
              <a:t>β/γ</a:t>
            </a:r>
            <a:r>
              <a:rPr kumimoji="0" lang="ja-JP" altLang="en-US" sz="2200" dirty="0">
                <a:latin typeface="ＭＳ Ｐゴシック" panose="020B0600070205080204" pitchFamily="50" charset="-128"/>
                <a:ea typeface="ＭＳ Ｐゴシック" panose="020B0600070205080204" pitchFamily="50" charset="-128"/>
              </a:rPr>
              <a:t>比は他試料に比較し低く、分取試料間の差異は小さい。</a:t>
            </a: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655242"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fontAlgn="auto">
              <a:spcAft>
                <a:spcPts val="0"/>
              </a:spcAft>
              <a:buFontTx/>
            </a:pPr>
            <a:r>
              <a:rPr lang="ja-JP" altLang="en-US" dirty="0">
                <a:latin typeface="ＭＳ Ｐゴシック" panose="020B0600070205080204" pitchFamily="50" charset="-128"/>
                <a:ea typeface="ＭＳ Ｐゴシック" panose="020B0600070205080204" pitchFamily="50" charset="-128"/>
              </a:rPr>
              <a:t>２．試料調製：試料作製（光顕・</a:t>
            </a:r>
            <a:r>
              <a:rPr lang="en-US" altLang="ja-JP" dirty="0">
                <a:latin typeface="ＭＳ Ｐゴシック" panose="020B0600070205080204" pitchFamily="50" charset="-128"/>
                <a:ea typeface="ＭＳ Ｐゴシック" panose="020B0600070205080204" pitchFamily="50" charset="-128"/>
              </a:rPr>
              <a:t>SEM-EDS</a:t>
            </a:r>
            <a:r>
              <a:rPr lang="ja-JP" altLang="en-US" dirty="0">
                <a:latin typeface="ＭＳ Ｐゴシック" panose="020B0600070205080204" pitchFamily="50" charset="-128"/>
                <a:ea typeface="ＭＳ Ｐゴシック" panose="020B0600070205080204" pitchFamily="50" charset="-128"/>
              </a:rPr>
              <a:t>用）－</a:t>
            </a:r>
            <a:r>
              <a:rPr lang="en-US" altLang="ja-JP" dirty="0">
                <a:latin typeface="ＭＳ Ｐゴシック" panose="020B0600070205080204" pitchFamily="50" charset="-128"/>
                <a:ea typeface="ＭＳ Ｐゴシック" panose="020B0600070205080204" pitchFamily="50" charset="-128"/>
              </a:rPr>
              <a:t>2</a:t>
            </a:r>
          </a:p>
        </p:txBody>
      </p:sp>
      <p:graphicFrame>
        <p:nvGraphicFramePr>
          <p:cNvPr id="7" name="表 7">
            <a:extLst>
              <a:ext uri="{FF2B5EF4-FFF2-40B4-BE49-F238E27FC236}">
                <a16:creationId xmlns:a16="http://schemas.microsoft.com/office/drawing/2014/main" id="{B647F420-16BB-4E8D-A074-CDBC4C6FF188}"/>
              </a:ext>
            </a:extLst>
          </p:cNvPr>
          <p:cNvGraphicFramePr>
            <a:graphicFrameLocks noGrp="1"/>
          </p:cNvGraphicFramePr>
          <p:nvPr>
            <p:extLst>
              <p:ext uri="{D42A27DB-BD31-4B8C-83A1-F6EECF244321}">
                <p14:modId xmlns:p14="http://schemas.microsoft.com/office/powerpoint/2010/main" val="3284214941"/>
              </p:ext>
            </p:extLst>
          </p:nvPr>
        </p:nvGraphicFramePr>
        <p:xfrm>
          <a:off x="1524000" y="2584489"/>
          <a:ext cx="6624000" cy="3744000"/>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1797200551"/>
                    </a:ext>
                  </a:extLst>
                </a:gridCol>
                <a:gridCol w="1296000">
                  <a:extLst>
                    <a:ext uri="{9D8B030D-6E8A-4147-A177-3AD203B41FA5}">
                      <a16:colId xmlns:a16="http://schemas.microsoft.com/office/drawing/2014/main" val="3829181462"/>
                    </a:ext>
                  </a:extLst>
                </a:gridCol>
                <a:gridCol w="1296000">
                  <a:extLst>
                    <a:ext uri="{9D8B030D-6E8A-4147-A177-3AD203B41FA5}">
                      <a16:colId xmlns:a16="http://schemas.microsoft.com/office/drawing/2014/main" val="1353516255"/>
                    </a:ext>
                  </a:extLst>
                </a:gridCol>
                <a:gridCol w="1296000">
                  <a:extLst>
                    <a:ext uri="{9D8B030D-6E8A-4147-A177-3AD203B41FA5}">
                      <a16:colId xmlns:a16="http://schemas.microsoft.com/office/drawing/2014/main" val="897710577"/>
                    </a:ext>
                  </a:extLst>
                </a:gridCol>
                <a:gridCol w="1296000">
                  <a:extLst>
                    <a:ext uri="{9D8B030D-6E8A-4147-A177-3AD203B41FA5}">
                      <a16:colId xmlns:a16="http://schemas.microsoft.com/office/drawing/2014/main" val="2043743486"/>
                    </a:ext>
                  </a:extLst>
                </a:gridCol>
              </a:tblGrid>
              <a:tr h="288000">
                <a:tc>
                  <a:txBody>
                    <a:bodyPr/>
                    <a:lstStyle/>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試料</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測定</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①</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②</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③</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44776466"/>
                  </a:ext>
                </a:extLst>
              </a:tr>
              <a:tr h="288000">
                <a:tc rowSpan="3">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1PCV2301BR3</a:t>
                      </a:r>
                    </a:p>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S1)</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β(k/min)</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1.30</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1.61</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0.81</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07315472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γ</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err="1">
                          <a:solidFill>
                            <a:schemeClr val="tx1"/>
                          </a:solidFill>
                          <a:latin typeface="ＭＳ Ｐゴシック" panose="020B0600070205080204" pitchFamily="50" charset="-128"/>
                          <a:ea typeface="ＭＳ Ｐゴシック" panose="020B0600070205080204" pitchFamily="50" charset="-128"/>
                        </a:rPr>
                        <a:t>μSv</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err="1">
                          <a:solidFill>
                            <a:schemeClr val="tx1"/>
                          </a:solidFill>
                          <a:latin typeface="ＭＳ Ｐゴシック" panose="020B0600070205080204" pitchFamily="50" charset="-128"/>
                          <a:ea typeface="ＭＳ Ｐゴシック" panose="020B0600070205080204" pitchFamily="50" charset="-128"/>
                        </a:rPr>
                        <a:t>hr</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0.61</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1.14</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0.31</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981512091"/>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β</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γ</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2.2</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1.4</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2.6</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469771741"/>
                  </a:ext>
                </a:extLst>
              </a:tr>
              <a:tr h="288000">
                <a:tc rowSpan="3">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1PCV2302BR3</a:t>
                      </a:r>
                    </a:p>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S2)</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β(k/min)</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11.7</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1.07</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1.80</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832035506"/>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γ</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err="1">
                          <a:solidFill>
                            <a:schemeClr val="tx1"/>
                          </a:solidFill>
                          <a:latin typeface="ＭＳ Ｐゴシック" panose="020B0600070205080204" pitchFamily="50" charset="-128"/>
                          <a:ea typeface="ＭＳ Ｐゴシック" panose="020B0600070205080204" pitchFamily="50" charset="-128"/>
                        </a:rPr>
                        <a:t>μSv</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err="1">
                          <a:solidFill>
                            <a:schemeClr val="tx1"/>
                          </a:solidFill>
                          <a:latin typeface="ＭＳ Ｐゴシック" panose="020B0600070205080204" pitchFamily="50" charset="-128"/>
                          <a:ea typeface="ＭＳ Ｐゴシック" panose="020B0600070205080204" pitchFamily="50" charset="-128"/>
                        </a:rPr>
                        <a:t>hr</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0.80</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0.30</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0.38</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7053157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β</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γ</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14.6</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3.6</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4.7</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544320701"/>
                  </a:ext>
                </a:extLst>
              </a:tr>
              <a:tr h="288000">
                <a:tc rowSpan="3">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1PCV2303BR3</a:t>
                      </a:r>
                    </a:p>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S</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３</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β(k/min)</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4.52</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9.03</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6.43</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1498488"/>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γ</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err="1">
                          <a:solidFill>
                            <a:schemeClr val="tx1"/>
                          </a:solidFill>
                          <a:latin typeface="ＭＳ Ｐゴシック" panose="020B0600070205080204" pitchFamily="50" charset="-128"/>
                          <a:ea typeface="ＭＳ Ｐゴシック" panose="020B0600070205080204" pitchFamily="50" charset="-128"/>
                        </a:rPr>
                        <a:t>μSv</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err="1">
                          <a:solidFill>
                            <a:schemeClr val="tx1"/>
                          </a:solidFill>
                          <a:latin typeface="ＭＳ Ｐゴシック" panose="020B0600070205080204" pitchFamily="50" charset="-128"/>
                          <a:ea typeface="ＭＳ Ｐゴシック" panose="020B0600070205080204" pitchFamily="50" charset="-128"/>
                        </a:rPr>
                        <a:t>hr</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0.49</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0.77</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0.73</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895893839"/>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β</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γ</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9.2</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11.7</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8.8</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266145150"/>
                  </a:ext>
                </a:extLst>
              </a:tr>
              <a:tr h="288000">
                <a:tc rowSpan="3">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1PCV2304BR3</a:t>
                      </a:r>
                    </a:p>
                    <a:p>
                      <a:pPr algn="ctr">
                        <a:lnSpc>
                          <a:spcPts val="1700"/>
                        </a:lnSpc>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S4)</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β(k/min)</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lnSpc>
                          <a:spcPts val="1700"/>
                        </a:lnSpc>
                      </a:pP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0.32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lnSpc>
                          <a:spcPts val="1700"/>
                        </a:lnSpc>
                      </a:pP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0.52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fontAlgn="ctr">
                        <a:lnSpc>
                          <a:spcPts val="1700"/>
                        </a:lnSpc>
                      </a:pP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60484000"/>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γ</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err="1">
                          <a:solidFill>
                            <a:schemeClr val="tx1"/>
                          </a:solidFill>
                          <a:latin typeface="ＭＳ Ｐゴシック" panose="020B0600070205080204" pitchFamily="50" charset="-128"/>
                          <a:ea typeface="ＭＳ Ｐゴシック" panose="020B0600070205080204" pitchFamily="50" charset="-128"/>
                        </a:rPr>
                        <a:t>μSv</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err="1">
                          <a:solidFill>
                            <a:schemeClr val="tx1"/>
                          </a:solidFill>
                          <a:latin typeface="ＭＳ Ｐゴシック" panose="020B0600070205080204" pitchFamily="50" charset="-128"/>
                          <a:ea typeface="ＭＳ Ｐゴシック" panose="020B0600070205080204" pitchFamily="50" charset="-128"/>
                        </a:rPr>
                        <a:t>hr</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lnSpc>
                          <a:spcPts val="1700"/>
                        </a:lnSpc>
                      </a:pP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lnSpc>
                          <a:spcPts val="1700"/>
                        </a:lnSpc>
                      </a:pP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0.37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fontAlgn="ctr">
                        <a:lnSpc>
                          <a:spcPts val="1700"/>
                        </a:lnSpc>
                      </a:pP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0.30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38869537"/>
                  </a:ext>
                </a:extLst>
              </a:tr>
              <a:tr h="288000">
                <a:tc vMerge="1">
                  <a:txBody>
                    <a:bodyPr/>
                    <a:lstStyle/>
                    <a:p>
                      <a:pPr algn="ctr">
                        <a:lnSpc>
                          <a:spcPts val="1300"/>
                        </a:lnSpc>
                      </a:pPr>
                      <a:endParaRPr kumimoji="1" lang="ja-JP" altLang="en-US" sz="12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ts val="1700"/>
                        </a:lnSpc>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β</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γ</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lnSpc>
                          <a:spcPts val="1700"/>
                        </a:lnSpc>
                      </a:pP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lnSpc>
                          <a:spcPts val="1700"/>
                        </a:lnSpc>
                      </a:pP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fontAlgn="ctr">
                        <a:lnSpc>
                          <a:spcPts val="1700"/>
                        </a:lnSpc>
                      </a:pP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7896166"/>
                  </a:ext>
                </a:extLst>
              </a:tr>
            </a:tbl>
          </a:graphicData>
        </a:graphic>
      </p:graphicFrame>
    </p:spTree>
    <p:extLst>
      <p:ext uri="{BB962C8B-B14F-4D97-AF65-F5344CB8AC3E}">
        <p14:creationId xmlns:p14="http://schemas.microsoft.com/office/powerpoint/2010/main" val="481092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6366EB6C-2BE1-4B12-B025-6C7AEAA2C76A}"/>
              </a:ext>
            </a:extLst>
          </p:cNvPr>
          <p:cNvGraphicFramePr>
            <a:graphicFrameLocks noGrp="1"/>
          </p:cNvGraphicFramePr>
          <p:nvPr/>
        </p:nvGraphicFramePr>
        <p:xfrm>
          <a:off x="359860" y="1749433"/>
          <a:ext cx="8496000" cy="4572000"/>
        </p:xfrm>
        <a:graphic>
          <a:graphicData uri="http://schemas.openxmlformats.org/drawingml/2006/table">
            <a:tbl>
              <a:tblPr firstRow="1" bandRow="1">
                <a:tableStyleId>{5C22544A-7EE6-4342-B048-85BDC9FD1C3A}</a:tableStyleId>
              </a:tblPr>
              <a:tblGrid>
                <a:gridCol w="2736000">
                  <a:extLst>
                    <a:ext uri="{9D8B030D-6E8A-4147-A177-3AD203B41FA5}">
                      <a16:colId xmlns:a16="http://schemas.microsoft.com/office/drawing/2014/main" val="852883701"/>
                    </a:ext>
                  </a:extLst>
                </a:gridCol>
                <a:gridCol w="1080000">
                  <a:extLst>
                    <a:ext uri="{9D8B030D-6E8A-4147-A177-3AD203B41FA5}">
                      <a16:colId xmlns:a16="http://schemas.microsoft.com/office/drawing/2014/main" val="3240478427"/>
                    </a:ext>
                  </a:extLst>
                </a:gridCol>
                <a:gridCol w="4680000">
                  <a:extLst>
                    <a:ext uri="{9D8B030D-6E8A-4147-A177-3AD203B41FA5}">
                      <a16:colId xmlns:a16="http://schemas.microsoft.com/office/drawing/2014/main" val="996266311"/>
                    </a:ext>
                  </a:extLst>
                </a:gridCol>
              </a:tblGrid>
              <a:tr h="2052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試料マウント部下部</a:t>
                      </a:r>
                    </a:p>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gn="ctr"/>
                      <a:endParaRPr kumimoji="1" lang="ja-JP" altLang="en-US"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endParaRPr kumimoji="1" lang="ja-JP" altLang="en-US" sz="1200" dirty="0">
                        <a:latin typeface="+mn-ea"/>
                        <a:ea typeface="+mn-ea"/>
                      </a:endParaRPr>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745857"/>
                  </a:ext>
                </a:extLst>
              </a:tr>
              <a:tr h="2520000">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360761766"/>
                  </a:ext>
                </a:extLst>
              </a:tr>
            </a:tbl>
          </a:graphicData>
        </a:graphic>
      </p:graphicFrame>
      <p:pic>
        <p:nvPicPr>
          <p:cNvPr id="24" name="図 23">
            <a:extLst>
              <a:ext uri="{FF2B5EF4-FFF2-40B4-BE49-F238E27FC236}">
                <a16:creationId xmlns:a16="http://schemas.microsoft.com/office/drawing/2014/main" id="{44D20ED6-8A41-4174-BF53-23E6FAFBE038}"/>
              </a:ext>
            </a:extLst>
          </p:cNvPr>
          <p:cNvPicPr>
            <a:picLocks noChangeAspect="1"/>
          </p:cNvPicPr>
          <p:nvPr/>
        </p:nvPicPr>
        <p:blipFill rotWithShape="1">
          <a:blip r:embed="rId3"/>
          <a:srcRect l="26453" t="4062" r="27174" b="9965"/>
          <a:stretch/>
        </p:blipFill>
        <p:spPr>
          <a:xfrm>
            <a:off x="364915" y="3465081"/>
            <a:ext cx="2504634" cy="2448000"/>
          </a:xfrm>
          <a:prstGeom prst="rect">
            <a:avLst/>
          </a:prstGeom>
        </p:spPr>
      </p:pic>
      <p:pic>
        <p:nvPicPr>
          <p:cNvPr id="19" name="図 18">
            <a:extLst>
              <a:ext uri="{FF2B5EF4-FFF2-40B4-BE49-F238E27FC236}">
                <a16:creationId xmlns:a16="http://schemas.microsoft.com/office/drawing/2014/main" id="{44D20ED6-8A41-4174-BF53-23E6FAFBE038}"/>
              </a:ext>
            </a:extLst>
          </p:cNvPr>
          <p:cNvPicPr>
            <a:picLocks noChangeAspect="1"/>
          </p:cNvPicPr>
          <p:nvPr/>
        </p:nvPicPr>
        <p:blipFill rotWithShape="1">
          <a:blip r:embed="rId3"/>
          <a:srcRect l="28759" t="9649" r="26598" b="18849"/>
          <a:stretch/>
        </p:blipFill>
        <p:spPr>
          <a:xfrm>
            <a:off x="3444827" y="1749330"/>
            <a:ext cx="5414934" cy="4572000"/>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75691"/>
            <a:ext cx="8773772" cy="1061829"/>
          </a:xfrm>
          <a:prstGeom prst="rect">
            <a:avLst/>
          </a:prstGeom>
          <a:noFill/>
          <a:ln w="9525" algn="ctr">
            <a:noFill/>
            <a:miter lim="800000"/>
            <a:headEnd/>
            <a:tailEnd/>
          </a:ln>
          <a:effectLst/>
        </p:spPr>
        <p:txBody>
          <a:bodyPr wrap="square" rtlCol="0">
            <a:spAutoFit/>
          </a:bodyPr>
          <a:lstStyle/>
          <a:p>
            <a:pPr marL="273050" marR="0" lvl="0" indent="-18573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全体は赤黄褐色であるが、乳白色の結晶が観察される。　</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273050" marR="0" lvl="0" indent="-18573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紐状の物質が観察される。</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7312" marR="0" lvl="0" indent="0" algn="r" defTabSz="457200" rtl="0" eaLnBrk="1" fontAlgn="base" latinLnBrk="0" hangingPunct="1">
              <a:lnSpc>
                <a:spcPct val="100000"/>
              </a:lnSpc>
              <a:spcBef>
                <a:spcPts val="600"/>
              </a:spcBef>
              <a:spcAft>
                <a:spcPct val="0"/>
              </a:spcAft>
              <a:buClrTx/>
              <a:buSzTx/>
              <a:buFont typeface="Wingdings" pitchFamily="2" charset="2"/>
              <a:buNone/>
              <a:tabLst/>
              <a:defRPr/>
            </a:pPr>
            <a:r>
              <a:rPr kumimoji="0"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0"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青白い光点は粒子ではなく</a:t>
            </a:r>
            <a:r>
              <a:rPr kumimoji="0"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0"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テープの凹凸が反射したもの　</a:t>
            </a:r>
            <a:endParaRPr kumimoji="0"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5305425"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５．光学顕微鏡観察（</a:t>
            </a:r>
            <a:r>
              <a:rPr kumimoji="1" lang="en-US" altLang="ja-JP" sz="2200" b="1" i="0" u="none" strike="noStrike" kern="1200" cap="none" spc="0" normalizeH="0" baseline="0" noProof="0" dirty="0">
                <a:ln>
                  <a:noFill/>
                </a:ln>
                <a:solidFill>
                  <a:prstClr val="black"/>
                </a:solidFill>
                <a:effectLst/>
                <a:uLnTx/>
                <a:uFillTx/>
                <a:latin typeface="Arial"/>
                <a:ea typeface="ＭＳ Ｐゴシック"/>
                <a:cs typeface="+mj-cs"/>
              </a:rPr>
              <a:t>1PCV2304BR3</a:t>
            </a:r>
            <a:r>
              <a:rPr kumimoji="1" lang="ja-JP" altLang="en-US" sz="2200" b="1" i="0" u="none" strike="noStrike" kern="1200" cap="none" spc="0" normalizeH="0" baseline="0" noProof="0" dirty="0">
                <a:ln>
                  <a:noFill/>
                </a:ln>
                <a:solidFill>
                  <a:prstClr val="black"/>
                </a:solidFill>
                <a:effectLst/>
                <a:uLnTx/>
                <a:uFillTx/>
                <a:latin typeface="Arial"/>
                <a:ea typeface="ＭＳ Ｐゴシック"/>
                <a:cs typeface="+mj-cs"/>
              </a:rPr>
              <a:t>）</a:t>
            </a:r>
          </a:p>
        </p:txBody>
      </p:sp>
      <p:cxnSp>
        <p:nvCxnSpPr>
          <p:cNvPr id="21" name="直線コネクタ 20">
            <a:extLst>
              <a:ext uri="{FF2B5EF4-FFF2-40B4-BE49-F238E27FC236}">
                <a16:creationId xmlns:a16="http://schemas.microsoft.com/office/drawing/2014/main" id="{94252B03-E6DE-47DB-899F-4C26C6B3864F}"/>
              </a:ext>
            </a:extLst>
          </p:cNvPr>
          <p:cNvCxnSpPr>
            <a:cxnSpLocks/>
          </p:cNvCxnSpPr>
          <p:nvPr/>
        </p:nvCxnSpPr>
        <p:spPr>
          <a:xfrm flipH="1">
            <a:off x="383387" y="2769967"/>
            <a:ext cx="272615" cy="68884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D82160F-C2E1-4D53-9D24-A4DB5EFF7478}"/>
              </a:ext>
            </a:extLst>
          </p:cNvPr>
          <p:cNvCxnSpPr>
            <a:cxnSpLocks/>
          </p:cNvCxnSpPr>
          <p:nvPr/>
        </p:nvCxnSpPr>
        <p:spPr>
          <a:xfrm>
            <a:off x="1672859" y="2769967"/>
            <a:ext cx="1196690" cy="69511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8492214-2AFB-41AB-BC07-998403320251}"/>
              </a:ext>
            </a:extLst>
          </p:cNvPr>
          <p:cNvCxnSpPr>
            <a:cxnSpLocks/>
          </p:cNvCxnSpPr>
          <p:nvPr/>
        </p:nvCxnSpPr>
        <p:spPr>
          <a:xfrm flipH="1">
            <a:off x="2869549" y="1749330"/>
            <a:ext cx="571377" cy="171585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59145E0-E3F2-42C4-97DC-C76060CE9D7B}"/>
              </a:ext>
            </a:extLst>
          </p:cNvPr>
          <p:cNvCxnSpPr>
            <a:cxnSpLocks/>
          </p:cNvCxnSpPr>
          <p:nvPr/>
        </p:nvCxnSpPr>
        <p:spPr>
          <a:xfrm flipH="1" flipV="1">
            <a:off x="2869549" y="5892505"/>
            <a:ext cx="575278" cy="4186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6" name="表 15">
            <a:extLst>
              <a:ext uri="{FF2B5EF4-FFF2-40B4-BE49-F238E27FC236}">
                <a16:creationId xmlns:a16="http://schemas.microsoft.com/office/drawing/2014/main" id="{1732A7C9-F264-4FA2-8929-449E95F4D4B9}"/>
              </a:ext>
            </a:extLst>
          </p:cNvPr>
          <p:cNvGraphicFramePr>
            <a:graphicFrameLocks noGrp="1"/>
          </p:cNvGraphicFramePr>
          <p:nvPr/>
        </p:nvGraphicFramePr>
        <p:xfrm>
          <a:off x="3672293" y="5675152"/>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0" name="直線コネクタ 19">
            <a:extLst>
              <a:ext uri="{FF2B5EF4-FFF2-40B4-BE49-F238E27FC236}">
                <a16:creationId xmlns:a16="http://schemas.microsoft.com/office/drawing/2014/main" id="{5365C899-CD6C-4AE8-8A11-82BCA6ED78EB}"/>
              </a:ext>
            </a:extLst>
          </p:cNvPr>
          <p:cNvCxnSpPr>
            <a:cxnSpLocks/>
          </p:cNvCxnSpPr>
          <p:nvPr/>
        </p:nvCxnSpPr>
        <p:spPr>
          <a:xfrm>
            <a:off x="2155826" y="5675152"/>
            <a:ext cx="126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2" name="表 21">
            <a:extLst>
              <a:ext uri="{FF2B5EF4-FFF2-40B4-BE49-F238E27FC236}">
                <a16:creationId xmlns:a16="http://schemas.microsoft.com/office/drawing/2014/main" id="{CFA306B1-6212-4D6D-9DEF-00179BB404CF}"/>
              </a:ext>
            </a:extLst>
          </p:cNvPr>
          <p:cNvGraphicFramePr>
            <a:graphicFrameLocks noGrp="1"/>
          </p:cNvGraphicFramePr>
          <p:nvPr/>
        </p:nvGraphicFramePr>
        <p:xfrm>
          <a:off x="1903331" y="5348580"/>
          <a:ext cx="574131" cy="304800"/>
        </p:xfrm>
        <a:graphic>
          <a:graphicData uri="http://schemas.openxmlformats.org/drawingml/2006/table">
            <a:tbl>
              <a:tblPr/>
              <a:tblGrid>
                <a:gridCol w="574131">
                  <a:extLst>
                    <a:ext uri="{9D8B030D-6E8A-4147-A177-3AD203B41FA5}">
                      <a16:colId xmlns:a16="http://schemas.microsoft.com/office/drawing/2014/main" val="4171544441"/>
                    </a:ext>
                  </a:extLst>
                </a:gridCol>
              </a:tblGrid>
              <a:tr h="293781">
                <a:tc>
                  <a:txBody>
                    <a:bodyPr/>
                    <a:lstStyle/>
                    <a:p>
                      <a:pPr algn="ctr"/>
                      <a:r>
                        <a:rPr kumimoji="1" lang="en-US" altLang="ja-JP" sz="1400" b="1" dirty="0">
                          <a:solidFill>
                            <a:srgbClr val="92D050"/>
                          </a:solidFill>
                          <a:latin typeface="+mn-ea"/>
                          <a:ea typeface="+mn-ea"/>
                        </a:rPr>
                        <a:t>1</a:t>
                      </a:r>
                      <a:r>
                        <a:rPr kumimoji="1" lang="ja-JP" altLang="en-US" sz="1400"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30" name="直線コネクタ 29">
            <a:extLst>
              <a:ext uri="{FF2B5EF4-FFF2-40B4-BE49-F238E27FC236}">
                <a16:creationId xmlns:a16="http://schemas.microsoft.com/office/drawing/2014/main" id="{065505F1-AC6C-41CD-8F4A-A48ABEFB98E8}"/>
              </a:ext>
            </a:extLst>
          </p:cNvPr>
          <p:cNvCxnSpPr/>
          <p:nvPr/>
        </p:nvCxnSpPr>
        <p:spPr>
          <a:xfrm>
            <a:off x="3827324" y="6035908"/>
            <a:ext cx="288000"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B891BB31-0AD4-49AD-90D7-8315D6D6315B}"/>
              </a:ext>
            </a:extLst>
          </p:cNvPr>
          <p:cNvPicPr>
            <a:picLocks noChangeAspect="1"/>
          </p:cNvPicPr>
          <p:nvPr/>
        </p:nvPicPr>
        <p:blipFill rotWithShape="1">
          <a:blip r:embed="rId4"/>
          <a:srcRect l="14895" t="17614" r="28829" b="7271"/>
          <a:stretch/>
        </p:blipFill>
        <p:spPr>
          <a:xfrm>
            <a:off x="677751" y="1757984"/>
            <a:ext cx="995108" cy="1011984"/>
          </a:xfrm>
          <a:prstGeom prst="rect">
            <a:avLst/>
          </a:prstGeom>
        </p:spPr>
      </p:pic>
    </p:spTree>
    <p:extLst>
      <p:ext uri="{BB962C8B-B14F-4D97-AF65-F5344CB8AC3E}">
        <p14:creationId xmlns:p14="http://schemas.microsoft.com/office/powerpoint/2010/main" val="3680660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座る, カエル, テーブル, 食品 が含まれている画像&#10;&#10;自動的に生成された説明">
            <a:extLst>
              <a:ext uri="{FF2B5EF4-FFF2-40B4-BE49-F238E27FC236}">
                <a16:creationId xmlns:a16="http://schemas.microsoft.com/office/drawing/2014/main" id="{F4311E24-8C0B-4911-A781-23244C3C29E8}"/>
              </a:ext>
            </a:extLst>
          </p:cNvPr>
          <p:cNvPicPr>
            <a:picLocks noChangeAspect="1"/>
          </p:cNvPicPr>
          <p:nvPr/>
        </p:nvPicPr>
        <p:blipFill>
          <a:blip r:embed="rId2"/>
          <a:stretch>
            <a:fillRect/>
          </a:stretch>
        </p:blipFill>
        <p:spPr>
          <a:xfrm>
            <a:off x="3530121" y="2986570"/>
            <a:ext cx="2449925" cy="18360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extLst>
              <p:ext uri="{D42A27DB-BD31-4B8C-83A1-F6EECF244321}">
                <p14:modId xmlns:p14="http://schemas.microsoft.com/office/powerpoint/2010/main" val="2108780254"/>
              </p:ext>
            </p:extLst>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A</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19" name="図 18" descr="座る, テーブル, 写真, 古い が含まれている画像&#10;&#10;自動的に生成された説明">
            <a:extLst>
              <a:ext uri="{FF2B5EF4-FFF2-40B4-BE49-F238E27FC236}">
                <a16:creationId xmlns:a16="http://schemas.microsoft.com/office/drawing/2014/main" id="{A7D0414E-E9D0-4662-A946-4870190C33B1}"/>
              </a:ext>
            </a:extLst>
          </p:cNvPr>
          <p:cNvPicPr>
            <a:picLocks noChangeAspect="1"/>
          </p:cNvPicPr>
          <p:nvPr/>
        </p:nvPicPr>
        <p:blipFill>
          <a:blip r:embed="rId3"/>
          <a:stretch>
            <a:fillRect/>
          </a:stretch>
        </p:blipFill>
        <p:spPr>
          <a:xfrm>
            <a:off x="6396635" y="3946752"/>
            <a:ext cx="2470175" cy="1980000"/>
          </a:xfrm>
          <a:prstGeom prst="rect">
            <a:avLst/>
          </a:prstGeom>
        </p:spPr>
      </p:pic>
      <p:pic>
        <p:nvPicPr>
          <p:cNvPr id="17" name="図 16" descr="自然, 水, 写真, 雨 が含まれている画像&#10;&#10;自動的に生成された説明">
            <a:extLst>
              <a:ext uri="{FF2B5EF4-FFF2-40B4-BE49-F238E27FC236}">
                <a16:creationId xmlns:a16="http://schemas.microsoft.com/office/drawing/2014/main" id="{00858367-C693-49B3-9115-19933AC7E6CF}"/>
              </a:ext>
            </a:extLst>
          </p:cNvPr>
          <p:cNvPicPr>
            <a:picLocks noChangeAspect="1"/>
          </p:cNvPicPr>
          <p:nvPr/>
        </p:nvPicPr>
        <p:blipFill>
          <a:blip r:embed="rId4"/>
          <a:stretch>
            <a:fillRect/>
          </a:stretch>
        </p:blipFill>
        <p:spPr>
          <a:xfrm>
            <a:off x="6411495" y="1267308"/>
            <a:ext cx="2470175" cy="1980000"/>
          </a:xfrm>
          <a:prstGeom prst="rect">
            <a:avLst/>
          </a:prstGeom>
        </p:spPr>
      </p:pic>
      <p:pic>
        <p:nvPicPr>
          <p:cNvPr id="4" name="図 3">
            <a:extLst>
              <a:ext uri="{FF2B5EF4-FFF2-40B4-BE49-F238E27FC236}">
                <a16:creationId xmlns:a16="http://schemas.microsoft.com/office/drawing/2014/main" id="{0D8A79A0-51F7-4228-8A31-994822A6A697}"/>
              </a:ext>
            </a:extLst>
          </p:cNvPr>
          <p:cNvPicPr>
            <a:picLocks noChangeAspect="1"/>
          </p:cNvPicPr>
          <p:nvPr/>
        </p:nvPicPr>
        <p:blipFill>
          <a:blip r:embed="rId5"/>
          <a:stretch>
            <a:fillRect/>
          </a:stretch>
        </p:blipFill>
        <p:spPr>
          <a:xfrm>
            <a:off x="498263" y="3896990"/>
            <a:ext cx="2808452" cy="2160000"/>
          </a:xfrm>
          <a:prstGeom prst="rect">
            <a:avLst/>
          </a:prstGeom>
        </p:spPr>
      </p:pic>
      <p:pic>
        <p:nvPicPr>
          <p:cNvPr id="46" name="図 45">
            <a:extLst>
              <a:ext uri="{FF2B5EF4-FFF2-40B4-BE49-F238E27FC236}">
                <a16:creationId xmlns:a16="http://schemas.microsoft.com/office/drawing/2014/main" id="{9B03A279-7FD7-490C-AB42-BE3B619ADFCD}"/>
              </a:ext>
            </a:extLst>
          </p:cNvPr>
          <p:cNvPicPr>
            <a:picLocks noChangeAspect="1"/>
          </p:cNvPicPr>
          <p:nvPr/>
        </p:nvPicPr>
        <p:blipFill rotWithShape="1">
          <a:blip r:embed="rId6"/>
          <a:srcRect l="28759" t="16957" r="26598" b="24437"/>
          <a:stretch/>
        </p:blipFill>
        <p:spPr>
          <a:xfrm>
            <a:off x="271714" y="1270831"/>
            <a:ext cx="2600978" cy="1800000"/>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marR="0" lvl="0" indent="-179388" algn="l" defTabSz="457200" rtl="0" eaLnBrk="1" fontAlgn="base" latinLnBrk="0" hangingPunct="1">
              <a:lnSpc>
                <a:spcPct val="100000"/>
              </a:lnSpc>
              <a:spcBef>
                <a:spcPts val="0"/>
              </a:spcBef>
              <a:spcAft>
                <a:spcPct val="0"/>
              </a:spcAft>
              <a:buClrTx/>
              <a:buSzTx/>
              <a:buFont typeface="Wingdings" pitchFamily="2" charset="2"/>
              <a:buChar char="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測定試料：</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endParaRPr kumimoji="0" lang="en-US" altLang="ja-JP" sz="22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268288" marR="0" lvl="0" indent="-179388" algn="l" defTabSz="457200" rtl="0" eaLnBrk="1" fontAlgn="base" latinLnBrk="0" hangingPunct="1">
              <a:lnSpc>
                <a:spcPct val="100000"/>
              </a:lnSpc>
              <a:spcBef>
                <a:spcPts val="0"/>
              </a:spcBef>
              <a:spcAft>
                <a:spcPct val="0"/>
              </a:spcAft>
              <a:buClrTx/>
              <a:buSzTx/>
              <a:buFont typeface="Wingdings" pitchFamily="2" charset="2"/>
              <a:buChar char="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測定位置：</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A)</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紐状物</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259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effectLst/>
                <a:uLnTx/>
                <a:uFillTx/>
                <a:latin typeface="+mn-ea"/>
                <a:ea typeface="+mn-ea"/>
                <a:cs typeface="+mj-cs"/>
              </a:rPr>
              <a:t>４．</a:t>
            </a:r>
            <a:r>
              <a:rPr kumimoji="1" lang="en-US" altLang="ja-JP" sz="2200" b="1" i="0" u="none" strike="noStrike" kern="1200" cap="none" spc="0" normalizeH="0" baseline="0" noProof="0" dirty="0">
                <a:ln>
                  <a:noFill/>
                </a:ln>
                <a:effectLst/>
                <a:uLnTx/>
                <a:uFillTx/>
                <a:latin typeface="+mn-ea"/>
                <a:ea typeface="+mn-ea"/>
                <a:cs typeface="+mj-cs"/>
              </a:rPr>
              <a:t>SEM-EDS</a:t>
            </a:r>
            <a:r>
              <a:rPr kumimoji="1" lang="ja-JP" altLang="en-US" sz="2200" b="1" i="0" u="none" strike="noStrike" kern="1200" cap="none" spc="0" normalizeH="0" baseline="0" noProof="0" dirty="0">
                <a:ln>
                  <a:noFill/>
                </a:ln>
                <a:effectLst/>
                <a:uLnTx/>
                <a:uFillTx/>
                <a:latin typeface="+mn-ea"/>
                <a:ea typeface="+mn-ea"/>
                <a:cs typeface="+mj-cs"/>
              </a:rPr>
              <a:t>測定（</a:t>
            </a:r>
            <a:r>
              <a:rPr kumimoji="1" lang="en-US" altLang="ja-JP" sz="2200" b="1" i="0" u="none" strike="noStrike" kern="1200" cap="none" spc="0" normalizeH="0" baseline="0" noProof="0" dirty="0">
                <a:ln>
                  <a:noFill/>
                </a:ln>
                <a:effectLst/>
                <a:uLnTx/>
                <a:uFillTx/>
                <a:latin typeface="+mn-ea"/>
                <a:ea typeface="+mn-ea"/>
                <a:cs typeface="+mj-cs"/>
              </a:rPr>
              <a:t>1PCV2304BR3</a:t>
            </a:r>
            <a:r>
              <a:rPr kumimoji="1" lang="ja-JP" altLang="en-US" sz="2200" b="1" i="0" u="none" strike="noStrike" kern="1200" cap="none" spc="0" normalizeH="0" baseline="0" noProof="0" dirty="0">
                <a:ln>
                  <a:noFill/>
                </a:ln>
                <a:effectLst/>
                <a:uLnTx/>
                <a:uFillTx/>
                <a:latin typeface="+mn-ea"/>
                <a:ea typeface="+mn-ea"/>
                <a:cs typeface="+mj-cs"/>
              </a:rPr>
              <a:t>）①：測定位置－</a:t>
            </a:r>
            <a:r>
              <a:rPr kumimoji="1" lang="en-US" altLang="ja-JP" sz="2200" b="1" i="0" u="none" strike="noStrike" kern="1200" cap="none" spc="0" normalizeH="0" baseline="0" noProof="0" dirty="0">
                <a:ln>
                  <a:noFill/>
                </a:ln>
                <a:effectLst/>
                <a:uLnTx/>
                <a:uFillTx/>
                <a:latin typeface="+mn-ea"/>
                <a:ea typeface="+mn-ea"/>
                <a:cs typeface="+mj-cs"/>
              </a:rPr>
              <a:t>1</a:t>
            </a:r>
            <a:endParaRPr kumimoji="1" lang="ja-JP" altLang="en-US" sz="2200" b="1" i="0" u="none" strike="noStrike" kern="1200" cap="none" spc="0" normalizeH="0" baseline="0" noProof="0" dirty="0">
              <a:ln>
                <a:noFill/>
              </a:ln>
              <a:effectLst/>
              <a:uLnTx/>
              <a:uFillTx/>
              <a:latin typeface="+mn-ea"/>
              <a:ea typeface="+mn-ea"/>
              <a:cs typeface="+mj-cs"/>
            </a:endParaRPr>
          </a:p>
        </p:txBody>
      </p:sp>
      <p:graphicFrame>
        <p:nvGraphicFramePr>
          <p:cNvPr id="31" name="表 30">
            <a:extLst>
              <a:ext uri="{FF2B5EF4-FFF2-40B4-BE49-F238E27FC236}">
                <a16:creationId xmlns:a16="http://schemas.microsoft.com/office/drawing/2014/main" id="{9E8DA118-A093-4B7F-B1F9-DEB8F7CB10B4}"/>
              </a:ext>
            </a:extLst>
          </p:cNvPr>
          <p:cNvGraphicFramePr>
            <a:graphicFrameLocks noGrp="1"/>
          </p:cNvGraphicFramePr>
          <p:nvPr/>
        </p:nvGraphicFramePr>
        <p:xfrm>
          <a:off x="1752438" y="1262828"/>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1252642" y="2579798"/>
            <a:ext cx="2054073" cy="1317192"/>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H="1" flipV="1">
            <a:off x="341751" y="2583509"/>
            <a:ext cx="156512" cy="131348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marR="0" lvl="0" indent="0" algn="r" defTabSz="457200" rtl="0" eaLnBrk="1" fontAlgn="base" latinLnBrk="0" hangingPunct="1">
              <a:lnSpc>
                <a:spcPct val="100000"/>
              </a:lnSpc>
              <a:spcBef>
                <a:spcPts val="0"/>
              </a:spcBef>
              <a:spcAft>
                <a:spcPct val="0"/>
              </a:spcAft>
              <a:buClrTx/>
              <a:buSzTx/>
              <a:buFont typeface="Wingdings" pitchFamily="2" charset="2"/>
              <a:buNone/>
              <a:tabLst/>
              <a:defRPr/>
            </a:pP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テープの伸縮等によって試料が移動するため、写真間の形状が若干変化する</a:t>
            </a:r>
            <a:endPar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7385062" y="1992778"/>
            <a:ext cx="493319" cy="408305"/>
          </a:xfrm>
          <a:prstGeom prst="rect">
            <a:avLst/>
          </a:prstGeom>
          <a:noFill/>
          <a:ln w="28575" algn="ctr">
            <a:solidFill>
              <a:srgbClr val="92D050"/>
            </a:solidFill>
            <a:prstDash val="sysDash"/>
            <a:miter lim="800000"/>
            <a:headEnd/>
            <a:tailEnd/>
          </a:ln>
          <a:effectLst/>
        </p:spPr>
        <p:txBody>
          <a:bodyPr wrap="square" rtlCol="0">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cxnSp>
        <p:nvCxnSpPr>
          <p:cNvPr id="28" name="直線コネクタ 27">
            <a:extLst>
              <a:ext uri="{FF2B5EF4-FFF2-40B4-BE49-F238E27FC236}">
                <a16:creationId xmlns:a16="http://schemas.microsoft.com/office/drawing/2014/main" id="{5C8400A9-29F1-4F6E-A68B-F1A989820B33}"/>
              </a:ext>
            </a:extLst>
          </p:cNvPr>
          <p:cNvCxnSpPr/>
          <p:nvPr/>
        </p:nvCxnSpPr>
        <p:spPr>
          <a:xfrm>
            <a:off x="1579801" y="5820690"/>
            <a:ext cx="1404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nvGraphicFramePr>
        <p:xfrm>
          <a:off x="2473160" y="5504310"/>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9" name="直線コネクタ 28">
            <a:extLst>
              <a:ext uri="{FF2B5EF4-FFF2-40B4-BE49-F238E27FC236}">
                <a16:creationId xmlns:a16="http://schemas.microsoft.com/office/drawing/2014/main" id="{A639DE1B-B312-4424-BD49-6ECE348AFBDD}"/>
              </a:ext>
            </a:extLst>
          </p:cNvPr>
          <p:cNvCxnSpPr>
            <a:cxnSpLocks/>
          </p:cNvCxnSpPr>
          <p:nvPr/>
        </p:nvCxnSpPr>
        <p:spPr>
          <a:xfrm flipH="1">
            <a:off x="6405181" y="2409629"/>
            <a:ext cx="979881" cy="1539728"/>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A389EF-07E4-4450-A150-29640F7FF765}"/>
              </a:ext>
            </a:extLst>
          </p:cNvPr>
          <p:cNvCxnSpPr>
            <a:cxnSpLocks/>
          </p:cNvCxnSpPr>
          <p:nvPr/>
        </p:nvCxnSpPr>
        <p:spPr>
          <a:xfrm>
            <a:off x="7891358" y="2409629"/>
            <a:ext cx="970574" cy="151879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9E0FB27-793D-42BE-8808-EBC4DD3E90DE}"/>
              </a:ext>
            </a:extLst>
          </p:cNvPr>
          <p:cNvCxnSpPr>
            <a:cxnSpLocks/>
          </p:cNvCxnSpPr>
          <p:nvPr/>
        </p:nvCxnSpPr>
        <p:spPr>
          <a:xfrm>
            <a:off x="1754796" y="1579208"/>
            <a:ext cx="45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16ABFF8-C1DF-466E-818E-FFABEB5CA881}"/>
              </a:ext>
            </a:extLst>
          </p:cNvPr>
          <p:cNvCxnSpPr>
            <a:cxnSpLocks/>
          </p:cNvCxnSpPr>
          <p:nvPr/>
        </p:nvCxnSpPr>
        <p:spPr>
          <a:xfrm flipH="1">
            <a:off x="2066926" y="4808649"/>
            <a:ext cx="1454403" cy="71422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3CC0EC9-5A05-464D-903E-0F3CE8312AAD}"/>
              </a:ext>
            </a:extLst>
          </p:cNvPr>
          <p:cNvCxnSpPr>
            <a:cxnSpLocks/>
          </p:cNvCxnSpPr>
          <p:nvPr/>
        </p:nvCxnSpPr>
        <p:spPr>
          <a:xfrm flipH="1">
            <a:off x="2066926" y="2979356"/>
            <a:ext cx="1454403" cy="188315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006B84C-DBE6-4DDB-991F-8F4452D33A37}"/>
              </a:ext>
            </a:extLst>
          </p:cNvPr>
          <p:cNvCxnSpPr>
            <a:cxnSpLocks/>
          </p:cNvCxnSpPr>
          <p:nvPr/>
        </p:nvCxnSpPr>
        <p:spPr>
          <a:xfrm flipH="1">
            <a:off x="5990423" y="1279699"/>
            <a:ext cx="411326" cy="1699657"/>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6D8724C-5CE9-4B08-9D2A-3FD3088D1660}"/>
              </a:ext>
            </a:extLst>
          </p:cNvPr>
          <p:cNvCxnSpPr>
            <a:cxnSpLocks/>
          </p:cNvCxnSpPr>
          <p:nvPr/>
        </p:nvCxnSpPr>
        <p:spPr>
          <a:xfrm flipH="1">
            <a:off x="5990423" y="3258754"/>
            <a:ext cx="411326" cy="156785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CCD651AC-07D8-4622-86ED-B28974296DA6}"/>
              </a:ext>
            </a:extLst>
          </p:cNvPr>
          <p:cNvSpPr txBox="1"/>
          <p:nvPr/>
        </p:nvSpPr>
        <p:spPr bwMode="auto">
          <a:xfrm>
            <a:off x="5137154" y="4579886"/>
            <a:ext cx="802396" cy="164702"/>
          </a:xfrm>
          <a:prstGeom prst="rect">
            <a:avLst/>
          </a:prstGeom>
          <a:solidFill>
            <a:schemeClr val="bg1"/>
          </a:solid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ＭＳ Ｐゴシック"/>
                <a:ea typeface="ＭＳ Ｐゴシック"/>
                <a:cs typeface="+mn-cs"/>
              </a:rPr>
              <a:t>200μm</a:t>
            </a:r>
            <a:endParaRPr kumimoji="0" lang="ja-JP" altLang="en-US" sz="10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2" name="テキスト ボックス 41">
            <a:extLst>
              <a:ext uri="{FF2B5EF4-FFF2-40B4-BE49-F238E27FC236}">
                <a16:creationId xmlns:a16="http://schemas.microsoft.com/office/drawing/2014/main" id="{9664B7B9-D213-4A49-969E-ED784DE762AA}"/>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800" b="1" i="0" u="none" strike="noStrike" kern="1200" cap="none" spc="0" normalizeH="0" baseline="0" noProof="0" dirty="0">
                <a:ln>
                  <a:noFill/>
                </a:ln>
                <a:solidFill>
                  <a:prstClr val="white"/>
                </a:solidFill>
                <a:effectLst/>
                <a:uLnTx/>
                <a:uFillTx/>
                <a:latin typeface="ＭＳ Ｐゴシック"/>
                <a:ea typeface="ＭＳ Ｐゴシック"/>
                <a:cs typeface="+mn-cs"/>
              </a:rPr>
              <a:t>50μm</a:t>
            </a:r>
            <a:endParaRPr kumimoji="0" lang="ja-JP" altLang="en-US" sz="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43" name="テキスト ボックス 42">
            <a:extLst>
              <a:ext uri="{FF2B5EF4-FFF2-40B4-BE49-F238E27FC236}">
                <a16:creationId xmlns:a16="http://schemas.microsoft.com/office/drawing/2014/main" id="{63BC7D95-CF0E-43B0-ACEB-54E28BFB7067}"/>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800" b="1" i="0" u="none" strike="noStrike" kern="1200" cap="none" spc="0" normalizeH="0" baseline="0" noProof="0" dirty="0">
                <a:ln>
                  <a:noFill/>
                </a:ln>
                <a:solidFill>
                  <a:prstClr val="white"/>
                </a:solidFill>
                <a:effectLst/>
                <a:uLnTx/>
                <a:uFillTx/>
                <a:latin typeface="ＭＳ Ｐゴシック"/>
                <a:ea typeface="ＭＳ Ｐゴシック"/>
                <a:cs typeface="+mn-cs"/>
              </a:rPr>
              <a:t>10μm</a:t>
            </a:r>
            <a:endParaRPr kumimoji="0" lang="ja-JP" altLang="en-US" sz="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47" name="テキスト ボックス 46">
            <a:extLst>
              <a:ext uri="{FF2B5EF4-FFF2-40B4-BE49-F238E27FC236}">
                <a16:creationId xmlns:a16="http://schemas.microsoft.com/office/drawing/2014/main" id="{7C525B27-B57F-46C4-B4F6-4D6BF87534CC}"/>
              </a:ext>
            </a:extLst>
          </p:cNvPr>
          <p:cNvSpPr txBox="1"/>
          <p:nvPr/>
        </p:nvSpPr>
        <p:spPr bwMode="auto">
          <a:xfrm>
            <a:off x="1171576" y="4862512"/>
            <a:ext cx="895350" cy="660363"/>
          </a:xfrm>
          <a:prstGeom prst="rect">
            <a:avLst/>
          </a:prstGeom>
          <a:noFill/>
          <a:ln w="28575" algn="ctr">
            <a:solidFill>
              <a:srgbClr val="92D050"/>
            </a:solidFill>
            <a:prstDash val="sysDash"/>
            <a:miter lim="800000"/>
            <a:headEnd/>
            <a:tailEnd/>
          </a:ln>
          <a:effectLst/>
        </p:spPr>
        <p:txBody>
          <a:bodyPr wrap="square" rtlCol="0">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49" name="正方形/長方形 48">
            <a:extLst>
              <a:ext uri="{FF2B5EF4-FFF2-40B4-BE49-F238E27FC236}">
                <a16:creationId xmlns:a16="http://schemas.microsoft.com/office/drawing/2014/main" id="{E6BB6B53-2E7F-4DAE-8A2A-BF5778C380D8}"/>
              </a:ext>
            </a:extLst>
          </p:cNvPr>
          <p:cNvSpPr/>
          <p:nvPr/>
        </p:nvSpPr>
        <p:spPr>
          <a:xfrm>
            <a:off x="347043" y="1898293"/>
            <a:ext cx="875816" cy="685216"/>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20000"/>
              </a:spcBef>
              <a:spcAft>
                <a:spcPct val="0"/>
              </a:spcAft>
              <a:buClrTx/>
              <a:buSzTx/>
              <a:buFont typeface="Wingdings" pitchFamily="2" charset="2"/>
              <a:buChar char="l"/>
              <a:tabLst/>
              <a:defRPr/>
            </a:pPr>
            <a:endParaRPr kumimoji="1" lang="ja-JP" altLang="en-US" sz="1200" b="0" i="0" u="none" strike="noStrike" kern="1200" cap="none" spc="0" normalizeH="0" baseline="0" noProof="0">
              <a:ln>
                <a:noFill/>
              </a:ln>
              <a:solidFill>
                <a:prstClr val="white"/>
              </a:solidFill>
              <a:effectLst/>
              <a:uLnTx/>
              <a:uFillTx/>
              <a:latin typeface="Arial"/>
              <a:ea typeface="ＭＳ Ｐゴシック"/>
              <a:cs typeface="+mn-cs"/>
            </a:endParaRPr>
          </a:p>
        </p:txBody>
      </p:sp>
    </p:spTree>
    <p:extLst>
      <p:ext uri="{BB962C8B-B14F-4D97-AF65-F5344CB8AC3E}">
        <p14:creationId xmlns:p14="http://schemas.microsoft.com/office/powerpoint/2010/main" val="1079900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白黒の写真&#10;&#10;低い精度で自動的に生成された説明">
            <a:extLst>
              <a:ext uri="{FF2B5EF4-FFF2-40B4-BE49-F238E27FC236}">
                <a16:creationId xmlns:a16="http://schemas.microsoft.com/office/drawing/2014/main" id="{CED4B4EE-050C-4BEE-8FD2-DF270FD4D4ED}"/>
              </a:ext>
            </a:extLst>
          </p:cNvPr>
          <p:cNvPicPr>
            <a:picLocks noChangeAspect="1"/>
          </p:cNvPicPr>
          <p:nvPr/>
        </p:nvPicPr>
        <p:blipFill>
          <a:blip r:embed="rId2"/>
          <a:stretch>
            <a:fillRect/>
          </a:stretch>
        </p:blipFill>
        <p:spPr>
          <a:xfrm>
            <a:off x="6406864" y="3929031"/>
            <a:ext cx="2470175" cy="1980000"/>
          </a:xfrm>
          <a:prstGeom prst="rect">
            <a:avLst/>
          </a:prstGeom>
        </p:spPr>
      </p:pic>
      <p:pic>
        <p:nvPicPr>
          <p:cNvPr id="5" name="図 4" descr="座る, 作品, ドーナツ, 小さい が含まれている画像&#10;&#10;自動的に生成された説明">
            <a:extLst>
              <a:ext uri="{FF2B5EF4-FFF2-40B4-BE49-F238E27FC236}">
                <a16:creationId xmlns:a16="http://schemas.microsoft.com/office/drawing/2014/main" id="{EB86A60A-43E0-4896-9956-5C7B534ABF15}"/>
              </a:ext>
            </a:extLst>
          </p:cNvPr>
          <p:cNvPicPr>
            <a:picLocks noChangeAspect="1"/>
          </p:cNvPicPr>
          <p:nvPr/>
        </p:nvPicPr>
        <p:blipFill>
          <a:blip r:embed="rId3"/>
          <a:stretch>
            <a:fillRect/>
          </a:stretch>
        </p:blipFill>
        <p:spPr>
          <a:xfrm>
            <a:off x="3538877" y="3004580"/>
            <a:ext cx="2462218" cy="18360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49296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B</a:t>
                      </a: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15" name="図 14" descr="テーブル, ケーキ, 作品, 手 が含まれている画像&#10;&#10;自動的に生成された説明">
            <a:extLst>
              <a:ext uri="{FF2B5EF4-FFF2-40B4-BE49-F238E27FC236}">
                <a16:creationId xmlns:a16="http://schemas.microsoft.com/office/drawing/2014/main" id="{C6192A65-03D0-424B-8B66-271012C7E825}"/>
              </a:ext>
            </a:extLst>
          </p:cNvPr>
          <p:cNvPicPr>
            <a:picLocks noChangeAspect="1"/>
          </p:cNvPicPr>
          <p:nvPr/>
        </p:nvPicPr>
        <p:blipFill>
          <a:blip r:embed="rId4"/>
          <a:stretch>
            <a:fillRect/>
          </a:stretch>
        </p:blipFill>
        <p:spPr>
          <a:xfrm>
            <a:off x="6399998" y="1262828"/>
            <a:ext cx="2470175" cy="1980000"/>
          </a:xfrm>
          <a:prstGeom prst="rect">
            <a:avLst/>
          </a:prstGeom>
        </p:spPr>
      </p:pic>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marR="0" lvl="0" indent="0" algn="r" defTabSz="457200" rtl="0" eaLnBrk="1" fontAlgn="base" latinLnBrk="0" hangingPunct="1">
              <a:lnSpc>
                <a:spcPct val="100000"/>
              </a:lnSpc>
              <a:spcBef>
                <a:spcPts val="0"/>
              </a:spcBef>
              <a:spcAft>
                <a:spcPct val="0"/>
              </a:spcAft>
              <a:buClrTx/>
              <a:buSzTx/>
              <a:buFont typeface="Wingdings" pitchFamily="2" charset="2"/>
              <a:buNone/>
              <a:tabLst/>
              <a:defRPr/>
            </a:pP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テープの伸縮等によって試料が移動するため、写真間の形状が若干変化する</a:t>
            </a:r>
            <a:endPar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pic>
        <p:nvPicPr>
          <p:cNvPr id="50" name="図 49">
            <a:extLst>
              <a:ext uri="{FF2B5EF4-FFF2-40B4-BE49-F238E27FC236}">
                <a16:creationId xmlns:a16="http://schemas.microsoft.com/office/drawing/2014/main" id="{E4DAFBE0-DA17-4C90-9502-84C17C5AB9A2}"/>
              </a:ext>
            </a:extLst>
          </p:cNvPr>
          <p:cNvPicPr>
            <a:picLocks noChangeAspect="1"/>
          </p:cNvPicPr>
          <p:nvPr/>
        </p:nvPicPr>
        <p:blipFill rotWithShape="1">
          <a:blip r:embed="rId5"/>
          <a:srcRect l="58939" t="47107" r="25769" b="31833"/>
          <a:stretch/>
        </p:blipFill>
        <p:spPr>
          <a:xfrm>
            <a:off x="497292" y="3889687"/>
            <a:ext cx="2809541" cy="2160000"/>
          </a:xfrm>
          <a:prstGeom prst="rect">
            <a:avLst/>
          </a:prstGeom>
        </p:spPr>
      </p:pic>
      <p:pic>
        <p:nvPicPr>
          <p:cNvPr id="44" name="図 43">
            <a:extLst>
              <a:ext uri="{FF2B5EF4-FFF2-40B4-BE49-F238E27FC236}">
                <a16:creationId xmlns:a16="http://schemas.microsoft.com/office/drawing/2014/main" id="{F4C376A9-35DE-4EBF-9607-3CC25A2498EA}"/>
              </a:ext>
            </a:extLst>
          </p:cNvPr>
          <p:cNvPicPr>
            <a:picLocks noChangeAspect="1"/>
          </p:cNvPicPr>
          <p:nvPr/>
        </p:nvPicPr>
        <p:blipFill rotWithShape="1">
          <a:blip r:embed="rId5"/>
          <a:srcRect l="28759" t="16957" r="26598" b="24437"/>
          <a:stretch/>
        </p:blipFill>
        <p:spPr>
          <a:xfrm>
            <a:off x="271714" y="1270831"/>
            <a:ext cx="2600978" cy="1800000"/>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marR="0" lvl="0" indent="-179388" algn="l" defTabSz="457200" rtl="0" eaLnBrk="1" fontAlgn="base" latinLnBrk="0" hangingPunct="1">
              <a:lnSpc>
                <a:spcPct val="100000"/>
              </a:lnSpc>
              <a:spcBef>
                <a:spcPts val="0"/>
              </a:spcBef>
              <a:spcAft>
                <a:spcPct val="0"/>
              </a:spcAft>
              <a:buClrTx/>
              <a:buSzTx/>
              <a:buFont typeface="Wingdings" pitchFamily="2" charset="2"/>
              <a:buChar char="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測定試料：</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endParaRPr kumimoji="0" lang="en-US" altLang="ja-JP" sz="22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268288" marR="0" lvl="0" indent="-179388" algn="l" defTabSz="457200" rtl="0" eaLnBrk="1" fontAlgn="base" latinLnBrk="0" hangingPunct="1">
              <a:lnSpc>
                <a:spcPct val="100000"/>
              </a:lnSpc>
              <a:spcBef>
                <a:spcPts val="0"/>
              </a:spcBef>
              <a:spcAft>
                <a:spcPct val="0"/>
              </a:spcAft>
              <a:buClrTx/>
              <a:buSzTx/>
              <a:buFont typeface="Wingdings" pitchFamily="2" charset="2"/>
              <a:buChar char="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測定位置：</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B)</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粒子群　</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259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）①：測定位置－</a:t>
            </a:r>
            <a:r>
              <a:rPr kumimoji="0" lang="en-US" altLang="ja-JP" b="0" i="0" u="none" strike="noStrike" kern="1200" cap="none" spc="0" normalizeH="0" baseline="0" noProof="0" dirty="0">
                <a:ln>
                  <a:noFill/>
                </a:ln>
                <a:solidFill>
                  <a:prstClr val="black"/>
                </a:solidFill>
                <a:effectLst/>
                <a:uLnTx/>
                <a:uFillTx/>
                <a:latin typeface="ＭＳ Ｐゴシック"/>
                <a:ea typeface="ＭＳ Ｐゴシック"/>
                <a:cs typeface="+mn-cs"/>
              </a:rPr>
              <a:t>2</a:t>
            </a:r>
            <a:endParaRPr kumimoji="1" lang="ja-JP" altLang="en-US"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graphicFrame>
        <p:nvGraphicFramePr>
          <p:cNvPr id="31" name="表 30">
            <a:extLst>
              <a:ext uri="{FF2B5EF4-FFF2-40B4-BE49-F238E27FC236}">
                <a16:creationId xmlns:a16="http://schemas.microsoft.com/office/drawing/2014/main" id="{9E8DA118-A093-4B7F-B1F9-DEB8F7CB10B4}"/>
              </a:ext>
            </a:extLst>
          </p:cNvPr>
          <p:cNvGraphicFramePr>
            <a:graphicFrameLocks noGrp="1"/>
          </p:cNvGraphicFramePr>
          <p:nvPr/>
        </p:nvGraphicFramePr>
        <p:xfrm>
          <a:off x="1752438" y="1262828"/>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872692" y="2856047"/>
            <a:ext cx="399957" cy="103364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497292" y="2856047"/>
            <a:ext cx="1495772" cy="103364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211B5152-E07A-4408-9D8D-C8C399B58BDE}"/>
              </a:ext>
            </a:extLst>
          </p:cNvPr>
          <p:cNvSpPr txBox="1"/>
          <p:nvPr/>
        </p:nvSpPr>
        <p:spPr bwMode="auto">
          <a:xfrm>
            <a:off x="7583473" y="1923266"/>
            <a:ext cx="493319" cy="404616"/>
          </a:xfrm>
          <a:prstGeom prst="rect">
            <a:avLst/>
          </a:prstGeom>
          <a:noFill/>
          <a:ln w="28575" algn="ctr">
            <a:solidFill>
              <a:srgbClr val="92D050"/>
            </a:solidFill>
            <a:prstDash val="sysDash"/>
            <a:miter lim="800000"/>
            <a:headEnd/>
            <a:tailEnd/>
          </a:ln>
          <a:effectLst/>
        </p:spPr>
        <p:txBody>
          <a:bodyPr wrap="square" rtlCol="0">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cxnSp>
        <p:nvCxnSpPr>
          <p:cNvPr id="28" name="直線コネクタ 27">
            <a:extLst>
              <a:ext uri="{FF2B5EF4-FFF2-40B4-BE49-F238E27FC236}">
                <a16:creationId xmlns:a16="http://schemas.microsoft.com/office/drawing/2014/main" id="{5C8400A9-29F1-4F6E-A68B-F1A989820B33}"/>
              </a:ext>
            </a:extLst>
          </p:cNvPr>
          <p:cNvCxnSpPr/>
          <p:nvPr/>
        </p:nvCxnSpPr>
        <p:spPr>
          <a:xfrm>
            <a:off x="1579801" y="5820690"/>
            <a:ext cx="1404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nvGraphicFramePr>
        <p:xfrm>
          <a:off x="2473160" y="5504310"/>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9" name="直線コネクタ 28">
            <a:extLst>
              <a:ext uri="{FF2B5EF4-FFF2-40B4-BE49-F238E27FC236}">
                <a16:creationId xmlns:a16="http://schemas.microsoft.com/office/drawing/2014/main" id="{A639DE1B-B312-4424-BD49-6ECE348AFBDD}"/>
              </a:ext>
            </a:extLst>
          </p:cNvPr>
          <p:cNvCxnSpPr>
            <a:cxnSpLocks/>
          </p:cNvCxnSpPr>
          <p:nvPr/>
        </p:nvCxnSpPr>
        <p:spPr>
          <a:xfrm flipH="1">
            <a:off x="6003869" y="3258914"/>
            <a:ext cx="401312" cy="156718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A389EF-07E4-4450-A150-29640F7FF765}"/>
              </a:ext>
            </a:extLst>
          </p:cNvPr>
          <p:cNvCxnSpPr>
            <a:cxnSpLocks/>
          </p:cNvCxnSpPr>
          <p:nvPr/>
        </p:nvCxnSpPr>
        <p:spPr>
          <a:xfrm flipH="1">
            <a:off x="6003869" y="1277542"/>
            <a:ext cx="401312" cy="170176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04493A7B-EDFB-4178-8865-0F0A1AD2CE01}"/>
              </a:ext>
            </a:extLst>
          </p:cNvPr>
          <p:cNvCxnSpPr>
            <a:cxnSpLocks/>
          </p:cNvCxnSpPr>
          <p:nvPr/>
        </p:nvCxnSpPr>
        <p:spPr>
          <a:xfrm flipH="1" flipV="1">
            <a:off x="8076792" y="2327882"/>
            <a:ext cx="778052" cy="161262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75D8826-CC90-430C-978A-692E18875BFA}"/>
              </a:ext>
            </a:extLst>
          </p:cNvPr>
          <p:cNvCxnSpPr>
            <a:cxnSpLocks/>
          </p:cNvCxnSpPr>
          <p:nvPr/>
        </p:nvCxnSpPr>
        <p:spPr>
          <a:xfrm flipV="1">
            <a:off x="6405181" y="2327882"/>
            <a:ext cx="1173645" cy="161262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9E0FB27-793D-42BE-8808-EBC4DD3E90DE}"/>
              </a:ext>
            </a:extLst>
          </p:cNvPr>
          <p:cNvCxnSpPr>
            <a:cxnSpLocks/>
          </p:cNvCxnSpPr>
          <p:nvPr/>
        </p:nvCxnSpPr>
        <p:spPr>
          <a:xfrm>
            <a:off x="1754796" y="1579208"/>
            <a:ext cx="45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3FD221F-571B-4FFC-BE2C-F02980DD7D29}"/>
              </a:ext>
            </a:extLst>
          </p:cNvPr>
          <p:cNvCxnSpPr>
            <a:cxnSpLocks/>
          </p:cNvCxnSpPr>
          <p:nvPr/>
        </p:nvCxnSpPr>
        <p:spPr>
          <a:xfrm flipH="1">
            <a:off x="2351259" y="2979303"/>
            <a:ext cx="1187618" cy="1625356"/>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0BBD254B-CA9B-4F9C-B926-2F0C06217375}"/>
              </a:ext>
            </a:extLst>
          </p:cNvPr>
          <p:cNvCxnSpPr>
            <a:cxnSpLocks/>
          </p:cNvCxnSpPr>
          <p:nvPr/>
        </p:nvCxnSpPr>
        <p:spPr>
          <a:xfrm flipH="1">
            <a:off x="2313156" y="4826103"/>
            <a:ext cx="1225721" cy="438919"/>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C45FAD0E-6FDE-42AD-8324-63E140184F6D}"/>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800" b="1" i="0" u="none" strike="noStrike" kern="1200" cap="none" spc="0" normalizeH="0" baseline="0" noProof="0" dirty="0">
                <a:ln>
                  <a:noFill/>
                </a:ln>
                <a:solidFill>
                  <a:prstClr val="white"/>
                </a:solidFill>
                <a:effectLst/>
                <a:uLnTx/>
                <a:uFillTx/>
                <a:latin typeface="ＭＳ Ｐゴシック"/>
                <a:ea typeface="ＭＳ Ｐゴシック"/>
                <a:cs typeface="+mn-cs"/>
              </a:rPr>
              <a:t>10μm</a:t>
            </a:r>
            <a:endParaRPr kumimoji="0" lang="ja-JP" altLang="en-US" sz="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39" name="テキスト ボックス 38">
            <a:extLst>
              <a:ext uri="{FF2B5EF4-FFF2-40B4-BE49-F238E27FC236}">
                <a16:creationId xmlns:a16="http://schemas.microsoft.com/office/drawing/2014/main" id="{6271BF1D-CE8A-482C-8E5F-6F5D751240C7}"/>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800" b="1" i="0" u="none" strike="noStrike" kern="1200" cap="none" spc="0" normalizeH="0" baseline="0" noProof="0" dirty="0">
                <a:ln>
                  <a:noFill/>
                </a:ln>
                <a:solidFill>
                  <a:prstClr val="white"/>
                </a:solidFill>
                <a:effectLst/>
                <a:uLnTx/>
                <a:uFillTx/>
                <a:latin typeface="ＭＳ Ｐゴシック"/>
                <a:ea typeface="ＭＳ Ｐゴシック"/>
                <a:cs typeface="+mn-cs"/>
              </a:rPr>
              <a:t>50μm</a:t>
            </a:r>
            <a:endParaRPr kumimoji="0" lang="ja-JP" altLang="en-US" sz="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43" name="テキスト ボックス 42">
            <a:extLst>
              <a:ext uri="{FF2B5EF4-FFF2-40B4-BE49-F238E27FC236}">
                <a16:creationId xmlns:a16="http://schemas.microsoft.com/office/drawing/2014/main" id="{86D2BB4C-10B7-458F-AA25-1A70D5F00D0D}"/>
              </a:ext>
            </a:extLst>
          </p:cNvPr>
          <p:cNvSpPr txBox="1"/>
          <p:nvPr/>
        </p:nvSpPr>
        <p:spPr bwMode="auto">
          <a:xfrm>
            <a:off x="5137154" y="4579886"/>
            <a:ext cx="802396" cy="164702"/>
          </a:xfrm>
          <a:prstGeom prst="rect">
            <a:avLst/>
          </a:prstGeom>
          <a:solidFill>
            <a:schemeClr val="bg1"/>
          </a:solid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ＭＳ Ｐゴシック"/>
                <a:ea typeface="ＭＳ Ｐゴシック"/>
                <a:cs typeface="+mn-cs"/>
              </a:rPr>
              <a:t>200μm</a:t>
            </a:r>
            <a:endParaRPr kumimoji="0" lang="ja-JP" altLang="en-US" sz="10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5" name="テキスト ボックス 44">
            <a:extLst>
              <a:ext uri="{FF2B5EF4-FFF2-40B4-BE49-F238E27FC236}">
                <a16:creationId xmlns:a16="http://schemas.microsoft.com/office/drawing/2014/main" id="{0BA92AAE-A451-4F7F-BF1A-4022AFFB9832}"/>
              </a:ext>
            </a:extLst>
          </p:cNvPr>
          <p:cNvSpPr txBox="1"/>
          <p:nvPr/>
        </p:nvSpPr>
        <p:spPr bwMode="auto">
          <a:xfrm>
            <a:off x="1417806" y="4604659"/>
            <a:ext cx="895350" cy="660363"/>
          </a:xfrm>
          <a:prstGeom prst="rect">
            <a:avLst/>
          </a:prstGeom>
          <a:noFill/>
          <a:ln w="28575" algn="ctr">
            <a:solidFill>
              <a:srgbClr val="92D050"/>
            </a:solidFill>
            <a:prstDash val="sysDash"/>
            <a:miter lim="800000"/>
            <a:headEnd/>
            <a:tailEnd/>
          </a:ln>
          <a:effectLst/>
        </p:spPr>
        <p:txBody>
          <a:bodyPr wrap="square" rtlCol="0">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49" name="正方形/長方形 48">
            <a:extLst>
              <a:ext uri="{FF2B5EF4-FFF2-40B4-BE49-F238E27FC236}">
                <a16:creationId xmlns:a16="http://schemas.microsoft.com/office/drawing/2014/main" id="{388457B8-2ED5-453B-B497-26FAE82AA575}"/>
              </a:ext>
            </a:extLst>
          </p:cNvPr>
          <p:cNvSpPr/>
          <p:nvPr/>
        </p:nvSpPr>
        <p:spPr>
          <a:xfrm>
            <a:off x="1979796" y="2170831"/>
            <a:ext cx="875816" cy="685216"/>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20000"/>
              </a:spcBef>
              <a:spcAft>
                <a:spcPct val="0"/>
              </a:spcAft>
              <a:buClrTx/>
              <a:buSzTx/>
              <a:buFont typeface="Wingdings" pitchFamily="2" charset="2"/>
              <a:buChar char="l"/>
              <a:tabLst/>
              <a:defRPr/>
            </a:pPr>
            <a:endParaRPr kumimoji="1" lang="ja-JP" altLang="en-US" sz="1200" b="0" i="0" u="none" strike="noStrike" kern="1200" cap="none" spc="0" normalizeH="0" baseline="0" noProof="0">
              <a:ln>
                <a:noFill/>
              </a:ln>
              <a:solidFill>
                <a:prstClr val="white"/>
              </a:solidFill>
              <a:effectLst/>
              <a:uLnTx/>
              <a:uFillTx/>
              <a:latin typeface="Arial"/>
              <a:ea typeface="ＭＳ Ｐゴシック"/>
              <a:cs typeface="+mn-cs"/>
            </a:endParaRPr>
          </a:p>
        </p:txBody>
      </p:sp>
    </p:spTree>
    <p:extLst>
      <p:ext uri="{BB962C8B-B14F-4D97-AF65-F5344CB8AC3E}">
        <p14:creationId xmlns:p14="http://schemas.microsoft.com/office/powerpoint/2010/main" val="1909660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A72C8EF5-7E2F-4AAF-AE89-E1FE2ACEE3E2}"/>
              </a:ext>
            </a:extLst>
          </p:cNvPr>
          <p:cNvPicPr>
            <a:picLocks noChangeAspect="1"/>
          </p:cNvPicPr>
          <p:nvPr/>
        </p:nvPicPr>
        <p:blipFill>
          <a:blip r:embed="rId2"/>
          <a:stretch>
            <a:fillRect/>
          </a:stretch>
        </p:blipFill>
        <p:spPr>
          <a:xfrm>
            <a:off x="6390511" y="3936633"/>
            <a:ext cx="2470175" cy="1980000"/>
          </a:xfrm>
          <a:prstGeom prst="rect">
            <a:avLst/>
          </a:prstGeom>
        </p:spPr>
      </p:pic>
      <p:pic>
        <p:nvPicPr>
          <p:cNvPr id="33" name="図 32">
            <a:extLst>
              <a:ext uri="{FF2B5EF4-FFF2-40B4-BE49-F238E27FC236}">
                <a16:creationId xmlns:a16="http://schemas.microsoft.com/office/drawing/2014/main" id="{6DA1F163-432C-4A1A-BCF9-6182BD23EDC0}"/>
              </a:ext>
            </a:extLst>
          </p:cNvPr>
          <p:cNvPicPr>
            <a:picLocks noChangeAspect="1"/>
          </p:cNvPicPr>
          <p:nvPr/>
        </p:nvPicPr>
        <p:blipFill>
          <a:blip r:embed="rId3"/>
          <a:stretch>
            <a:fillRect/>
          </a:stretch>
        </p:blipFill>
        <p:spPr>
          <a:xfrm>
            <a:off x="6392506" y="1267546"/>
            <a:ext cx="2470175" cy="1980000"/>
          </a:xfrm>
          <a:prstGeom prst="rect">
            <a:avLst/>
          </a:prstGeom>
        </p:spPr>
      </p:pic>
      <p:pic>
        <p:nvPicPr>
          <p:cNvPr id="5" name="図 4" descr="動物, 古い, 作品, 座る が含まれている画像&#10;&#10;自動的に生成された説明">
            <a:extLst>
              <a:ext uri="{FF2B5EF4-FFF2-40B4-BE49-F238E27FC236}">
                <a16:creationId xmlns:a16="http://schemas.microsoft.com/office/drawing/2014/main" id="{10CC1822-D4AA-4F45-9AF0-5A83962D7D15}"/>
              </a:ext>
            </a:extLst>
          </p:cNvPr>
          <p:cNvPicPr>
            <a:picLocks noChangeAspect="1"/>
          </p:cNvPicPr>
          <p:nvPr/>
        </p:nvPicPr>
        <p:blipFill>
          <a:blip r:embed="rId4"/>
          <a:stretch>
            <a:fillRect/>
          </a:stretch>
        </p:blipFill>
        <p:spPr>
          <a:xfrm>
            <a:off x="3543386" y="2974508"/>
            <a:ext cx="2449924" cy="1836000"/>
          </a:xfrm>
          <a:prstGeom prst="rect">
            <a:avLst/>
          </a:prstGeom>
        </p:spPr>
      </p:pic>
      <p:graphicFrame>
        <p:nvGraphicFramePr>
          <p:cNvPr id="2" name="表 3">
            <a:extLst>
              <a:ext uri="{FF2B5EF4-FFF2-40B4-BE49-F238E27FC236}">
                <a16:creationId xmlns:a16="http://schemas.microsoft.com/office/drawing/2014/main" id="{EED280EB-8F09-493D-9DD2-22E80098975F}"/>
              </a:ext>
            </a:extLst>
          </p:cNvPr>
          <p:cNvGraphicFramePr>
            <a:graphicFrameLocks noGrp="1"/>
          </p:cNvGraphicFramePr>
          <p:nvPr/>
        </p:nvGraphicFramePr>
        <p:xfrm>
          <a:off x="263224" y="1267308"/>
          <a:ext cx="8604000" cy="514296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3702787746"/>
                    </a:ext>
                  </a:extLst>
                </a:gridCol>
                <a:gridCol w="648000">
                  <a:extLst>
                    <a:ext uri="{9D8B030D-6E8A-4147-A177-3AD203B41FA5}">
                      <a16:colId xmlns:a16="http://schemas.microsoft.com/office/drawing/2014/main" val="3635617776"/>
                    </a:ext>
                  </a:extLst>
                </a:gridCol>
                <a:gridCol w="2448000">
                  <a:extLst>
                    <a:ext uri="{9D8B030D-6E8A-4147-A177-3AD203B41FA5}">
                      <a16:colId xmlns:a16="http://schemas.microsoft.com/office/drawing/2014/main" val="1379773625"/>
                    </a:ext>
                  </a:extLst>
                </a:gridCol>
                <a:gridCol w="540000">
                  <a:extLst>
                    <a:ext uri="{9D8B030D-6E8A-4147-A177-3AD203B41FA5}">
                      <a16:colId xmlns:a16="http://schemas.microsoft.com/office/drawing/2014/main" val="1091309946"/>
                    </a:ext>
                  </a:extLst>
                </a:gridCol>
                <a:gridCol w="2448000">
                  <a:extLst>
                    <a:ext uri="{9D8B030D-6E8A-4147-A177-3AD203B41FA5}">
                      <a16:colId xmlns:a16="http://schemas.microsoft.com/office/drawing/2014/main" val="1950303061"/>
                    </a:ext>
                  </a:extLst>
                </a:gridCol>
              </a:tblGrid>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15776"/>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935855"/>
                  </a:ext>
                </a:extLst>
              </a:tr>
              <a:tr h="432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96924"/>
                  </a:ext>
                </a:extLst>
              </a:tr>
              <a:tr h="1944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010398"/>
                  </a:ext>
                </a:extLst>
              </a:tr>
              <a:tr h="2880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400" dirty="0"/>
                        <a:t>測定位置</a:t>
                      </a:r>
                      <a:r>
                        <a:rPr kumimoji="1" lang="en-US" altLang="ja-JP" sz="1400" dirty="0"/>
                        <a:t>C</a:t>
                      </a:r>
                    </a:p>
                    <a:p>
                      <a:pPr algn="ctr"/>
                      <a:endParaRPr kumimoji="1" lang="ja-JP" altLang="en-US" sz="1400" dirty="0"/>
                    </a:p>
                  </a:txBody>
                  <a:tcP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098002"/>
                  </a:ext>
                </a:extLst>
              </a:tr>
            </a:tbl>
          </a:graphicData>
        </a:graphic>
      </p:graphicFrame>
      <p:pic>
        <p:nvPicPr>
          <p:cNvPr id="46" name="図 45">
            <a:extLst>
              <a:ext uri="{FF2B5EF4-FFF2-40B4-BE49-F238E27FC236}">
                <a16:creationId xmlns:a16="http://schemas.microsoft.com/office/drawing/2014/main" id="{E4DAFBE0-DA17-4C90-9502-84C17C5AB9A2}"/>
              </a:ext>
            </a:extLst>
          </p:cNvPr>
          <p:cNvPicPr>
            <a:picLocks noChangeAspect="1"/>
          </p:cNvPicPr>
          <p:nvPr/>
        </p:nvPicPr>
        <p:blipFill rotWithShape="1">
          <a:blip r:embed="rId5"/>
          <a:srcRect l="58891" t="50894" r="25817" b="28046"/>
          <a:stretch/>
        </p:blipFill>
        <p:spPr>
          <a:xfrm>
            <a:off x="494786" y="3892508"/>
            <a:ext cx="2809541" cy="2160000"/>
          </a:xfrm>
          <a:prstGeom prst="rect">
            <a:avLst/>
          </a:prstGeom>
        </p:spPr>
      </p:pic>
      <p:pic>
        <p:nvPicPr>
          <p:cNvPr id="41" name="図 40">
            <a:extLst>
              <a:ext uri="{FF2B5EF4-FFF2-40B4-BE49-F238E27FC236}">
                <a16:creationId xmlns:a16="http://schemas.microsoft.com/office/drawing/2014/main" id="{D6F59B2F-9436-44F1-B39E-8F316B97E430}"/>
              </a:ext>
            </a:extLst>
          </p:cNvPr>
          <p:cNvPicPr>
            <a:picLocks noChangeAspect="1"/>
          </p:cNvPicPr>
          <p:nvPr/>
        </p:nvPicPr>
        <p:blipFill rotWithShape="1">
          <a:blip r:embed="rId5"/>
          <a:srcRect l="28759" t="16957" r="26598" b="24437"/>
          <a:stretch/>
        </p:blipFill>
        <p:spPr>
          <a:xfrm>
            <a:off x="271714" y="1270831"/>
            <a:ext cx="2600978" cy="1800000"/>
          </a:xfrm>
          <a:prstGeom prst="rect">
            <a:avLst/>
          </a:prstGeom>
        </p:spPr>
      </p:pic>
      <p:sp>
        <p:nvSpPr>
          <p:cNvPr id="3" name="テキスト ボックス 2">
            <a:extLst>
              <a:ext uri="{FF2B5EF4-FFF2-40B4-BE49-F238E27FC236}">
                <a16:creationId xmlns:a16="http://schemas.microsoft.com/office/drawing/2014/main" id="{EB831847-3037-42EE-BBDC-DA4B00E03433}"/>
              </a:ext>
            </a:extLst>
          </p:cNvPr>
          <p:cNvSpPr txBox="1"/>
          <p:nvPr/>
        </p:nvSpPr>
        <p:spPr bwMode="auto">
          <a:xfrm>
            <a:off x="263224" y="527051"/>
            <a:ext cx="8063681" cy="769441"/>
          </a:xfrm>
          <a:prstGeom prst="rect">
            <a:avLst/>
          </a:prstGeom>
          <a:noFill/>
          <a:ln w="9525" algn="ctr">
            <a:noFill/>
            <a:miter lim="800000"/>
            <a:headEnd/>
            <a:tailEnd/>
          </a:ln>
          <a:effectLst/>
        </p:spPr>
        <p:txBody>
          <a:bodyPr wrap="square" rtlCol="0">
            <a:spAutoFit/>
          </a:bodyPr>
          <a:lstStyle/>
          <a:p>
            <a:pPr marL="268288" marR="0" lvl="0" indent="-179388" algn="l" defTabSz="457200" rtl="0" eaLnBrk="1" fontAlgn="base" latinLnBrk="0" hangingPunct="1">
              <a:lnSpc>
                <a:spcPct val="100000"/>
              </a:lnSpc>
              <a:spcBef>
                <a:spcPts val="0"/>
              </a:spcBef>
              <a:spcAft>
                <a:spcPct val="0"/>
              </a:spcAft>
              <a:buClrTx/>
              <a:buSzTx/>
              <a:buFont typeface="Wingdings" pitchFamily="2" charset="2"/>
              <a:buChar char="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測定試料：</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endParaRPr kumimoji="0" lang="en-US" altLang="ja-JP" sz="22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268288" marR="0" lvl="0" indent="-179388" algn="l" defTabSz="457200" rtl="0" eaLnBrk="1" fontAlgn="base" latinLnBrk="0" hangingPunct="1">
              <a:lnSpc>
                <a:spcPct val="100000"/>
              </a:lnSpc>
              <a:spcBef>
                <a:spcPts val="0"/>
              </a:spcBef>
              <a:spcAft>
                <a:spcPct val="0"/>
              </a:spcAft>
              <a:buClrTx/>
              <a:buSzTx/>
              <a:buFont typeface="Wingdings" pitchFamily="2" charset="2"/>
              <a:buChar char="l"/>
              <a:tabLst/>
              <a:defRPr/>
            </a:pP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測定位置：</a:t>
            </a:r>
            <a:r>
              <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0" lang="ja-JP" altLang="en-US" sz="2200" b="0" i="0" u="none" strike="noStrike" kern="1200" cap="none" spc="0" normalizeH="0" baseline="0" noProof="0" dirty="0">
                <a:ln>
                  <a:noFill/>
                </a:ln>
                <a:solidFill>
                  <a:prstClr val="black"/>
                </a:solidFill>
                <a:effectLst/>
                <a:uLnTx/>
                <a:uFillTx/>
                <a:latin typeface="ＭＳ Ｐゴシック"/>
                <a:ea typeface="ＭＳ Ｐゴシック"/>
                <a:cs typeface="+mn-cs"/>
              </a:rPr>
              <a:t>層状物　　</a:t>
            </a:r>
            <a:endParaRPr kumimoji="0" lang="en-US" altLang="ja-JP" sz="22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0" name="タイトル 1">
            <a:extLst>
              <a:ext uri="{FF2B5EF4-FFF2-40B4-BE49-F238E27FC236}">
                <a16:creationId xmlns:a16="http://schemas.microsoft.com/office/drawing/2014/main" id="{08321B06-104C-4CBA-B7F4-65D99DE5B742}"/>
              </a:ext>
            </a:extLst>
          </p:cNvPr>
          <p:cNvSpPr txBox="1">
            <a:spLocks/>
          </p:cNvSpPr>
          <p:nvPr/>
        </p:nvSpPr>
        <p:spPr>
          <a:xfrm>
            <a:off x="0" y="214304"/>
            <a:ext cx="6725920" cy="349961"/>
          </a:xfrm>
          <a:prstGeom prst="rect">
            <a:avLst/>
          </a:prstGeom>
        </p:spPr>
        <p:txBody>
          <a:bodyPr/>
          <a:lstStyle>
            <a:lvl1pPr algn="l" defTabSz="685800" rtl="0" eaLnBrk="1" latinLnBrk="0" hangingPunct="1">
              <a:lnSpc>
                <a:spcPct val="90000"/>
              </a:lnSpc>
              <a:spcBef>
                <a:spcPct val="0"/>
              </a:spcBef>
              <a:buNone/>
              <a:defRPr kumimoji="1" sz="2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４．</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SEM-EDS</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測定（</a:t>
            </a:r>
            <a:r>
              <a:rPr kumimoji="1" lang="en-US" altLang="ja-JP" sz="2200" b="1" i="0" u="none" strike="noStrike" kern="1200" cap="none" spc="0" normalizeH="0" baseline="0" noProof="0" dirty="0">
                <a:ln>
                  <a:noFill/>
                </a:ln>
                <a:solidFill>
                  <a:prstClr val="black"/>
                </a:solidFill>
                <a:effectLst/>
                <a:uLnTx/>
                <a:uFillTx/>
                <a:latin typeface="ＭＳ Ｐゴシック"/>
                <a:ea typeface="ＭＳ Ｐゴシック"/>
                <a:cs typeface="+mn-cs"/>
              </a:rPr>
              <a:t>1PCV2304BR3</a:t>
            </a:r>
            <a:r>
              <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rPr>
              <a:t>）①：測定位置－</a:t>
            </a:r>
            <a:r>
              <a:rPr lang="en-US" altLang="ja-JP" dirty="0">
                <a:solidFill>
                  <a:prstClr val="black"/>
                </a:solidFill>
                <a:latin typeface="ＭＳ Ｐゴシック"/>
                <a:ea typeface="ＭＳ Ｐゴシック"/>
                <a:cs typeface="+mn-cs"/>
              </a:rPr>
              <a:t>3</a:t>
            </a:r>
            <a:endParaRPr kumimoji="1" lang="ja-JP" altLang="en-US" sz="22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cxnSp>
        <p:nvCxnSpPr>
          <p:cNvPr id="6" name="直線コネクタ 5">
            <a:extLst>
              <a:ext uri="{FF2B5EF4-FFF2-40B4-BE49-F238E27FC236}">
                <a16:creationId xmlns:a16="http://schemas.microsoft.com/office/drawing/2014/main" id="{475CFE0E-5C65-40EE-8475-5057B6DCE029}"/>
              </a:ext>
            </a:extLst>
          </p:cNvPr>
          <p:cNvCxnSpPr>
            <a:cxnSpLocks/>
          </p:cNvCxnSpPr>
          <p:nvPr/>
        </p:nvCxnSpPr>
        <p:spPr>
          <a:xfrm flipH="1" flipV="1">
            <a:off x="2881182" y="2990846"/>
            <a:ext cx="423145" cy="92447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AF08805-867F-4876-9123-0764F72AB1DA}"/>
              </a:ext>
            </a:extLst>
          </p:cNvPr>
          <p:cNvCxnSpPr>
            <a:cxnSpLocks/>
          </p:cNvCxnSpPr>
          <p:nvPr/>
        </p:nvCxnSpPr>
        <p:spPr>
          <a:xfrm flipV="1">
            <a:off x="530073" y="2990846"/>
            <a:ext cx="1500226" cy="892670"/>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6C0A959-2AEE-4669-9FB3-BF2E0B8FEAC1}"/>
              </a:ext>
            </a:extLst>
          </p:cNvPr>
          <p:cNvSpPr txBox="1"/>
          <p:nvPr/>
        </p:nvSpPr>
        <p:spPr bwMode="auto">
          <a:xfrm>
            <a:off x="1517516" y="6168545"/>
            <a:ext cx="7370220" cy="261610"/>
          </a:xfrm>
          <a:prstGeom prst="rect">
            <a:avLst/>
          </a:prstGeom>
          <a:noFill/>
          <a:ln w="9525" algn="ctr">
            <a:noFill/>
            <a:miter lim="800000"/>
            <a:headEnd/>
            <a:tailEnd/>
          </a:ln>
          <a:effectLst/>
        </p:spPr>
        <p:txBody>
          <a:bodyPr wrap="square" rtlCol="0">
            <a:spAutoFit/>
          </a:bodyPr>
          <a:lstStyle/>
          <a:p>
            <a:pPr marL="88900" marR="0" lvl="0" indent="0" algn="r" defTabSz="457200" rtl="0" eaLnBrk="1" fontAlgn="base" latinLnBrk="0" hangingPunct="1">
              <a:lnSpc>
                <a:spcPct val="100000"/>
              </a:lnSpc>
              <a:spcBef>
                <a:spcPts val="0"/>
              </a:spcBef>
              <a:spcAft>
                <a:spcPct val="0"/>
              </a:spcAft>
              <a:buClrTx/>
              <a:buSzTx/>
              <a:buFont typeface="Wingdings" pitchFamily="2" charset="2"/>
              <a:buNone/>
              <a:tabLst/>
              <a:defRPr/>
            </a:pPr>
            <a:r>
              <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rPr>
              <a:t>※C</a:t>
            </a:r>
            <a:r>
              <a:rPr kumimoji="0" lang="ja-JP" altLang="en-US" sz="1100" b="0" i="0" u="none" strike="noStrike" kern="1200" cap="none" spc="0" normalizeH="0" baseline="0" noProof="0" dirty="0">
                <a:ln>
                  <a:noFill/>
                </a:ln>
                <a:solidFill>
                  <a:prstClr val="black"/>
                </a:solidFill>
                <a:effectLst/>
                <a:uLnTx/>
                <a:uFillTx/>
                <a:latin typeface="ＭＳ Ｐゴシック"/>
                <a:ea typeface="ＭＳ Ｐゴシック"/>
                <a:cs typeface="+mn-cs"/>
              </a:rPr>
              <a:t>テープの伸縮等によって試料が移動するため、写真間の形状が若干変化する</a:t>
            </a:r>
            <a:endParaRPr kumimoji="0" lang="en-US" altLang="ja-JP" sz="11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45" name="テキスト ボックス 44">
            <a:extLst>
              <a:ext uri="{FF2B5EF4-FFF2-40B4-BE49-F238E27FC236}">
                <a16:creationId xmlns:a16="http://schemas.microsoft.com/office/drawing/2014/main" id="{EDDF591F-911C-438A-A0B5-AA0897E8AB2D}"/>
              </a:ext>
            </a:extLst>
          </p:cNvPr>
          <p:cNvSpPr txBox="1"/>
          <p:nvPr/>
        </p:nvSpPr>
        <p:spPr bwMode="auto">
          <a:xfrm>
            <a:off x="7400925" y="2009775"/>
            <a:ext cx="481013" cy="381000"/>
          </a:xfrm>
          <a:prstGeom prst="rect">
            <a:avLst/>
          </a:prstGeom>
          <a:noFill/>
          <a:ln w="28575" algn="ctr">
            <a:solidFill>
              <a:srgbClr val="92D050"/>
            </a:solidFill>
            <a:prstDash val="sysDash"/>
            <a:miter lim="800000"/>
            <a:headEnd/>
            <a:tailEnd/>
          </a:ln>
          <a:effectLst/>
        </p:spPr>
        <p:txBody>
          <a:bodyPr wrap="square" rtlCol="0">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graphicFrame>
        <p:nvGraphicFramePr>
          <p:cNvPr id="30" name="表 29">
            <a:extLst>
              <a:ext uri="{FF2B5EF4-FFF2-40B4-BE49-F238E27FC236}">
                <a16:creationId xmlns:a16="http://schemas.microsoft.com/office/drawing/2014/main" id="{1469BE52-569B-43CF-84D7-8A16E8746C70}"/>
              </a:ext>
            </a:extLst>
          </p:cNvPr>
          <p:cNvGraphicFramePr>
            <a:graphicFrameLocks noGrp="1"/>
          </p:cNvGraphicFramePr>
          <p:nvPr/>
        </p:nvGraphicFramePr>
        <p:xfrm>
          <a:off x="2071081" y="5467835"/>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9" name="直線コネクタ 28">
            <a:extLst>
              <a:ext uri="{FF2B5EF4-FFF2-40B4-BE49-F238E27FC236}">
                <a16:creationId xmlns:a16="http://schemas.microsoft.com/office/drawing/2014/main" id="{A639DE1B-B312-4424-BD49-6ECE348AFBDD}"/>
              </a:ext>
            </a:extLst>
          </p:cNvPr>
          <p:cNvCxnSpPr>
            <a:cxnSpLocks/>
          </p:cNvCxnSpPr>
          <p:nvPr/>
        </p:nvCxnSpPr>
        <p:spPr>
          <a:xfrm flipH="1">
            <a:off x="6016249" y="3229029"/>
            <a:ext cx="359662" cy="1587813"/>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A389EF-07E4-4450-A150-29640F7FF765}"/>
              </a:ext>
            </a:extLst>
          </p:cNvPr>
          <p:cNvCxnSpPr>
            <a:cxnSpLocks/>
          </p:cNvCxnSpPr>
          <p:nvPr/>
        </p:nvCxnSpPr>
        <p:spPr>
          <a:xfrm flipH="1">
            <a:off x="6005768" y="1271003"/>
            <a:ext cx="359662" cy="170643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808AB572-F46A-40F4-898C-DFC34717137E}"/>
              </a:ext>
            </a:extLst>
          </p:cNvPr>
          <p:cNvCxnSpPr/>
          <p:nvPr/>
        </p:nvCxnSpPr>
        <p:spPr>
          <a:xfrm>
            <a:off x="1579801" y="5820690"/>
            <a:ext cx="1404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24" name="表 23">
            <a:extLst>
              <a:ext uri="{FF2B5EF4-FFF2-40B4-BE49-F238E27FC236}">
                <a16:creationId xmlns:a16="http://schemas.microsoft.com/office/drawing/2014/main" id="{F88B6805-5425-4B92-BB65-81A55DF478D8}"/>
              </a:ext>
            </a:extLst>
          </p:cNvPr>
          <p:cNvGraphicFramePr>
            <a:graphicFrameLocks noGrp="1"/>
          </p:cNvGraphicFramePr>
          <p:nvPr/>
        </p:nvGraphicFramePr>
        <p:xfrm>
          <a:off x="1752438" y="1262828"/>
          <a:ext cx="457439" cy="297180"/>
        </p:xfrm>
        <a:graphic>
          <a:graphicData uri="http://schemas.openxmlformats.org/drawingml/2006/table">
            <a:tbl>
              <a:tblPr/>
              <a:tblGrid>
                <a:gridCol w="457439">
                  <a:extLst>
                    <a:ext uri="{9D8B030D-6E8A-4147-A177-3AD203B41FA5}">
                      <a16:colId xmlns:a16="http://schemas.microsoft.com/office/drawing/2014/main" val="4171544441"/>
                    </a:ext>
                  </a:extLst>
                </a:gridCol>
              </a:tblGrid>
              <a:tr h="293781">
                <a:tc>
                  <a:txBody>
                    <a:bodyPr/>
                    <a:lstStyle/>
                    <a:p>
                      <a:pPr algn="ctr"/>
                      <a:r>
                        <a:rPr kumimoji="1" lang="en-US" altLang="ja-JP" b="1" dirty="0">
                          <a:solidFill>
                            <a:srgbClr val="92D050"/>
                          </a:solidFill>
                          <a:latin typeface="+mn-ea"/>
                          <a:ea typeface="+mn-ea"/>
                        </a:rPr>
                        <a:t>1</a:t>
                      </a:r>
                      <a:r>
                        <a:rPr kumimoji="1" lang="ja-JP" altLang="en-US" b="1" dirty="0">
                          <a:solidFill>
                            <a:srgbClr val="92D050"/>
                          </a:solidFill>
                          <a:latin typeface="+mn-ea"/>
                          <a:ea typeface="+mn-ea"/>
                        </a:rPr>
                        <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5984385"/>
                  </a:ext>
                </a:extLst>
              </a:tr>
            </a:tbl>
          </a:graphicData>
        </a:graphic>
      </p:graphicFrame>
      <p:cxnSp>
        <p:nvCxnSpPr>
          <p:cNvPr id="25" name="直線コネクタ 24">
            <a:extLst>
              <a:ext uri="{FF2B5EF4-FFF2-40B4-BE49-F238E27FC236}">
                <a16:creationId xmlns:a16="http://schemas.microsoft.com/office/drawing/2014/main" id="{BC79831D-802F-4133-B864-80B57CAAE227}"/>
              </a:ext>
            </a:extLst>
          </p:cNvPr>
          <p:cNvCxnSpPr>
            <a:cxnSpLocks/>
          </p:cNvCxnSpPr>
          <p:nvPr/>
        </p:nvCxnSpPr>
        <p:spPr>
          <a:xfrm>
            <a:off x="1754796" y="1579208"/>
            <a:ext cx="45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B7B273A-2560-4FBE-A941-CEC54FB5995C}"/>
              </a:ext>
            </a:extLst>
          </p:cNvPr>
          <p:cNvCxnSpPr>
            <a:cxnSpLocks/>
          </p:cNvCxnSpPr>
          <p:nvPr/>
        </p:nvCxnSpPr>
        <p:spPr>
          <a:xfrm flipH="1" flipV="1">
            <a:off x="7881938" y="2390775"/>
            <a:ext cx="975409" cy="1524545"/>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D2CD06E-B500-417B-B047-B73823BD7A1C}"/>
              </a:ext>
            </a:extLst>
          </p:cNvPr>
          <p:cNvCxnSpPr>
            <a:cxnSpLocks/>
          </p:cNvCxnSpPr>
          <p:nvPr/>
        </p:nvCxnSpPr>
        <p:spPr>
          <a:xfrm flipV="1">
            <a:off x="6396404" y="2390775"/>
            <a:ext cx="1004521" cy="154598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325AE2E-9335-4DB0-BA87-2430E0423D66}"/>
              </a:ext>
            </a:extLst>
          </p:cNvPr>
          <p:cNvCxnSpPr>
            <a:cxnSpLocks/>
          </p:cNvCxnSpPr>
          <p:nvPr/>
        </p:nvCxnSpPr>
        <p:spPr>
          <a:xfrm flipH="1">
            <a:off x="2807077" y="4816842"/>
            <a:ext cx="729851" cy="365871"/>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065B480-98E6-4151-8640-C52AB250C117}"/>
              </a:ext>
            </a:extLst>
          </p:cNvPr>
          <p:cNvCxnSpPr>
            <a:cxnSpLocks/>
          </p:cNvCxnSpPr>
          <p:nvPr/>
        </p:nvCxnSpPr>
        <p:spPr>
          <a:xfrm flipH="1">
            <a:off x="2807077" y="2990846"/>
            <a:ext cx="729851" cy="154482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886856F-C0B8-48B2-9113-54F8DE106CA8}"/>
              </a:ext>
            </a:extLst>
          </p:cNvPr>
          <p:cNvSpPr txBox="1"/>
          <p:nvPr/>
        </p:nvSpPr>
        <p:spPr bwMode="auto">
          <a:xfrm>
            <a:off x="5153029" y="4579886"/>
            <a:ext cx="802396" cy="164702"/>
          </a:xfrm>
          <a:prstGeom prst="rect">
            <a:avLst/>
          </a:prstGeom>
          <a:solidFill>
            <a:schemeClr val="bg1"/>
          </a:solid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ＭＳ Ｐゴシック"/>
                <a:ea typeface="ＭＳ Ｐゴシック"/>
                <a:cs typeface="+mn-cs"/>
              </a:rPr>
              <a:t>200μm</a:t>
            </a:r>
            <a:endParaRPr kumimoji="0" lang="ja-JP" altLang="en-US" sz="10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38" name="テキスト ボックス 37">
            <a:extLst>
              <a:ext uri="{FF2B5EF4-FFF2-40B4-BE49-F238E27FC236}">
                <a16:creationId xmlns:a16="http://schemas.microsoft.com/office/drawing/2014/main" id="{F423443F-E5C2-46C5-8187-AE4D292A43FA}"/>
              </a:ext>
            </a:extLst>
          </p:cNvPr>
          <p:cNvSpPr txBox="1"/>
          <p:nvPr/>
        </p:nvSpPr>
        <p:spPr bwMode="auto">
          <a:xfrm>
            <a:off x="8106068" y="5652322"/>
            <a:ext cx="547840" cy="164702"/>
          </a:xfrm>
          <a:prstGeom prst="rect">
            <a:avLst/>
          </a:prstGeom>
          <a:no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800" b="1" i="0" u="none" strike="noStrike" kern="1200" cap="none" spc="0" normalizeH="0" baseline="0" noProof="0" dirty="0">
                <a:ln>
                  <a:noFill/>
                </a:ln>
                <a:solidFill>
                  <a:prstClr val="white"/>
                </a:solidFill>
                <a:effectLst/>
                <a:uLnTx/>
                <a:uFillTx/>
                <a:latin typeface="ＭＳ Ｐゴシック"/>
                <a:ea typeface="ＭＳ Ｐゴシック"/>
                <a:cs typeface="+mn-cs"/>
              </a:rPr>
              <a:t>10μm</a:t>
            </a:r>
            <a:endParaRPr kumimoji="0" lang="ja-JP" altLang="en-US" sz="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39" name="テキスト ボックス 38">
            <a:extLst>
              <a:ext uri="{FF2B5EF4-FFF2-40B4-BE49-F238E27FC236}">
                <a16:creationId xmlns:a16="http://schemas.microsoft.com/office/drawing/2014/main" id="{A7F156B2-8509-4109-BEEA-7220B4398494}"/>
              </a:ext>
            </a:extLst>
          </p:cNvPr>
          <p:cNvSpPr txBox="1"/>
          <p:nvPr/>
        </p:nvSpPr>
        <p:spPr bwMode="auto">
          <a:xfrm>
            <a:off x="8112646" y="2986570"/>
            <a:ext cx="547840" cy="164702"/>
          </a:xfrm>
          <a:prstGeom prst="rect">
            <a:avLst/>
          </a:prstGeom>
          <a:noFill/>
          <a:ln w="9525" algn="ctr">
            <a:noFill/>
            <a:miter lim="800000"/>
            <a:headEnd/>
            <a:tailEnd/>
          </a:ln>
          <a:effectLst/>
        </p:spPr>
        <p:txBody>
          <a:bodyPr wrap="square" tIns="0" bIns="0" rtlCol="0" anchor="ctr" anchorCtr="1">
            <a:no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altLang="ja-JP" sz="800" b="1" i="0" u="none" strike="noStrike" kern="1200" cap="none" spc="0" normalizeH="0" baseline="0" noProof="0" dirty="0">
                <a:ln>
                  <a:noFill/>
                </a:ln>
                <a:solidFill>
                  <a:prstClr val="white"/>
                </a:solidFill>
                <a:effectLst/>
                <a:uLnTx/>
                <a:uFillTx/>
                <a:latin typeface="ＭＳ Ｐゴシック"/>
                <a:ea typeface="ＭＳ Ｐゴシック"/>
                <a:cs typeface="+mn-cs"/>
              </a:rPr>
              <a:t>50μm</a:t>
            </a:r>
            <a:endParaRPr kumimoji="0" lang="ja-JP" altLang="en-US" sz="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43" name="テキスト ボックス 42">
            <a:extLst>
              <a:ext uri="{FF2B5EF4-FFF2-40B4-BE49-F238E27FC236}">
                <a16:creationId xmlns:a16="http://schemas.microsoft.com/office/drawing/2014/main" id="{F3AFC041-E751-40FC-9967-D8E15D3756B3}"/>
              </a:ext>
            </a:extLst>
          </p:cNvPr>
          <p:cNvSpPr txBox="1"/>
          <p:nvPr/>
        </p:nvSpPr>
        <p:spPr bwMode="auto">
          <a:xfrm>
            <a:off x="1911727" y="4539551"/>
            <a:ext cx="895350" cy="660363"/>
          </a:xfrm>
          <a:prstGeom prst="rect">
            <a:avLst/>
          </a:prstGeom>
          <a:noFill/>
          <a:ln w="28575" algn="ctr">
            <a:solidFill>
              <a:srgbClr val="92D050"/>
            </a:solidFill>
            <a:prstDash val="sysDash"/>
            <a:miter lim="800000"/>
            <a:headEnd/>
            <a:tailEnd/>
          </a:ln>
          <a:effectLst/>
        </p:spPr>
        <p:txBody>
          <a:bodyPr wrap="square" rtlCol="0">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44" name="正方形/長方形 43">
            <a:extLst>
              <a:ext uri="{FF2B5EF4-FFF2-40B4-BE49-F238E27FC236}">
                <a16:creationId xmlns:a16="http://schemas.microsoft.com/office/drawing/2014/main" id="{DFFCC507-722E-4AF0-8DC5-D930AF1599DE}"/>
              </a:ext>
            </a:extLst>
          </p:cNvPr>
          <p:cNvSpPr/>
          <p:nvPr/>
        </p:nvSpPr>
        <p:spPr>
          <a:xfrm>
            <a:off x="2001815" y="2296717"/>
            <a:ext cx="875816" cy="685216"/>
          </a:xfrm>
          <a:prstGeom prst="rect">
            <a:avLst/>
          </a:prstGeom>
          <a:noFill/>
          <a:ln w="254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20000"/>
              </a:spcBef>
              <a:spcAft>
                <a:spcPct val="0"/>
              </a:spcAft>
              <a:buClrTx/>
              <a:buSzTx/>
              <a:buFont typeface="Wingdings" pitchFamily="2" charset="2"/>
              <a:buChar char="l"/>
              <a:tabLst/>
              <a:defRPr/>
            </a:pPr>
            <a:endParaRPr kumimoji="1" lang="ja-JP" altLang="en-US" sz="1200" b="0" i="0" u="none" strike="noStrike" kern="1200" cap="none" spc="0" normalizeH="0" baseline="0" noProof="0">
              <a:ln>
                <a:noFill/>
              </a:ln>
              <a:solidFill>
                <a:prstClr val="white"/>
              </a:solidFill>
              <a:effectLst/>
              <a:uLnTx/>
              <a:uFillTx/>
              <a:latin typeface="Arial"/>
              <a:ea typeface="ＭＳ Ｐゴシック"/>
              <a:cs typeface="+mn-cs"/>
            </a:endParaRPr>
          </a:p>
        </p:txBody>
      </p:sp>
    </p:spTree>
    <p:extLst>
      <p:ext uri="{BB962C8B-B14F-4D97-AF65-F5344CB8AC3E}">
        <p14:creationId xmlns:p14="http://schemas.microsoft.com/office/powerpoint/2010/main" val="331408912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HI_ppt_color">
  <a:themeElements>
    <a:clrScheme name="ユーザー定義 1">
      <a:dk1>
        <a:sysClr val="windowText" lastClr="000000"/>
      </a:dk1>
      <a:lt1>
        <a:sysClr val="window" lastClr="FFFFFF"/>
      </a:lt1>
      <a:dk2>
        <a:srgbClr val="44546A"/>
      </a:dk2>
      <a:lt2>
        <a:srgbClr val="E7E6E6"/>
      </a:lt2>
      <a:accent1>
        <a:srgbClr val="063144"/>
      </a:accent1>
      <a:accent2>
        <a:srgbClr val="92A8B9"/>
      </a:accent2>
      <a:accent3>
        <a:srgbClr val="E31F26"/>
      </a:accent3>
      <a:accent4>
        <a:srgbClr val="6C8FA4"/>
      </a:accent4>
      <a:accent5>
        <a:srgbClr val="B6C4CF"/>
      </a:accent5>
      <a:accent6>
        <a:srgbClr val="F9998F"/>
      </a:accent6>
      <a:hlink>
        <a:srgbClr val="0563C1"/>
      </a:hlink>
      <a:folHlink>
        <a:srgbClr val="954F72"/>
      </a:folHlink>
    </a:clrScheme>
    <a:fontScheme name="MHI_PPT_font">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square">
        <a:spAutoFit/>
      </a:bodyPr>
      <a:lstStyle>
        <a:defPPr algn="ctr">
          <a:spcBef>
            <a:spcPct val="50000"/>
          </a:spcBef>
          <a:buClrTx/>
          <a:buSzTx/>
          <a:buFontTx/>
          <a:buNone/>
          <a:defRPr kumimoji="0" sz="2400" b="0"/>
        </a:defPPr>
      </a:lstStyle>
    </a:txDef>
  </a:objectDefaults>
  <a:extraClrSchemeLst/>
  <a:extLst>
    <a:ext uri="{05A4C25C-085E-4340-85A3-A5531E510DB2}">
      <thm15:themeFamily xmlns:thm15="http://schemas.microsoft.com/office/thememl/2012/main" name="MHI_ppt_color" id="{8714110F-2F40-4E20-B9EF-82653DE22CAC}" vid="{2E728569-002A-49DD-A6AB-1E30B9D445FA}"/>
    </a:ext>
  </a:extLst>
</a:theme>
</file>

<file path=ppt/theme/theme3.xml><?xml version="1.0" encoding="utf-8"?>
<a:theme xmlns:a="http://schemas.openxmlformats.org/drawingml/2006/main" name="1_MHI_ppt_color">
  <a:themeElements>
    <a:clrScheme name="ユーザー定義 1">
      <a:dk1>
        <a:sysClr val="windowText" lastClr="000000"/>
      </a:dk1>
      <a:lt1>
        <a:sysClr val="window" lastClr="FFFFFF"/>
      </a:lt1>
      <a:dk2>
        <a:srgbClr val="44546A"/>
      </a:dk2>
      <a:lt2>
        <a:srgbClr val="E7E6E6"/>
      </a:lt2>
      <a:accent1>
        <a:srgbClr val="063144"/>
      </a:accent1>
      <a:accent2>
        <a:srgbClr val="92A8B9"/>
      </a:accent2>
      <a:accent3>
        <a:srgbClr val="E31F26"/>
      </a:accent3>
      <a:accent4>
        <a:srgbClr val="6C8FA4"/>
      </a:accent4>
      <a:accent5>
        <a:srgbClr val="B6C4CF"/>
      </a:accent5>
      <a:accent6>
        <a:srgbClr val="F9998F"/>
      </a:accent6>
      <a:hlink>
        <a:srgbClr val="0563C1"/>
      </a:hlink>
      <a:folHlink>
        <a:srgbClr val="954F72"/>
      </a:folHlink>
    </a:clrScheme>
    <a:fontScheme name="MHI_PPT_font">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square">
        <a:spAutoFit/>
      </a:bodyPr>
      <a:lstStyle>
        <a:defPPr algn="ctr">
          <a:spcBef>
            <a:spcPct val="50000"/>
          </a:spcBef>
          <a:buClrTx/>
          <a:buSzTx/>
          <a:buFontTx/>
          <a:buNone/>
          <a:defRPr kumimoji="0" sz="2400" b="0"/>
        </a:defPPr>
      </a:lstStyle>
    </a:txDef>
  </a:objectDefaults>
  <a:extraClrSchemeLst/>
  <a:extLst>
    <a:ext uri="{05A4C25C-085E-4340-85A3-A5531E510DB2}">
      <thm15:themeFamily xmlns:thm15="http://schemas.microsoft.com/office/thememl/2012/main" name="MHI_ppt_color" id="{8714110F-2F40-4E20-B9EF-82653DE22CAC}" vid="{2E728569-002A-49DD-A6AB-1E30B9D445FA}"/>
    </a:ext>
  </a:extLst>
</a:theme>
</file>

<file path=ppt/theme/theme4.xml><?xml version="1.0" encoding="utf-8"?>
<a:theme xmlns:a="http://schemas.openxmlformats.org/drawingml/2006/main" name="2_MHI_ppt_color">
  <a:themeElements>
    <a:clrScheme name="ユーザー定義 1">
      <a:dk1>
        <a:sysClr val="windowText" lastClr="000000"/>
      </a:dk1>
      <a:lt1>
        <a:sysClr val="window" lastClr="FFFFFF"/>
      </a:lt1>
      <a:dk2>
        <a:srgbClr val="44546A"/>
      </a:dk2>
      <a:lt2>
        <a:srgbClr val="E7E6E6"/>
      </a:lt2>
      <a:accent1>
        <a:srgbClr val="063144"/>
      </a:accent1>
      <a:accent2>
        <a:srgbClr val="92A8B9"/>
      </a:accent2>
      <a:accent3>
        <a:srgbClr val="E31F26"/>
      </a:accent3>
      <a:accent4>
        <a:srgbClr val="6C8FA4"/>
      </a:accent4>
      <a:accent5>
        <a:srgbClr val="B6C4CF"/>
      </a:accent5>
      <a:accent6>
        <a:srgbClr val="F9998F"/>
      </a:accent6>
      <a:hlink>
        <a:srgbClr val="0563C1"/>
      </a:hlink>
      <a:folHlink>
        <a:srgbClr val="954F72"/>
      </a:folHlink>
    </a:clrScheme>
    <a:fontScheme name="MHI_PPT_font">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square">
        <a:spAutoFit/>
      </a:bodyPr>
      <a:lstStyle>
        <a:defPPr algn="ctr">
          <a:spcBef>
            <a:spcPct val="50000"/>
          </a:spcBef>
          <a:buClrTx/>
          <a:buSzTx/>
          <a:buFontTx/>
          <a:buNone/>
          <a:defRPr kumimoji="0" sz="2400" b="0"/>
        </a:defPPr>
      </a:lstStyle>
    </a:txDef>
  </a:objectDefaults>
  <a:extraClrSchemeLst/>
  <a:extLst>
    <a:ext uri="{05A4C25C-085E-4340-85A3-A5531E510DB2}">
      <thm15:themeFamily xmlns:thm15="http://schemas.microsoft.com/office/thememl/2012/main" name="MHI_ppt_color" id="{8714110F-2F40-4E20-B9EF-82653DE22CAC}" vid="{2E728569-002A-49DD-A6AB-1E30B9D445F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3162</TotalTime>
  <Words>3076</Words>
  <Application>Microsoft Office PowerPoint</Application>
  <PresentationFormat>画面に合わせる (4:3)</PresentationFormat>
  <Paragraphs>519</Paragraphs>
  <Slides>31</Slides>
  <Notes>10</Notes>
  <HiddenSlides>0</HiddenSlides>
  <MMClips>0</MMClips>
  <ScaleCrop>false</ScaleCrop>
  <HeadingPairs>
    <vt:vector size="6" baseType="variant">
      <vt:variant>
        <vt:lpstr>使用されているフォント</vt:lpstr>
      </vt:variant>
      <vt:variant>
        <vt:i4>9</vt:i4>
      </vt:variant>
      <vt:variant>
        <vt:lpstr>テーマ</vt:lpstr>
      </vt:variant>
      <vt:variant>
        <vt:i4>4</vt:i4>
      </vt:variant>
      <vt:variant>
        <vt:lpstr>スライド タイトル</vt:lpstr>
      </vt:variant>
      <vt:variant>
        <vt:i4>31</vt:i4>
      </vt:variant>
    </vt:vector>
  </HeadingPairs>
  <TitlesOfParts>
    <vt:vector size="44" baseType="lpstr">
      <vt:lpstr>Meiryo UI</vt:lpstr>
      <vt:lpstr>ＭＳ Ｐゴシック</vt:lpstr>
      <vt:lpstr>ＭＳ ゴシック</vt:lpstr>
      <vt:lpstr>游ゴシック</vt:lpstr>
      <vt:lpstr>Arial</vt:lpstr>
      <vt:lpstr>Calibri</vt:lpstr>
      <vt:lpstr>Calibri Light</vt:lpstr>
      <vt:lpstr>Times New Roman</vt:lpstr>
      <vt:lpstr>Wingdings</vt:lpstr>
      <vt:lpstr>Office テーマ</vt:lpstr>
      <vt:lpstr>MHI_ppt_color</vt:lpstr>
      <vt:lpstr>1_MHI_ppt_color</vt:lpstr>
      <vt:lpstr>2_MHI_ppt_color</vt:lpstr>
      <vt:lpstr>福島第一原子力発電所から採取された試料の固体性状及び組成分析    - 進捗状況速報 – (光顕観察・SEM分析・XRD分析・化学分析)   二研-X24029　  2024年2月22日</vt:lpstr>
      <vt:lpstr>目次</vt:lpstr>
      <vt:lpstr>１．まえがき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７．まとめ</vt:lpstr>
      <vt:lpstr>８．今後の予定</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Noritaka Kogawa/甲川 憲隆</dc:creator>
  <cp:lastModifiedBy>Yuji Kosaka/高阪 裕二</cp:lastModifiedBy>
  <cp:revision>21</cp:revision>
  <dcterms:created xsi:type="dcterms:W3CDTF">2024-01-24T08:32:12Z</dcterms:created>
  <dcterms:modified xsi:type="dcterms:W3CDTF">2024-02-19T08:11:06Z</dcterms:modified>
</cp:coreProperties>
</file>