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57" r:id="rId9"/>
    <p:sldId id="258" r:id="rId10"/>
    <p:sldId id="259" r:id="rId11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58" d="100"/>
          <a:sy n="58" d="100"/>
        </p:scale>
        <p:origin x="96" y="10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7D7C9-82D6-442B-A795-5E0618B77B5D}" type="datetimeFigureOut">
              <a:rPr kumimoji="1" lang="ja-JP" altLang="en-US" smtClean="0"/>
              <a:t>2022/1/18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ADCEB-8E6D-400F-AA88-7DD4E8FA215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30866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7D7C9-82D6-442B-A795-5E0618B77B5D}" type="datetimeFigureOut">
              <a:rPr kumimoji="1" lang="ja-JP" altLang="en-US" smtClean="0"/>
              <a:t>2022/1/18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ADCEB-8E6D-400F-AA88-7DD4E8FA215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822345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7D7C9-82D6-442B-A795-5E0618B77B5D}" type="datetimeFigureOut">
              <a:rPr kumimoji="1" lang="ja-JP" altLang="en-US" smtClean="0"/>
              <a:t>2022/1/18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ADCEB-8E6D-400F-AA88-7DD4E8FA215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447174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7D7C9-82D6-442B-A795-5E0618B77B5D}" type="datetimeFigureOut">
              <a:rPr kumimoji="1" lang="ja-JP" altLang="en-US" smtClean="0"/>
              <a:t>2022/1/18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ADCEB-8E6D-400F-AA88-7DD4E8FA215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73373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7D7C9-82D6-442B-A795-5E0618B77B5D}" type="datetimeFigureOut">
              <a:rPr kumimoji="1" lang="ja-JP" altLang="en-US" smtClean="0"/>
              <a:t>2022/1/18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ADCEB-8E6D-400F-AA88-7DD4E8FA215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174642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7D7C9-82D6-442B-A795-5E0618B77B5D}" type="datetimeFigureOut">
              <a:rPr kumimoji="1" lang="ja-JP" altLang="en-US" smtClean="0"/>
              <a:t>2022/1/18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ADCEB-8E6D-400F-AA88-7DD4E8FA215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961938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7D7C9-82D6-442B-A795-5E0618B77B5D}" type="datetimeFigureOut">
              <a:rPr kumimoji="1" lang="ja-JP" altLang="en-US" smtClean="0"/>
              <a:t>2022/1/18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ADCEB-8E6D-400F-AA88-7DD4E8FA215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005091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7D7C9-82D6-442B-A795-5E0618B77B5D}" type="datetimeFigureOut">
              <a:rPr kumimoji="1" lang="ja-JP" altLang="en-US" smtClean="0"/>
              <a:t>2022/1/18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ADCEB-8E6D-400F-AA88-7DD4E8FA215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416693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7D7C9-82D6-442B-A795-5E0618B77B5D}" type="datetimeFigureOut">
              <a:rPr kumimoji="1" lang="ja-JP" altLang="en-US" smtClean="0"/>
              <a:t>2022/1/18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ADCEB-8E6D-400F-AA88-7DD4E8FA215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661621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7D7C9-82D6-442B-A795-5E0618B77B5D}" type="datetimeFigureOut">
              <a:rPr kumimoji="1" lang="ja-JP" altLang="en-US" smtClean="0"/>
              <a:t>2022/1/18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ADCEB-8E6D-400F-AA88-7DD4E8FA215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769661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7D7C9-82D6-442B-A795-5E0618B77B5D}" type="datetimeFigureOut">
              <a:rPr kumimoji="1" lang="ja-JP" altLang="en-US" smtClean="0"/>
              <a:t>2022/1/18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ADCEB-8E6D-400F-AA88-7DD4E8FA215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659870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A7D7C9-82D6-442B-A795-5E0618B77B5D}" type="datetimeFigureOut">
              <a:rPr kumimoji="1" lang="ja-JP" altLang="en-US" smtClean="0"/>
              <a:t>2022/1/18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8ADCEB-8E6D-400F-AA88-7DD4E8FA215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20199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 rotWithShape="1">
          <a:blip r:embed="rId2"/>
          <a:srcRect b="71048"/>
          <a:stretch/>
        </p:blipFill>
        <p:spPr>
          <a:xfrm>
            <a:off x="166256" y="781654"/>
            <a:ext cx="11880000" cy="1744701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 rotWithShape="1">
          <a:blip r:embed="rId2"/>
          <a:srcRect t="36702" b="30636"/>
          <a:stretch/>
        </p:blipFill>
        <p:spPr>
          <a:xfrm>
            <a:off x="166256" y="2666387"/>
            <a:ext cx="11880000" cy="1968221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 rotWithShape="1">
          <a:blip r:embed="rId2"/>
          <a:srcRect t="77108" b="14137"/>
          <a:stretch/>
        </p:blipFill>
        <p:spPr>
          <a:xfrm>
            <a:off x="166256" y="4774640"/>
            <a:ext cx="11880000" cy="527564"/>
          </a:xfrm>
          <a:prstGeom prst="rect">
            <a:avLst/>
          </a:prstGeom>
        </p:spPr>
      </p:pic>
      <p:sp>
        <p:nvSpPr>
          <p:cNvPr id="10" name="テキスト ボックス 9"/>
          <p:cNvSpPr txBox="1"/>
          <p:nvPr/>
        </p:nvSpPr>
        <p:spPr>
          <a:xfrm>
            <a:off x="1961804" y="3576897"/>
            <a:ext cx="320922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C</a:t>
            </a:r>
            <a:endParaRPr kumimoji="1" lang="ja-JP" altLang="en-US" sz="2000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7916492" y="3597047"/>
            <a:ext cx="314510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3</a:t>
            </a:r>
            <a:endParaRPr kumimoji="1" lang="ja-JP" altLang="en-US" sz="2000" dirty="0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xmlns="" id="{A32ECE89-ABA4-4CA4-A068-C5A0EC50AD76}"/>
              </a:ext>
            </a:extLst>
          </p:cNvPr>
          <p:cNvSpPr txBox="1"/>
          <p:nvPr/>
        </p:nvSpPr>
        <p:spPr>
          <a:xfrm>
            <a:off x="166256" y="224140"/>
            <a:ext cx="3329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 smtClean="0"/>
              <a:t>JAEA</a:t>
            </a:r>
            <a:r>
              <a:rPr lang="ja-JP" altLang="en-US" b="1" dirty="0" smtClean="0"/>
              <a:t>大洗</a:t>
            </a:r>
            <a:r>
              <a:rPr kumimoji="1" lang="ja-JP" altLang="en-US" b="1" dirty="0" smtClean="0"/>
              <a:t>における対象試料一覧</a:t>
            </a:r>
            <a:endParaRPr kumimoji="1" lang="ja-JP" altLang="en-US" b="1" dirty="0"/>
          </a:p>
        </p:txBody>
      </p:sp>
    </p:spTree>
    <p:extLst>
      <p:ext uri="{BB962C8B-B14F-4D97-AF65-F5344CB8AC3E}">
        <p14:creationId xmlns:p14="http://schemas.microsoft.com/office/powerpoint/2010/main" val="23528335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xmlns="" id="{501565DF-7ACD-4E07-A5BB-F66D84BB1195}"/>
              </a:ext>
            </a:extLst>
          </p:cNvPr>
          <p:cNvSpPr txBox="1"/>
          <p:nvPr/>
        </p:nvSpPr>
        <p:spPr>
          <a:xfrm>
            <a:off x="185477" y="90316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dirty="0"/>
              <a:t>残渣</a:t>
            </a:r>
          </a:p>
        </p:txBody>
      </p:sp>
      <p:pic>
        <p:nvPicPr>
          <p:cNvPr id="14" name="図 13">
            <a:extLst>
              <a:ext uri="{FF2B5EF4-FFF2-40B4-BE49-F238E27FC236}">
                <a16:creationId xmlns:a16="http://schemas.microsoft.com/office/drawing/2014/main" xmlns="" id="{60971D5C-8840-443D-961A-26FC640B226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465" y="565583"/>
            <a:ext cx="2811578" cy="2108683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xmlns="" id="{2256BD27-C6A9-4CB3-A49E-2AFC536B881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25834" y="565583"/>
            <a:ext cx="2811578" cy="2108684"/>
          </a:xfrm>
          <a:prstGeom prst="rect">
            <a:avLst/>
          </a:prstGeom>
        </p:spPr>
      </p:pic>
      <p:pic>
        <p:nvPicPr>
          <p:cNvPr id="21" name="図 20">
            <a:extLst>
              <a:ext uri="{FF2B5EF4-FFF2-40B4-BE49-F238E27FC236}">
                <a16:creationId xmlns:a16="http://schemas.microsoft.com/office/drawing/2014/main" xmlns="" id="{CEDCC8E0-86FC-4ED8-AA2A-61265192877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465" y="3615863"/>
            <a:ext cx="2811579" cy="2108684"/>
          </a:xfrm>
          <a:prstGeom prst="rect">
            <a:avLst/>
          </a:prstGeom>
        </p:spPr>
      </p:pic>
      <p:pic>
        <p:nvPicPr>
          <p:cNvPr id="25" name="図 24">
            <a:extLst>
              <a:ext uri="{FF2B5EF4-FFF2-40B4-BE49-F238E27FC236}">
                <a16:creationId xmlns:a16="http://schemas.microsoft.com/office/drawing/2014/main" xmlns="" id="{8C11485E-E6B7-4462-98DA-395B1E87529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07658" y="3615863"/>
            <a:ext cx="2811578" cy="2108684"/>
          </a:xfrm>
          <a:prstGeom prst="rect">
            <a:avLst/>
          </a:prstGeom>
        </p:spPr>
      </p:pic>
      <p:pic>
        <p:nvPicPr>
          <p:cNvPr id="28" name="図 27">
            <a:extLst>
              <a:ext uri="{FF2B5EF4-FFF2-40B4-BE49-F238E27FC236}">
                <a16:creationId xmlns:a16="http://schemas.microsoft.com/office/drawing/2014/main" xmlns="" id="{EE8EEC5C-EC8B-44D8-BFDE-2FC9A1CD565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59637" y="565583"/>
            <a:ext cx="2811578" cy="2108683"/>
          </a:xfrm>
          <a:prstGeom prst="rect">
            <a:avLst/>
          </a:prstGeom>
        </p:spPr>
      </p:pic>
      <p:pic>
        <p:nvPicPr>
          <p:cNvPr id="31" name="図 30">
            <a:extLst>
              <a:ext uri="{FF2B5EF4-FFF2-40B4-BE49-F238E27FC236}">
                <a16:creationId xmlns:a16="http://schemas.microsoft.com/office/drawing/2014/main" xmlns="" id="{47F6F19F-4BFA-4A40-A14C-07D16D6827B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13147" y="565583"/>
            <a:ext cx="2811576" cy="2108682"/>
          </a:xfrm>
          <a:prstGeom prst="rect">
            <a:avLst/>
          </a:prstGeom>
        </p:spPr>
      </p:pic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xmlns="" id="{D2A934BE-99D2-40B5-88B0-8E5429D419EB}"/>
              </a:ext>
            </a:extLst>
          </p:cNvPr>
          <p:cNvSpPr txBox="1"/>
          <p:nvPr/>
        </p:nvSpPr>
        <p:spPr>
          <a:xfrm>
            <a:off x="1180154" y="2727881"/>
            <a:ext cx="1149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2PEN2101</a:t>
            </a:r>
            <a:endParaRPr kumimoji="1" lang="ja-JP" altLang="en-US" dirty="0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xmlns="" id="{0F7C5AF8-F1F8-4666-AE74-E9D4CB93261B}"/>
              </a:ext>
            </a:extLst>
          </p:cNvPr>
          <p:cNvSpPr txBox="1"/>
          <p:nvPr/>
        </p:nvSpPr>
        <p:spPr>
          <a:xfrm>
            <a:off x="3887171" y="2727880"/>
            <a:ext cx="1149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2PEN2102</a:t>
            </a:r>
            <a:endParaRPr kumimoji="1" lang="ja-JP" altLang="en-US" dirty="0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xmlns="" id="{0626006C-0E8E-4CEC-9D6D-396422B57CC1}"/>
              </a:ext>
            </a:extLst>
          </p:cNvPr>
          <p:cNvSpPr txBox="1"/>
          <p:nvPr/>
        </p:nvSpPr>
        <p:spPr>
          <a:xfrm>
            <a:off x="6814017" y="2727880"/>
            <a:ext cx="1317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2WEL2101A</a:t>
            </a:r>
            <a:endParaRPr kumimoji="1" lang="ja-JP" altLang="en-US" dirty="0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xmlns="" id="{8514AFDD-114A-4165-8C7C-BC27DF160271}"/>
              </a:ext>
            </a:extLst>
          </p:cNvPr>
          <p:cNvSpPr txBox="1"/>
          <p:nvPr/>
        </p:nvSpPr>
        <p:spPr>
          <a:xfrm>
            <a:off x="9840521" y="2727880"/>
            <a:ext cx="13083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2WEL2101C</a:t>
            </a:r>
            <a:endParaRPr kumimoji="1" lang="ja-JP" altLang="en-US" dirty="0"/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xmlns="" id="{B7EC8ADC-ED9C-46E3-B17E-B148DB95CC1C}"/>
              </a:ext>
            </a:extLst>
          </p:cNvPr>
          <p:cNvSpPr txBox="1"/>
          <p:nvPr/>
        </p:nvSpPr>
        <p:spPr>
          <a:xfrm>
            <a:off x="1011735" y="5870129"/>
            <a:ext cx="1317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2WEL2102A</a:t>
            </a:r>
            <a:endParaRPr kumimoji="1" lang="ja-JP" altLang="en-US" dirty="0"/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xmlns="" id="{D6255D9C-7EBD-4A1F-B78F-8505E3A4A689}"/>
              </a:ext>
            </a:extLst>
          </p:cNvPr>
          <p:cNvSpPr txBox="1"/>
          <p:nvPr/>
        </p:nvSpPr>
        <p:spPr>
          <a:xfrm>
            <a:off x="3887171" y="5870129"/>
            <a:ext cx="1317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2WEL2103A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214404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8800" y="801719"/>
            <a:ext cx="9201120" cy="6056281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xmlns="" id="{D2A934BE-99D2-40B5-88B0-8E5429D419EB}"/>
              </a:ext>
            </a:extLst>
          </p:cNvPr>
          <p:cNvSpPr txBox="1"/>
          <p:nvPr/>
        </p:nvSpPr>
        <p:spPr>
          <a:xfrm>
            <a:off x="255001" y="431753"/>
            <a:ext cx="52902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2PEN2101</a:t>
            </a:r>
            <a:r>
              <a:rPr lang="ja-JP" altLang="en-US" dirty="0" smtClean="0"/>
              <a:t>：</a:t>
            </a:r>
            <a:r>
              <a:rPr lang="en-US" altLang="ja-JP" dirty="0" smtClean="0"/>
              <a:t>2</a:t>
            </a:r>
            <a:r>
              <a:rPr lang="ja-JP" altLang="en-US" dirty="0" smtClean="0"/>
              <a:t>号機 </a:t>
            </a:r>
            <a:r>
              <a:rPr lang="en-US" altLang="ja-JP" dirty="0" smtClean="0"/>
              <a:t>X-6</a:t>
            </a:r>
            <a:r>
              <a:rPr lang="ja-JP" altLang="en-US" dirty="0" smtClean="0"/>
              <a:t>ペネ</a:t>
            </a:r>
            <a:r>
              <a:rPr lang="ja-JP" altLang="en-US" dirty="0" smtClean="0"/>
              <a:t>調査装置　付着物 </a:t>
            </a:r>
            <a:r>
              <a:rPr lang="en-US" altLang="ja-JP" dirty="0" smtClean="0"/>
              <a:t>1-1</a:t>
            </a:r>
            <a:endParaRPr kumimoji="1" lang="ja-JP" altLang="en-US" dirty="0"/>
          </a:p>
        </p:txBody>
      </p:sp>
      <p:sp>
        <p:nvSpPr>
          <p:cNvPr id="5" name="テキスト ボックス 3">
            <a:extLst>
              <a:ext uri="{FF2B5EF4-FFF2-40B4-BE49-F238E27FC236}">
                <a16:creationId xmlns:a16="http://schemas.microsoft.com/office/drawing/2014/main" xmlns="" id="{82CD1734-A84F-48C0-93C1-59E22CE710A9}"/>
              </a:ext>
            </a:extLst>
          </p:cNvPr>
          <p:cNvSpPr txBox="1"/>
          <p:nvPr/>
        </p:nvSpPr>
        <p:spPr>
          <a:xfrm>
            <a:off x="3548543" y="1405858"/>
            <a:ext cx="12618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ja-JP" sz="1200" baseline="30000" dirty="0" smtClean="0">
                <a:solidFill>
                  <a:srgbClr val="0000FF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241</a:t>
            </a:r>
            <a:r>
              <a:rPr kumimoji="1" lang="en-US" altLang="ja-JP" sz="1200" dirty="0" smtClean="0">
                <a:solidFill>
                  <a:srgbClr val="0000FF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Am(59.54keV</a:t>
            </a:r>
            <a:r>
              <a:rPr kumimoji="1" lang="en-US" altLang="ja-JP" sz="1200" dirty="0">
                <a:solidFill>
                  <a:srgbClr val="0000FF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)</a:t>
            </a:r>
            <a:endParaRPr kumimoji="1" lang="ja-JP" altLang="en-US" sz="1200" dirty="0">
              <a:solidFill>
                <a:srgbClr val="0000FF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cxnSp>
        <p:nvCxnSpPr>
          <p:cNvPr id="6" name="直線矢印コネクタ 5">
            <a:extLst>
              <a:ext uri="{FF2B5EF4-FFF2-40B4-BE49-F238E27FC236}">
                <a16:creationId xmlns:a16="http://schemas.microsoft.com/office/drawing/2014/main" xmlns="" id="{6BA9B5AE-FF23-4DE1-881E-C63AE8B1ACD3}"/>
              </a:ext>
            </a:extLst>
          </p:cNvPr>
          <p:cNvCxnSpPr>
            <a:cxnSpLocks/>
          </p:cNvCxnSpPr>
          <p:nvPr/>
        </p:nvCxnSpPr>
        <p:spPr>
          <a:xfrm flipH="1">
            <a:off x="3548543" y="1682857"/>
            <a:ext cx="273544" cy="220445"/>
          </a:xfrm>
          <a:prstGeom prst="straightConnector1">
            <a:avLst/>
          </a:prstGeom>
          <a:ln>
            <a:solidFill>
              <a:srgbClr val="0000FF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直線矢印コネクタ 6">
            <a:extLst>
              <a:ext uri="{FF2B5EF4-FFF2-40B4-BE49-F238E27FC236}">
                <a16:creationId xmlns:a16="http://schemas.microsoft.com/office/drawing/2014/main" xmlns="" id="{6BA9B5AE-FF23-4DE1-881E-C63AE8B1ACD3}"/>
              </a:ext>
            </a:extLst>
          </p:cNvPr>
          <p:cNvCxnSpPr>
            <a:cxnSpLocks/>
          </p:cNvCxnSpPr>
          <p:nvPr/>
        </p:nvCxnSpPr>
        <p:spPr>
          <a:xfrm flipH="1">
            <a:off x="3653565" y="1993828"/>
            <a:ext cx="273544" cy="220445"/>
          </a:xfrm>
          <a:prstGeom prst="straightConnector1">
            <a:avLst/>
          </a:prstGeom>
          <a:ln>
            <a:solidFill>
              <a:srgbClr val="0000FF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テキスト ボックス 3">
            <a:extLst>
              <a:ext uri="{FF2B5EF4-FFF2-40B4-BE49-F238E27FC236}">
                <a16:creationId xmlns:a16="http://schemas.microsoft.com/office/drawing/2014/main" xmlns="" id="{82CD1734-A84F-48C0-93C1-59E22CE710A9}"/>
              </a:ext>
            </a:extLst>
          </p:cNvPr>
          <p:cNvSpPr txBox="1"/>
          <p:nvPr/>
        </p:nvSpPr>
        <p:spPr>
          <a:xfrm>
            <a:off x="3822087" y="1892492"/>
            <a:ext cx="12618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ja-JP" sz="1200" baseline="30000" dirty="0" smtClean="0">
                <a:solidFill>
                  <a:srgbClr val="0000FF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155</a:t>
            </a:r>
            <a:r>
              <a:rPr kumimoji="1" lang="en-US" altLang="ja-JP" sz="1200" dirty="0" smtClean="0">
                <a:solidFill>
                  <a:srgbClr val="0000FF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Eu(86.55keV</a:t>
            </a:r>
            <a:r>
              <a:rPr kumimoji="1" lang="en-US" altLang="ja-JP" sz="1200" dirty="0">
                <a:solidFill>
                  <a:srgbClr val="0000FF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)</a:t>
            </a:r>
            <a:endParaRPr kumimoji="1" lang="ja-JP" altLang="en-US" sz="1200" dirty="0">
              <a:solidFill>
                <a:srgbClr val="0000FF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cxnSp>
        <p:nvCxnSpPr>
          <p:cNvPr id="9" name="直線矢印コネクタ 8">
            <a:extLst>
              <a:ext uri="{FF2B5EF4-FFF2-40B4-BE49-F238E27FC236}">
                <a16:creationId xmlns:a16="http://schemas.microsoft.com/office/drawing/2014/main" xmlns="" id="{6BA9B5AE-FF23-4DE1-881E-C63AE8B1ACD3}"/>
              </a:ext>
            </a:extLst>
          </p:cNvPr>
          <p:cNvCxnSpPr>
            <a:cxnSpLocks/>
          </p:cNvCxnSpPr>
          <p:nvPr/>
        </p:nvCxnSpPr>
        <p:spPr>
          <a:xfrm flipH="1">
            <a:off x="3790337" y="1737487"/>
            <a:ext cx="273544" cy="220445"/>
          </a:xfrm>
          <a:prstGeom prst="straightConnector1">
            <a:avLst/>
          </a:prstGeom>
          <a:ln>
            <a:solidFill>
              <a:srgbClr val="0000FF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テキスト ボックス 3">
            <a:extLst>
              <a:ext uri="{FF2B5EF4-FFF2-40B4-BE49-F238E27FC236}">
                <a16:creationId xmlns:a16="http://schemas.microsoft.com/office/drawing/2014/main" xmlns="" id="{82CD1734-A84F-48C0-93C1-59E22CE710A9}"/>
              </a:ext>
            </a:extLst>
          </p:cNvPr>
          <p:cNvSpPr txBox="1"/>
          <p:nvPr/>
        </p:nvSpPr>
        <p:spPr>
          <a:xfrm>
            <a:off x="3990609" y="1613365"/>
            <a:ext cx="13388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ja-JP" sz="1200" baseline="30000" dirty="0" smtClean="0">
                <a:solidFill>
                  <a:srgbClr val="0000FF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154</a:t>
            </a:r>
            <a:r>
              <a:rPr kumimoji="1" lang="en-US" altLang="ja-JP" sz="1200" dirty="0" smtClean="0">
                <a:solidFill>
                  <a:srgbClr val="0000FF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Eu(123.07keV</a:t>
            </a:r>
            <a:r>
              <a:rPr kumimoji="1" lang="en-US" altLang="ja-JP" sz="1200" dirty="0">
                <a:solidFill>
                  <a:srgbClr val="0000FF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)</a:t>
            </a:r>
            <a:endParaRPr kumimoji="1" lang="ja-JP" altLang="en-US" sz="1200" dirty="0">
              <a:solidFill>
                <a:srgbClr val="0000FF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cxnSp>
        <p:nvCxnSpPr>
          <p:cNvPr id="11" name="直線矢印コネクタ 10">
            <a:extLst>
              <a:ext uri="{FF2B5EF4-FFF2-40B4-BE49-F238E27FC236}">
                <a16:creationId xmlns:a16="http://schemas.microsoft.com/office/drawing/2014/main" xmlns="" id="{6BA9B5AE-FF23-4DE1-881E-C63AE8B1ACD3}"/>
              </a:ext>
            </a:extLst>
          </p:cNvPr>
          <p:cNvCxnSpPr>
            <a:cxnSpLocks/>
          </p:cNvCxnSpPr>
          <p:nvPr/>
        </p:nvCxnSpPr>
        <p:spPr>
          <a:xfrm flipH="1">
            <a:off x="3936268" y="2351190"/>
            <a:ext cx="273544" cy="220445"/>
          </a:xfrm>
          <a:prstGeom prst="straightConnector1">
            <a:avLst/>
          </a:prstGeom>
          <a:ln>
            <a:solidFill>
              <a:srgbClr val="0000FF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テキスト ボックス 3">
            <a:extLst>
              <a:ext uri="{FF2B5EF4-FFF2-40B4-BE49-F238E27FC236}">
                <a16:creationId xmlns:a16="http://schemas.microsoft.com/office/drawing/2014/main" xmlns="" id="{82CD1734-A84F-48C0-93C1-59E22CE710A9}"/>
              </a:ext>
            </a:extLst>
          </p:cNvPr>
          <p:cNvSpPr txBox="1"/>
          <p:nvPr/>
        </p:nvSpPr>
        <p:spPr>
          <a:xfrm>
            <a:off x="3880710" y="2148496"/>
            <a:ext cx="13901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ja-JP" sz="1200" baseline="30000" dirty="0" smtClean="0">
                <a:solidFill>
                  <a:srgbClr val="0000FF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125</a:t>
            </a:r>
            <a:r>
              <a:rPr kumimoji="1" lang="en-US" altLang="ja-JP" sz="1200" dirty="0" smtClean="0">
                <a:solidFill>
                  <a:srgbClr val="0000FF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Sb(176.31keV</a:t>
            </a:r>
            <a:r>
              <a:rPr kumimoji="1" lang="en-US" altLang="ja-JP" sz="1200" dirty="0">
                <a:solidFill>
                  <a:srgbClr val="0000FF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)</a:t>
            </a:r>
            <a:endParaRPr kumimoji="1" lang="ja-JP" altLang="en-US" sz="1200" dirty="0">
              <a:solidFill>
                <a:srgbClr val="0000FF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cxnSp>
        <p:nvCxnSpPr>
          <p:cNvPr id="13" name="直線矢印コネクタ 12">
            <a:extLst>
              <a:ext uri="{FF2B5EF4-FFF2-40B4-BE49-F238E27FC236}">
                <a16:creationId xmlns:a16="http://schemas.microsoft.com/office/drawing/2014/main" xmlns="" id="{6BA9B5AE-FF23-4DE1-881E-C63AE8B1ACD3}"/>
              </a:ext>
            </a:extLst>
          </p:cNvPr>
          <p:cNvCxnSpPr>
            <a:cxnSpLocks/>
          </p:cNvCxnSpPr>
          <p:nvPr/>
        </p:nvCxnSpPr>
        <p:spPr>
          <a:xfrm flipH="1">
            <a:off x="5625487" y="1133677"/>
            <a:ext cx="273544" cy="220445"/>
          </a:xfrm>
          <a:prstGeom prst="straightConnector1">
            <a:avLst/>
          </a:prstGeom>
          <a:ln>
            <a:solidFill>
              <a:srgbClr val="0000FF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テキスト ボックス 3">
            <a:extLst>
              <a:ext uri="{FF2B5EF4-FFF2-40B4-BE49-F238E27FC236}">
                <a16:creationId xmlns:a16="http://schemas.microsoft.com/office/drawing/2014/main" xmlns="" id="{82CD1734-A84F-48C0-93C1-59E22CE710A9}"/>
              </a:ext>
            </a:extLst>
          </p:cNvPr>
          <p:cNvSpPr txBox="1"/>
          <p:nvPr/>
        </p:nvSpPr>
        <p:spPr>
          <a:xfrm>
            <a:off x="5825759" y="1081982"/>
            <a:ext cx="13388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ja-JP" sz="1200" baseline="30000" dirty="0" smtClean="0">
                <a:solidFill>
                  <a:srgbClr val="0000FF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137</a:t>
            </a:r>
            <a:r>
              <a:rPr kumimoji="1" lang="en-US" altLang="ja-JP" sz="1200" dirty="0" smtClean="0">
                <a:solidFill>
                  <a:srgbClr val="0000FF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Cs(661.66keV</a:t>
            </a:r>
            <a:r>
              <a:rPr kumimoji="1" lang="en-US" altLang="ja-JP" sz="1200" dirty="0">
                <a:solidFill>
                  <a:srgbClr val="0000FF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)</a:t>
            </a:r>
            <a:endParaRPr kumimoji="1" lang="ja-JP" altLang="en-US" sz="1200" dirty="0">
              <a:solidFill>
                <a:srgbClr val="0000FF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cxnSp>
        <p:nvCxnSpPr>
          <p:cNvPr id="15" name="直線矢印コネクタ 14">
            <a:extLst>
              <a:ext uri="{FF2B5EF4-FFF2-40B4-BE49-F238E27FC236}">
                <a16:creationId xmlns:a16="http://schemas.microsoft.com/office/drawing/2014/main" xmlns="" id="{6BA9B5AE-FF23-4DE1-881E-C63AE8B1ACD3}"/>
              </a:ext>
            </a:extLst>
          </p:cNvPr>
          <p:cNvCxnSpPr>
            <a:cxnSpLocks/>
          </p:cNvCxnSpPr>
          <p:nvPr/>
        </p:nvCxnSpPr>
        <p:spPr>
          <a:xfrm flipH="1">
            <a:off x="5472579" y="2266733"/>
            <a:ext cx="273544" cy="220445"/>
          </a:xfrm>
          <a:prstGeom prst="straightConnector1">
            <a:avLst/>
          </a:prstGeom>
          <a:ln>
            <a:solidFill>
              <a:srgbClr val="0000FF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テキスト ボックス 3">
            <a:extLst>
              <a:ext uri="{FF2B5EF4-FFF2-40B4-BE49-F238E27FC236}">
                <a16:creationId xmlns:a16="http://schemas.microsoft.com/office/drawing/2014/main" xmlns="" id="{82CD1734-A84F-48C0-93C1-59E22CE710A9}"/>
              </a:ext>
            </a:extLst>
          </p:cNvPr>
          <p:cNvSpPr txBox="1"/>
          <p:nvPr/>
        </p:nvSpPr>
        <p:spPr>
          <a:xfrm>
            <a:off x="5672851" y="2142611"/>
            <a:ext cx="13901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ja-JP" sz="1200" baseline="30000" dirty="0" smtClean="0">
                <a:solidFill>
                  <a:srgbClr val="0000FF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134</a:t>
            </a:r>
            <a:r>
              <a:rPr kumimoji="1" lang="en-US" altLang="ja-JP" sz="1200" dirty="0" smtClean="0">
                <a:solidFill>
                  <a:srgbClr val="0000FF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Cs(604.72keV</a:t>
            </a:r>
            <a:r>
              <a:rPr kumimoji="1" lang="en-US" altLang="ja-JP" sz="1200" dirty="0">
                <a:solidFill>
                  <a:srgbClr val="0000FF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)</a:t>
            </a:r>
            <a:endParaRPr kumimoji="1" lang="ja-JP" altLang="en-US" sz="1200" dirty="0">
              <a:solidFill>
                <a:srgbClr val="0000FF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cxnSp>
        <p:nvCxnSpPr>
          <p:cNvPr id="17" name="直線矢印コネクタ 16">
            <a:extLst>
              <a:ext uri="{FF2B5EF4-FFF2-40B4-BE49-F238E27FC236}">
                <a16:creationId xmlns:a16="http://schemas.microsoft.com/office/drawing/2014/main" xmlns="" id="{6BA9B5AE-FF23-4DE1-881E-C63AE8B1ACD3}"/>
              </a:ext>
            </a:extLst>
          </p:cNvPr>
          <p:cNvCxnSpPr>
            <a:cxnSpLocks/>
          </p:cNvCxnSpPr>
          <p:nvPr/>
        </p:nvCxnSpPr>
        <p:spPr>
          <a:xfrm flipH="1">
            <a:off x="7362472" y="2334301"/>
            <a:ext cx="273544" cy="220445"/>
          </a:xfrm>
          <a:prstGeom prst="straightConnector1">
            <a:avLst/>
          </a:prstGeom>
          <a:ln>
            <a:solidFill>
              <a:srgbClr val="0000FF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テキスト ボックス 3">
            <a:extLst>
              <a:ext uri="{FF2B5EF4-FFF2-40B4-BE49-F238E27FC236}">
                <a16:creationId xmlns:a16="http://schemas.microsoft.com/office/drawing/2014/main" xmlns="" id="{82CD1734-A84F-48C0-93C1-59E22CE710A9}"/>
              </a:ext>
            </a:extLst>
          </p:cNvPr>
          <p:cNvSpPr txBox="1"/>
          <p:nvPr/>
        </p:nvSpPr>
        <p:spPr>
          <a:xfrm>
            <a:off x="7562744" y="2210179"/>
            <a:ext cx="13644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1200" baseline="30000" dirty="0" smtClean="0">
                <a:solidFill>
                  <a:srgbClr val="0000FF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60</a:t>
            </a:r>
            <a:r>
              <a:rPr kumimoji="1" lang="en-US" altLang="ja-JP" sz="1200" dirty="0" smtClean="0">
                <a:solidFill>
                  <a:srgbClr val="0000FF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Co(1173.23keV</a:t>
            </a:r>
            <a:r>
              <a:rPr kumimoji="1" lang="en-US" altLang="ja-JP" sz="1200" dirty="0">
                <a:solidFill>
                  <a:srgbClr val="0000FF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)</a:t>
            </a:r>
            <a:endParaRPr kumimoji="1" lang="ja-JP" altLang="en-US" sz="1200" dirty="0">
              <a:solidFill>
                <a:srgbClr val="0000FF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cxnSp>
        <p:nvCxnSpPr>
          <p:cNvPr id="21" name="直線矢印コネクタ 20">
            <a:extLst>
              <a:ext uri="{FF2B5EF4-FFF2-40B4-BE49-F238E27FC236}">
                <a16:creationId xmlns:a16="http://schemas.microsoft.com/office/drawing/2014/main" xmlns="" id="{6BA9B5AE-FF23-4DE1-881E-C63AE8B1ACD3}"/>
              </a:ext>
            </a:extLst>
          </p:cNvPr>
          <p:cNvCxnSpPr>
            <a:cxnSpLocks/>
          </p:cNvCxnSpPr>
          <p:nvPr/>
        </p:nvCxnSpPr>
        <p:spPr>
          <a:xfrm flipV="1">
            <a:off x="4165016" y="2591945"/>
            <a:ext cx="576026" cy="464210"/>
          </a:xfrm>
          <a:prstGeom prst="straightConnector1">
            <a:avLst/>
          </a:prstGeom>
          <a:ln>
            <a:solidFill>
              <a:srgbClr val="0000FF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テキスト ボックス 3">
            <a:extLst>
              <a:ext uri="{FF2B5EF4-FFF2-40B4-BE49-F238E27FC236}">
                <a16:creationId xmlns:a16="http://schemas.microsoft.com/office/drawing/2014/main" xmlns="" id="{82CD1734-A84F-48C0-93C1-59E22CE710A9}"/>
              </a:ext>
            </a:extLst>
          </p:cNvPr>
          <p:cNvSpPr txBox="1"/>
          <p:nvPr/>
        </p:nvSpPr>
        <p:spPr>
          <a:xfrm>
            <a:off x="3653565" y="3076465"/>
            <a:ext cx="13388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ja-JP" sz="1200" baseline="30000" dirty="0" smtClean="0">
                <a:solidFill>
                  <a:srgbClr val="0000FF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125</a:t>
            </a:r>
            <a:r>
              <a:rPr kumimoji="1" lang="en-US" altLang="ja-JP" sz="1200" dirty="0" smtClean="0">
                <a:solidFill>
                  <a:srgbClr val="0000FF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Sb(427.97keV</a:t>
            </a:r>
            <a:r>
              <a:rPr kumimoji="1" lang="en-US" altLang="ja-JP" sz="1200" dirty="0">
                <a:solidFill>
                  <a:srgbClr val="0000FF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)</a:t>
            </a:r>
            <a:endParaRPr kumimoji="1" lang="ja-JP" altLang="en-US" sz="1200" dirty="0">
              <a:solidFill>
                <a:srgbClr val="0000FF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cxnSp>
        <p:nvCxnSpPr>
          <p:cNvPr id="24" name="直線矢印コネクタ 23">
            <a:extLst>
              <a:ext uri="{FF2B5EF4-FFF2-40B4-BE49-F238E27FC236}">
                <a16:creationId xmlns:a16="http://schemas.microsoft.com/office/drawing/2014/main" xmlns="" id="{6BA9B5AE-FF23-4DE1-881E-C63AE8B1ACD3}"/>
              </a:ext>
            </a:extLst>
          </p:cNvPr>
          <p:cNvCxnSpPr>
            <a:cxnSpLocks/>
          </p:cNvCxnSpPr>
          <p:nvPr/>
        </p:nvCxnSpPr>
        <p:spPr>
          <a:xfrm flipH="1">
            <a:off x="7745480" y="2752081"/>
            <a:ext cx="505730" cy="407560"/>
          </a:xfrm>
          <a:prstGeom prst="straightConnector1">
            <a:avLst/>
          </a:prstGeom>
          <a:ln>
            <a:solidFill>
              <a:srgbClr val="0000FF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テキスト ボックス 3">
            <a:extLst>
              <a:ext uri="{FF2B5EF4-FFF2-40B4-BE49-F238E27FC236}">
                <a16:creationId xmlns:a16="http://schemas.microsoft.com/office/drawing/2014/main" xmlns="" id="{82CD1734-A84F-48C0-93C1-59E22CE710A9}"/>
              </a:ext>
            </a:extLst>
          </p:cNvPr>
          <p:cNvSpPr txBox="1"/>
          <p:nvPr/>
        </p:nvSpPr>
        <p:spPr>
          <a:xfrm>
            <a:off x="8104793" y="2591945"/>
            <a:ext cx="14157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1200" baseline="30000" dirty="0" smtClean="0">
                <a:solidFill>
                  <a:srgbClr val="0000FF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154</a:t>
            </a:r>
            <a:r>
              <a:rPr kumimoji="1" lang="en-US" altLang="ja-JP" sz="1200" dirty="0" smtClean="0">
                <a:solidFill>
                  <a:srgbClr val="0000FF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Eu(1274.43keV</a:t>
            </a:r>
            <a:r>
              <a:rPr kumimoji="1" lang="en-US" altLang="ja-JP" sz="1200" dirty="0">
                <a:solidFill>
                  <a:srgbClr val="0000FF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)</a:t>
            </a:r>
            <a:endParaRPr kumimoji="1" lang="ja-JP" altLang="en-US" sz="1200" dirty="0">
              <a:solidFill>
                <a:srgbClr val="0000FF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xmlns="" id="{D2A934BE-99D2-40B5-88B0-8E5429D419EB}"/>
              </a:ext>
            </a:extLst>
          </p:cNvPr>
          <p:cNvSpPr txBox="1"/>
          <p:nvPr/>
        </p:nvSpPr>
        <p:spPr>
          <a:xfrm>
            <a:off x="255001" y="75188"/>
            <a:ext cx="3416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b="1" dirty="0" smtClean="0"/>
              <a:t>ガンマ線スペクトル（溶解前）</a:t>
            </a:r>
            <a:endParaRPr kumimoji="1" lang="ja-JP" altLang="en-US" b="1" dirty="0"/>
          </a:p>
        </p:txBody>
      </p:sp>
    </p:spTree>
    <p:extLst>
      <p:ext uri="{BB962C8B-B14F-4D97-AF65-F5344CB8AC3E}">
        <p14:creationId xmlns:p14="http://schemas.microsoft.com/office/powerpoint/2010/main" val="12871492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xmlns="" id="{D2A934BE-99D2-40B5-88B0-8E5429D419EB}"/>
              </a:ext>
            </a:extLst>
          </p:cNvPr>
          <p:cNvSpPr txBox="1"/>
          <p:nvPr/>
        </p:nvSpPr>
        <p:spPr>
          <a:xfrm>
            <a:off x="255001" y="250688"/>
            <a:ext cx="52902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2PEN2102</a:t>
            </a:r>
            <a:r>
              <a:rPr lang="ja-JP" altLang="en-US" dirty="0" smtClean="0"/>
              <a:t>：</a:t>
            </a:r>
            <a:r>
              <a:rPr lang="en-US" altLang="ja-JP" dirty="0" smtClean="0"/>
              <a:t>2</a:t>
            </a:r>
            <a:r>
              <a:rPr lang="ja-JP" altLang="en-US" dirty="0" smtClean="0"/>
              <a:t>号機 </a:t>
            </a:r>
            <a:r>
              <a:rPr lang="en-US" altLang="ja-JP" dirty="0" smtClean="0"/>
              <a:t>X-6</a:t>
            </a:r>
            <a:r>
              <a:rPr lang="ja-JP" altLang="en-US" dirty="0" smtClean="0"/>
              <a:t>ペネ</a:t>
            </a:r>
            <a:r>
              <a:rPr lang="ja-JP" altLang="en-US" dirty="0" smtClean="0"/>
              <a:t>調査装置　付着物 </a:t>
            </a:r>
            <a:r>
              <a:rPr lang="en-US" altLang="ja-JP" dirty="0" smtClean="0"/>
              <a:t>1-2</a:t>
            </a:r>
            <a:endParaRPr kumimoji="1" lang="ja-JP" altLang="en-US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2821" y="995454"/>
            <a:ext cx="9201600" cy="5882191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xmlns="" id="{82CD1734-A84F-48C0-93C1-59E22CE710A9}"/>
              </a:ext>
            </a:extLst>
          </p:cNvPr>
          <p:cNvSpPr txBox="1"/>
          <p:nvPr/>
        </p:nvSpPr>
        <p:spPr>
          <a:xfrm>
            <a:off x="3548543" y="1405858"/>
            <a:ext cx="12618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ja-JP" sz="1200" baseline="30000" dirty="0" smtClean="0">
                <a:solidFill>
                  <a:srgbClr val="0000FF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241</a:t>
            </a:r>
            <a:r>
              <a:rPr kumimoji="1" lang="en-US" altLang="ja-JP" sz="1200" dirty="0" smtClean="0">
                <a:solidFill>
                  <a:srgbClr val="0000FF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Am(59.54keV</a:t>
            </a:r>
            <a:r>
              <a:rPr kumimoji="1" lang="en-US" altLang="ja-JP" sz="1200" dirty="0">
                <a:solidFill>
                  <a:srgbClr val="0000FF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)</a:t>
            </a:r>
            <a:endParaRPr kumimoji="1" lang="ja-JP" altLang="en-US" sz="1200" dirty="0">
              <a:solidFill>
                <a:srgbClr val="0000FF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cxnSp>
        <p:nvCxnSpPr>
          <p:cNvPr id="5" name="直線矢印コネクタ 4">
            <a:extLst>
              <a:ext uri="{FF2B5EF4-FFF2-40B4-BE49-F238E27FC236}">
                <a16:creationId xmlns:a16="http://schemas.microsoft.com/office/drawing/2014/main" xmlns="" id="{6BA9B5AE-FF23-4DE1-881E-C63AE8B1ACD3}"/>
              </a:ext>
            </a:extLst>
          </p:cNvPr>
          <p:cNvCxnSpPr>
            <a:cxnSpLocks/>
          </p:cNvCxnSpPr>
          <p:nvPr/>
        </p:nvCxnSpPr>
        <p:spPr>
          <a:xfrm flipH="1">
            <a:off x="3548543" y="1682857"/>
            <a:ext cx="273544" cy="220445"/>
          </a:xfrm>
          <a:prstGeom prst="straightConnector1">
            <a:avLst/>
          </a:prstGeom>
          <a:ln>
            <a:solidFill>
              <a:srgbClr val="0000FF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直線矢印コネクタ 5">
            <a:extLst>
              <a:ext uri="{FF2B5EF4-FFF2-40B4-BE49-F238E27FC236}">
                <a16:creationId xmlns:a16="http://schemas.microsoft.com/office/drawing/2014/main" xmlns="" id="{6BA9B5AE-FF23-4DE1-881E-C63AE8B1ACD3}"/>
              </a:ext>
            </a:extLst>
          </p:cNvPr>
          <p:cNvCxnSpPr>
            <a:cxnSpLocks/>
          </p:cNvCxnSpPr>
          <p:nvPr/>
        </p:nvCxnSpPr>
        <p:spPr>
          <a:xfrm flipH="1">
            <a:off x="3653565" y="1993828"/>
            <a:ext cx="273544" cy="220445"/>
          </a:xfrm>
          <a:prstGeom prst="straightConnector1">
            <a:avLst/>
          </a:prstGeom>
          <a:ln>
            <a:solidFill>
              <a:srgbClr val="0000FF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テキスト ボックス 3">
            <a:extLst>
              <a:ext uri="{FF2B5EF4-FFF2-40B4-BE49-F238E27FC236}">
                <a16:creationId xmlns:a16="http://schemas.microsoft.com/office/drawing/2014/main" xmlns="" id="{82CD1734-A84F-48C0-93C1-59E22CE710A9}"/>
              </a:ext>
            </a:extLst>
          </p:cNvPr>
          <p:cNvSpPr txBox="1"/>
          <p:nvPr/>
        </p:nvSpPr>
        <p:spPr>
          <a:xfrm>
            <a:off x="3822087" y="1892492"/>
            <a:ext cx="12618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ja-JP" sz="1200" baseline="30000" dirty="0" smtClean="0">
                <a:solidFill>
                  <a:srgbClr val="0000FF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155</a:t>
            </a:r>
            <a:r>
              <a:rPr kumimoji="1" lang="en-US" altLang="ja-JP" sz="1200" dirty="0" smtClean="0">
                <a:solidFill>
                  <a:srgbClr val="0000FF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Eu(86.55keV</a:t>
            </a:r>
            <a:r>
              <a:rPr kumimoji="1" lang="en-US" altLang="ja-JP" sz="1200" dirty="0">
                <a:solidFill>
                  <a:srgbClr val="0000FF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)</a:t>
            </a:r>
            <a:endParaRPr kumimoji="1" lang="ja-JP" altLang="en-US" sz="1200" dirty="0">
              <a:solidFill>
                <a:srgbClr val="0000FF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cxnSp>
        <p:nvCxnSpPr>
          <p:cNvPr id="8" name="直線矢印コネクタ 7">
            <a:extLst>
              <a:ext uri="{FF2B5EF4-FFF2-40B4-BE49-F238E27FC236}">
                <a16:creationId xmlns:a16="http://schemas.microsoft.com/office/drawing/2014/main" xmlns="" id="{6BA9B5AE-FF23-4DE1-881E-C63AE8B1ACD3}"/>
              </a:ext>
            </a:extLst>
          </p:cNvPr>
          <p:cNvCxnSpPr>
            <a:cxnSpLocks/>
          </p:cNvCxnSpPr>
          <p:nvPr/>
        </p:nvCxnSpPr>
        <p:spPr>
          <a:xfrm flipH="1">
            <a:off x="3790337" y="1737487"/>
            <a:ext cx="273544" cy="220445"/>
          </a:xfrm>
          <a:prstGeom prst="straightConnector1">
            <a:avLst/>
          </a:prstGeom>
          <a:ln>
            <a:solidFill>
              <a:srgbClr val="0000FF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テキスト ボックス 3">
            <a:extLst>
              <a:ext uri="{FF2B5EF4-FFF2-40B4-BE49-F238E27FC236}">
                <a16:creationId xmlns:a16="http://schemas.microsoft.com/office/drawing/2014/main" xmlns="" id="{82CD1734-A84F-48C0-93C1-59E22CE710A9}"/>
              </a:ext>
            </a:extLst>
          </p:cNvPr>
          <p:cNvSpPr txBox="1"/>
          <p:nvPr/>
        </p:nvSpPr>
        <p:spPr>
          <a:xfrm>
            <a:off x="3990609" y="1613365"/>
            <a:ext cx="13388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ja-JP" sz="1200" baseline="30000" dirty="0" smtClean="0">
                <a:solidFill>
                  <a:srgbClr val="0000FF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154</a:t>
            </a:r>
            <a:r>
              <a:rPr kumimoji="1" lang="en-US" altLang="ja-JP" sz="1200" dirty="0" smtClean="0">
                <a:solidFill>
                  <a:srgbClr val="0000FF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Eu(123.07keV</a:t>
            </a:r>
            <a:r>
              <a:rPr kumimoji="1" lang="en-US" altLang="ja-JP" sz="1200" dirty="0">
                <a:solidFill>
                  <a:srgbClr val="0000FF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)</a:t>
            </a:r>
            <a:endParaRPr kumimoji="1" lang="ja-JP" altLang="en-US" sz="1200" dirty="0">
              <a:solidFill>
                <a:srgbClr val="0000FF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cxnSp>
        <p:nvCxnSpPr>
          <p:cNvPr id="10" name="直線矢印コネクタ 9">
            <a:extLst>
              <a:ext uri="{FF2B5EF4-FFF2-40B4-BE49-F238E27FC236}">
                <a16:creationId xmlns:a16="http://schemas.microsoft.com/office/drawing/2014/main" xmlns="" id="{6BA9B5AE-FF23-4DE1-881E-C63AE8B1ACD3}"/>
              </a:ext>
            </a:extLst>
          </p:cNvPr>
          <p:cNvCxnSpPr>
            <a:cxnSpLocks/>
          </p:cNvCxnSpPr>
          <p:nvPr/>
        </p:nvCxnSpPr>
        <p:spPr>
          <a:xfrm flipH="1">
            <a:off x="3936268" y="2351190"/>
            <a:ext cx="273544" cy="220445"/>
          </a:xfrm>
          <a:prstGeom prst="straightConnector1">
            <a:avLst/>
          </a:prstGeom>
          <a:ln>
            <a:solidFill>
              <a:srgbClr val="0000FF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テキスト ボックス 3">
            <a:extLst>
              <a:ext uri="{FF2B5EF4-FFF2-40B4-BE49-F238E27FC236}">
                <a16:creationId xmlns:a16="http://schemas.microsoft.com/office/drawing/2014/main" xmlns="" id="{82CD1734-A84F-48C0-93C1-59E22CE710A9}"/>
              </a:ext>
            </a:extLst>
          </p:cNvPr>
          <p:cNvSpPr txBox="1"/>
          <p:nvPr/>
        </p:nvSpPr>
        <p:spPr>
          <a:xfrm>
            <a:off x="3880710" y="2148496"/>
            <a:ext cx="13901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ja-JP" sz="1200" baseline="30000" dirty="0" smtClean="0">
                <a:solidFill>
                  <a:srgbClr val="0000FF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125</a:t>
            </a:r>
            <a:r>
              <a:rPr kumimoji="1" lang="en-US" altLang="ja-JP" sz="1200" dirty="0" smtClean="0">
                <a:solidFill>
                  <a:srgbClr val="0000FF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Sb(176.31keV</a:t>
            </a:r>
            <a:r>
              <a:rPr kumimoji="1" lang="en-US" altLang="ja-JP" sz="1200" dirty="0">
                <a:solidFill>
                  <a:srgbClr val="0000FF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)</a:t>
            </a:r>
            <a:endParaRPr kumimoji="1" lang="ja-JP" altLang="en-US" sz="1200" dirty="0">
              <a:solidFill>
                <a:srgbClr val="0000FF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cxnSp>
        <p:nvCxnSpPr>
          <p:cNvPr id="12" name="直線矢印コネクタ 11">
            <a:extLst>
              <a:ext uri="{FF2B5EF4-FFF2-40B4-BE49-F238E27FC236}">
                <a16:creationId xmlns:a16="http://schemas.microsoft.com/office/drawing/2014/main" xmlns="" id="{6BA9B5AE-FF23-4DE1-881E-C63AE8B1ACD3}"/>
              </a:ext>
            </a:extLst>
          </p:cNvPr>
          <p:cNvCxnSpPr>
            <a:cxnSpLocks/>
          </p:cNvCxnSpPr>
          <p:nvPr/>
        </p:nvCxnSpPr>
        <p:spPr>
          <a:xfrm flipH="1">
            <a:off x="5625487" y="1455312"/>
            <a:ext cx="273544" cy="220445"/>
          </a:xfrm>
          <a:prstGeom prst="straightConnector1">
            <a:avLst/>
          </a:prstGeom>
          <a:ln>
            <a:solidFill>
              <a:srgbClr val="0000FF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テキスト ボックス 3">
            <a:extLst>
              <a:ext uri="{FF2B5EF4-FFF2-40B4-BE49-F238E27FC236}">
                <a16:creationId xmlns:a16="http://schemas.microsoft.com/office/drawing/2014/main" xmlns="" id="{82CD1734-A84F-48C0-93C1-59E22CE710A9}"/>
              </a:ext>
            </a:extLst>
          </p:cNvPr>
          <p:cNvSpPr txBox="1"/>
          <p:nvPr/>
        </p:nvSpPr>
        <p:spPr>
          <a:xfrm>
            <a:off x="5825759" y="1331190"/>
            <a:ext cx="13388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ja-JP" sz="1200" baseline="30000" dirty="0" smtClean="0">
                <a:solidFill>
                  <a:srgbClr val="0000FF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137</a:t>
            </a:r>
            <a:r>
              <a:rPr kumimoji="1" lang="en-US" altLang="ja-JP" sz="1200" dirty="0" smtClean="0">
                <a:solidFill>
                  <a:srgbClr val="0000FF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Cs(661.66keV</a:t>
            </a:r>
            <a:r>
              <a:rPr kumimoji="1" lang="en-US" altLang="ja-JP" sz="1200" dirty="0">
                <a:solidFill>
                  <a:srgbClr val="0000FF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)</a:t>
            </a:r>
            <a:endParaRPr kumimoji="1" lang="ja-JP" altLang="en-US" sz="1200" dirty="0">
              <a:solidFill>
                <a:srgbClr val="0000FF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cxnSp>
        <p:nvCxnSpPr>
          <p:cNvPr id="14" name="直線矢印コネクタ 13">
            <a:extLst>
              <a:ext uri="{FF2B5EF4-FFF2-40B4-BE49-F238E27FC236}">
                <a16:creationId xmlns:a16="http://schemas.microsoft.com/office/drawing/2014/main" xmlns="" id="{6BA9B5AE-FF23-4DE1-881E-C63AE8B1ACD3}"/>
              </a:ext>
            </a:extLst>
          </p:cNvPr>
          <p:cNvCxnSpPr>
            <a:cxnSpLocks/>
          </p:cNvCxnSpPr>
          <p:nvPr/>
        </p:nvCxnSpPr>
        <p:spPr>
          <a:xfrm flipH="1">
            <a:off x="5404919" y="2416358"/>
            <a:ext cx="341204" cy="274971"/>
          </a:xfrm>
          <a:prstGeom prst="straightConnector1">
            <a:avLst/>
          </a:prstGeom>
          <a:ln>
            <a:solidFill>
              <a:srgbClr val="0000FF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テキスト ボックス 3">
            <a:extLst>
              <a:ext uri="{FF2B5EF4-FFF2-40B4-BE49-F238E27FC236}">
                <a16:creationId xmlns:a16="http://schemas.microsoft.com/office/drawing/2014/main" xmlns="" id="{82CD1734-A84F-48C0-93C1-59E22CE710A9}"/>
              </a:ext>
            </a:extLst>
          </p:cNvPr>
          <p:cNvSpPr txBox="1"/>
          <p:nvPr/>
        </p:nvSpPr>
        <p:spPr>
          <a:xfrm>
            <a:off x="5672851" y="2292236"/>
            <a:ext cx="13901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ja-JP" sz="1200" baseline="30000" dirty="0" smtClean="0">
                <a:solidFill>
                  <a:srgbClr val="0000FF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134</a:t>
            </a:r>
            <a:r>
              <a:rPr kumimoji="1" lang="en-US" altLang="ja-JP" sz="1200" dirty="0" smtClean="0">
                <a:solidFill>
                  <a:srgbClr val="0000FF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Cs(604.72keV</a:t>
            </a:r>
            <a:r>
              <a:rPr kumimoji="1" lang="en-US" altLang="ja-JP" sz="1200" dirty="0">
                <a:solidFill>
                  <a:srgbClr val="0000FF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)</a:t>
            </a:r>
            <a:endParaRPr kumimoji="1" lang="ja-JP" altLang="en-US" sz="1200" dirty="0">
              <a:solidFill>
                <a:srgbClr val="0000FF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cxnSp>
        <p:nvCxnSpPr>
          <p:cNvPr id="16" name="直線矢印コネクタ 15">
            <a:extLst>
              <a:ext uri="{FF2B5EF4-FFF2-40B4-BE49-F238E27FC236}">
                <a16:creationId xmlns:a16="http://schemas.microsoft.com/office/drawing/2014/main" xmlns="" id="{6BA9B5AE-FF23-4DE1-881E-C63AE8B1ACD3}"/>
              </a:ext>
            </a:extLst>
          </p:cNvPr>
          <p:cNvCxnSpPr>
            <a:cxnSpLocks/>
          </p:cNvCxnSpPr>
          <p:nvPr/>
        </p:nvCxnSpPr>
        <p:spPr>
          <a:xfrm flipH="1">
            <a:off x="7362472" y="2483926"/>
            <a:ext cx="273544" cy="220445"/>
          </a:xfrm>
          <a:prstGeom prst="straightConnector1">
            <a:avLst/>
          </a:prstGeom>
          <a:ln>
            <a:solidFill>
              <a:srgbClr val="0000FF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テキスト ボックス 3">
            <a:extLst>
              <a:ext uri="{FF2B5EF4-FFF2-40B4-BE49-F238E27FC236}">
                <a16:creationId xmlns:a16="http://schemas.microsoft.com/office/drawing/2014/main" xmlns="" id="{82CD1734-A84F-48C0-93C1-59E22CE710A9}"/>
              </a:ext>
            </a:extLst>
          </p:cNvPr>
          <p:cNvSpPr txBox="1"/>
          <p:nvPr/>
        </p:nvSpPr>
        <p:spPr>
          <a:xfrm>
            <a:off x="7562744" y="2359804"/>
            <a:ext cx="13644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1200" baseline="30000" dirty="0" smtClean="0">
                <a:solidFill>
                  <a:srgbClr val="0000FF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60</a:t>
            </a:r>
            <a:r>
              <a:rPr kumimoji="1" lang="en-US" altLang="ja-JP" sz="1200" dirty="0" smtClean="0">
                <a:solidFill>
                  <a:srgbClr val="0000FF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Co(1173.23keV</a:t>
            </a:r>
            <a:r>
              <a:rPr kumimoji="1" lang="en-US" altLang="ja-JP" sz="1200" dirty="0">
                <a:solidFill>
                  <a:srgbClr val="0000FF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)</a:t>
            </a:r>
            <a:endParaRPr kumimoji="1" lang="ja-JP" altLang="en-US" sz="1200" dirty="0">
              <a:solidFill>
                <a:srgbClr val="0000FF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cxnSp>
        <p:nvCxnSpPr>
          <p:cNvPr id="18" name="直線矢印コネクタ 17">
            <a:extLst>
              <a:ext uri="{FF2B5EF4-FFF2-40B4-BE49-F238E27FC236}">
                <a16:creationId xmlns:a16="http://schemas.microsoft.com/office/drawing/2014/main" xmlns="" id="{6BA9B5AE-FF23-4DE1-881E-C63AE8B1ACD3}"/>
              </a:ext>
            </a:extLst>
          </p:cNvPr>
          <p:cNvCxnSpPr>
            <a:cxnSpLocks/>
          </p:cNvCxnSpPr>
          <p:nvPr/>
        </p:nvCxnSpPr>
        <p:spPr>
          <a:xfrm flipV="1">
            <a:off x="4139814" y="2693583"/>
            <a:ext cx="601228" cy="484520"/>
          </a:xfrm>
          <a:prstGeom prst="straightConnector1">
            <a:avLst/>
          </a:prstGeom>
          <a:ln>
            <a:solidFill>
              <a:srgbClr val="0000FF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テキスト ボックス 3">
            <a:extLst>
              <a:ext uri="{FF2B5EF4-FFF2-40B4-BE49-F238E27FC236}">
                <a16:creationId xmlns:a16="http://schemas.microsoft.com/office/drawing/2014/main" xmlns="" id="{82CD1734-A84F-48C0-93C1-59E22CE710A9}"/>
              </a:ext>
            </a:extLst>
          </p:cNvPr>
          <p:cNvSpPr txBox="1"/>
          <p:nvPr/>
        </p:nvSpPr>
        <p:spPr>
          <a:xfrm>
            <a:off x="3653565" y="3178103"/>
            <a:ext cx="13388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ja-JP" sz="1200" baseline="30000" dirty="0" smtClean="0">
                <a:solidFill>
                  <a:srgbClr val="0000FF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125</a:t>
            </a:r>
            <a:r>
              <a:rPr kumimoji="1" lang="en-US" altLang="ja-JP" sz="1200" dirty="0" smtClean="0">
                <a:solidFill>
                  <a:srgbClr val="0000FF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Sb(427.97keV</a:t>
            </a:r>
            <a:r>
              <a:rPr kumimoji="1" lang="en-US" altLang="ja-JP" sz="1200" dirty="0">
                <a:solidFill>
                  <a:srgbClr val="0000FF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)</a:t>
            </a:r>
            <a:endParaRPr kumimoji="1" lang="ja-JP" altLang="en-US" sz="1200" dirty="0">
              <a:solidFill>
                <a:srgbClr val="0000FF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cxnSp>
        <p:nvCxnSpPr>
          <p:cNvPr id="21" name="直線矢印コネクタ 20">
            <a:extLst>
              <a:ext uri="{FF2B5EF4-FFF2-40B4-BE49-F238E27FC236}">
                <a16:creationId xmlns:a16="http://schemas.microsoft.com/office/drawing/2014/main" xmlns="" id="{6BA9B5AE-FF23-4DE1-881E-C63AE8B1ACD3}"/>
              </a:ext>
            </a:extLst>
          </p:cNvPr>
          <p:cNvCxnSpPr>
            <a:cxnSpLocks/>
          </p:cNvCxnSpPr>
          <p:nvPr/>
        </p:nvCxnSpPr>
        <p:spPr>
          <a:xfrm flipH="1">
            <a:off x="7763586" y="2752081"/>
            <a:ext cx="505730" cy="407560"/>
          </a:xfrm>
          <a:prstGeom prst="straightConnector1">
            <a:avLst/>
          </a:prstGeom>
          <a:ln>
            <a:solidFill>
              <a:srgbClr val="0000FF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テキスト ボックス 3">
            <a:extLst>
              <a:ext uri="{FF2B5EF4-FFF2-40B4-BE49-F238E27FC236}">
                <a16:creationId xmlns:a16="http://schemas.microsoft.com/office/drawing/2014/main" xmlns="" id="{82CD1734-A84F-48C0-93C1-59E22CE710A9}"/>
              </a:ext>
            </a:extLst>
          </p:cNvPr>
          <p:cNvSpPr txBox="1"/>
          <p:nvPr/>
        </p:nvSpPr>
        <p:spPr>
          <a:xfrm>
            <a:off x="8104793" y="2591945"/>
            <a:ext cx="14157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1200" baseline="30000" dirty="0" smtClean="0">
                <a:solidFill>
                  <a:srgbClr val="0000FF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154</a:t>
            </a:r>
            <a:r>
              <a:rPr kumimoji="1" lang="en-US" altLang="ja-JP" sz="1200" dirty="0" smtClean="0">
                <a:solidFill>
                  <a:srgbClr val="0000FF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Eu(1274.43keV</a:t>
            </a:r>
            <a:r>
              <a:rPr kumimoji="1" lang="en-US" altLang="ja-JP" sz="1200" dirty="0">
                <a:solidFill>
                  <a:srgbClr val="0000FF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)</a:t>
            </a:r>
            <a:endParaRPr kumimoji="1" lang="ja-JP" altLang="en-US" sz="1200" dirty="0">
              <a:solidFill>
                <a:srgbClr val="0000FF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169693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xmlns="" id="{D2A934BE-99D2-40B5-88B0-8E5429D419EB}"/>
              </a:ext>
            </a:extLst>
          </p:cNvPr>
          <p:cNvSpPr txBox="1"/>
          <p:nvPr/>
        </p:nvSpPr>
        <p:spPr>
          <a:xfrm>
            <a:off x="255001" y="250688"/>
            <a:ext cx="78967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2WEL2101A</a:t>
            </a:r>
            <a:r>
              <a:rPr lang="ja-JP" altLang="en-US" dirty="0" smtClean="0"/>
              <a:t>：</a:t>
            </a:r>
            <a:r>
              <a:rPr lang="en-US" altLang="ja-JP" dirty="0" smtClean="0"/>
              <a:t>2</a:t>
            </a:r>
            <a:r>
              <a:rPr lang="ja-JP" altLang="en-US" dirty="0" smtClean="0"/>
              <a:t>号機 原子炉ウェル内調査　ウェル差圧調整ライン堆積物</a:t>
            </a:r>
            <a:r>
              <a:rPr lang="ja-JP" altLang="en-US" dirty="0"/>
              <a:t>１</a:t>
            </a:r>
            <a:endParaRPr kumimoji="1" lang="ja-JP" altLang="en-US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6300" y="1012421"/>
            <a:ext cx="9201600" cy="5845579"/>
          </a:xfrm>
          <a:prstGeom prst="rect">
            <a:avLst/>
          </a:prstGeom>
        </p:spPr>
      </p:pic>
      <p:cxnSp>
        <p:nvCxnSpPr>
          <p:cNvPr id="4" name="直線矢印コネクタ 3">
            <a:extLst>
              <a:ext uri="{FF2B5EF4-FFF2-40B4-BE49-F238E27FC236}">
                <a16:creationId xmlns:a16="http://schemas.microsoft.com/office/drawing/2014/main" xmlns="" id="{6BA9B5AE-FF23-4DE1-881E-C63AE8B1ACD3}"/>
              </a:ext>
            </a:extLst>
          </p:cNvPr>
          <p:cNvCxnSpPr>
            <a:cxnSpLocks/>
          </p:cNvCxnSpPr>
          <p:nvPr/>
        </p:nvCxnSpPr>
        <p:spPr>
          <a:xfrm flipH="1">
            <a:off x="5625487" y="1233260"/>
            <a:ext cx="273544" cy="220445"/>
          </a:xfrm>
          <a:prstGeom prst="straightConnector1">
            <a:avLst/>
          </a:prstGeom>
          <a:ln>
            <a:solidFill>
              <a:srgbClr val="0000FF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テキスト ボックス 3">
            <a:extLst>
              <a:ext uri="{FF2B5EF4-FFF2-40B4-BE49-F238E27FC236}">
                <a16:creationId xmlns:a16="http://schemas.microsoft.com/office/drawing/2014/main" xmlns="" id="{82CD1734-A84F-48C0-93C1-59E22CE710A9}"/>
              </a:ext>
            </a:extLst>
          </p:cNvPr>
          <p:cNvSpPr txBox="1"/>
          <p:nvPr/>
        </p:nvSpPr>
        <p:spPr>
          <a:xfrm>
            <a:off x="5825759" y="1027659"/>
            <a:ext cx="13388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ja-JP" sz="1200" baseline="30000" dirty="0" smtClean="0">
                <a:solidFill>
                  <a:srgbClr val="0000FF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137</a:t>
            </a:r>
            <a:r>
              <a:rPr kumimoji="1" lang="en-US" altLang="ja-JP" sz="1200" dirty="0" smtClean="0">
                <a:solidFill>
                  <a:srgbClr val="0000FF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Cs(661.66keV</a:t>
            </a:r>
            <a:r>
              <a:rPr kumimoji="1" lang="en-US" altLang="ja-JP" sz="1200" dirty="0">
                <a:solidFill>
                  <a:srgbClr val="0000FF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)</a:t>
            </a:r>
            <a:endParaRPr kumimoji="1" lang="ja-JP" altLang="en-US" sz="1200" dirty="0">
              <a:solidFill>
                <a:srgbClr val="0000FF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cxnSp>
        <p:nvCxnSpPr>
          <p:cNvPr id="6" name="直線矢印コネクタ 5">
            <a:extLst>
              <a:ext uri="{FF2B5EF4-FFF2-40B4-BE49-F238E27FC236}">
                <a16:creationId xmlns:a16="http://schemas.microsoft.com/office/drawing/2014/main" xmlns="" id="{6BA9B5AE-FF23-4DE1-881E-C63AE8B1ACD3}"/>
              </a:ext>
            </a:extLst>
          </p:cNvPr>
          <p:cNvCxnSpPr>
            <a:cxnSpLocks/>
          </p:cNvCxnSpPr>
          <p:nvPr/>
        </p:nvCxnSpPr>
        <p:spPr>
          <a:xfrm flipH="1">
            <a:off x="5472579" y="1967973"/>
            <a:ext cx="273544" cy="220445"/>
          </a:xfrm>
          <a:prstGeom prst="straightConnector1">
            <a:avLst/>
          </a:prstGeom>
          <a:ln>
            <a:solidFill>
              <a:srgbClr val="0000FF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テキスト ボックス 3">
            <a:extLst>
              <a:ext uri="{FF2B5EF4-FFF2-40B4-BE49-F238E27FC236}">
                <a16:creationId xmlns:a16="http://schemas.microsoft.com/office/drawing/2014/main" xmlns="" id="{82CD1734-A84F-48C0-93C1-59E22CE710A9}"/>
              </a:ext>
            </a:extLst>
          </p:cNvPr>
          <p:cNvSpPr txBox="1"/>
          <p:nvPr/>
        </p:nvSpPr>
        <p:spPr>
          <a:xfrm>
            <a:off x="5672851" y="1843851"/>
            <a:ext cx="13901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ja-JP" sz="1200" baseline="30000" dirty="0" smtClean="0">
                <a:solidFill>
                  <a:srgbClr val="0000FF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134</a:t>
            </a:r>
            <a:r>
              <a:rPr kumimoji="1" lang="en-US" altLang="ja-JP" sz="1200" dirty="0" smtClean="0">
                <a:solidFill>
                  <a:srgbClr val="0000FF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Cs(604.72keV</a:t>
            </a:r>
            <a:r>
              <a:rPr kumimoji="1" lang="en-US" altLang="ja-JP" sz="1200" dirty="0">
                <a:solidFill>
                  <a:srgbClr val="0000FF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)</a:t>
            </a:r>
            <a:endParaRPr kumimoji="1" lang="ja-JP" altLang="en-US" sz="1200" dirty="0">
              <a:solidFill>
                <a:srgbClr val="0000FF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cxnSp>
        <p:nvCxnSpPr>
          <p:cNvPr id="8" name="直線矢印コネクタ 7">
            <a:extLst>
              <a:ext uri="{FF2B5EF4-FFF2-40B4-BE49-F238E27FC236}">
                <a16:creationId xmlns:a16="http://schemas.microsoft.com/office/drawing/2014/main" xmlns="" id="{6BA9B5AE-FF23-4DE1-881E-C63AE8B1ACD3}"/>
              </a:ext>
            </a:extLst>
          </p:cNvPr>
          <p:cNvCxnSpPr>
            <a:cxnSpLocks/>
          </p:cNvCxnSpPr>
          <p:nvPr/>
        </p:nvCxnSpPr>
        <p:spPr>
          <a:xfrm flipH="1">
            <a:off x="7362472" y="2886557"/>
            <a:ext cx="273544" cy="220445"/>
          </a:xfrm>
          <a:prstGeom prst="straightConnector1">
            <a:avLst/>
          </a:prstGeom>
          <a:ln>
            <a:solidFill>
              <a:srgbClr val="0000FF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テキスト ボックス 3">
            <a:extLst>
              <a:ext uri="{FF2B5EF4-FFF2-40B4-BE49-F238E27FC236}">
                <a16:creationId xmlns:a16="http://schemas.microsoft.com/office/drawing/2014/main" xmlns="" id="{82CD1734-A84F-48C0-93C1-59E22CE710A9}"/>
              </a:ext>
            </a:extLst>
          </p:cNvPr>
          <p:cNvSpPr txBox="1"/>
          <p:nvPr/>
        </p:nvSpPr>
        <p:spPr>
          <a:xfrm>
            <a:off x="7562744" y="2762435"/>
            <a:ext cx="13644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1200" baseline="30000" dirty="0" smtClean="0">
                <a:solidFill>
                  <a:srgbClr val="0000FF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60</a:t>
            </a:r>
            <a:r>
              <a:rPr kumimoji="1" lang="en-US" altLang="ja-JP" sz="1200" dirty="0" smtClean="0">
                <a:solidFill>
                  <a:srgbClr val="0000FF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Co(1173.23keV</a:t>
            </a:r>
            <a:r>
              <a:rPr kumimoji="1" lang="en-US" altLang="ja-JP" sz="1200" dirty="0">
                <a:solidFill>
                  <a:srgbClr val="0000FF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)</a:t>
            </a:r>
            <a:endParaRPr kumimoji="1" lang="ja-JP" altLang="en-US" sz="1200" dirty="0">
              <a:solidFill>
                <a:srgbClr val="0000FF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cxnSp>
        <p:nvCxnSpPr>
          <p:cNvPr id="10" name="直線矢印コネクタ 9">
            <a:extLst>
              <a:ext uri="{FF2B5EF4-FFF2-40B4-BE49-F238E27FC236}">
                <a16:creationId xmlns:a16="http://schemas.microsoft.com/office/drawing/2014/main" xmlns="" id="{6BA9B5AE-FF23-4DE1-881E-C63AE8B1ACD3}"/>
              </a:ext>
            </a:extLst>
          </p:cNvPr>
          <p:cNvCxnSpPr>
            <a:cxnSpLocks/>
          </p:cNvCxnSpPr>
          <p:nvPr/>
        </p:nvCxnSpPr>
        <p:spPr>
          <a:xfrm flipH="1">
            <a:off x="7786476" y="3358836"/>
            <a:ext cx="505730" cy="407560"/>
          </a:xfrm>
          <a:prstGeom prst="straightConnector1">
            <a:avLst/>
          </a:prstGeom>
          <a:ln>
            <a:solidFill>
              <a:srgbClr val="0000FF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テキスト ボックス 3">
            <a:extLst>
              <a:ext uri="{FF2B5EF4-FFF2-40B4-BE49-F238E27FC236}">
                <a16:creationId xmlns:a16="http://schemas.microsoft.com/office/drawing/2014/main" xmlns="" id="{82CD1734-A84F-48C0-93C1-59E22CE710A9}"/>
              </a:ext>
            </a:extLst>
          </p:cNvPr>
          <p:cNvSpPr txBox="1"/>
          <p:nvPr/>
        </p:nvSpPr>
        <p:spPr>
          <a:xfrm>
            <a:off x="8237888" y="3172942"/>
            <a:ext cx="14157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1200" baseline="30000" dirty="0" smtClean="0">
                <a:solidFill>
                  <a:srgbClr val="0000FF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154</a:t>
            </a:r>
            <a:r>
              <a:rPr kumimoji="1" lang="en-US" altLang="ja-JP" sz="1200" dirty="0" smtClean="0">
                <a:solidFill>
                  <a:srgbClr val="0000FF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Eu(1274.43keV</a:t>
            </a:r>
            <a:r>
              <a:rPr kumimoji="1" lang="en-US" altLang="ja-JP" sz="1200" dirty="0">
                <a:solidFill>
                  <a:srgbClr val="0000FF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)</a:t>
            </a:r>
            <a:endParaRPr kumimoji="1" lang="ja-JP" altLang="en-US" sz="1200" dirty="0">
              <a:solidFill>
                <a:srgbClr val="0000FF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cxnSp>
        <p:nvCxnSpPr>
          <p:cNvPr id="13" name="直線矢印コネクタ 12">
            <a:extLst>
              <a:ext uri="{FF2B5EF4-FFF2-40B4-BE49-F238E27FC236}">
                <a16:creationId xmlns:a16="http://schemas.microsoft.com/office/drawing/2014/main" xmlns="" id="{6BA9B5AE-FF23-4DE1-881E-C63AE8B1ACD3}"/>
              </a:ext>
            </a:extLst>
          </p:cNvPr>
          <p:cNvCxnSpPr>
            <a:cxnSpLocks/>
          </p:cNvCxnSpPr>
          <p:nvPr/>
        </p:nvCxnSpPr>
        <p:spPr>
          <a:xfrm flipH="1">
            <a:off x="4833075" y="2163865"/>
            <a:ext cx="273544" cy="220445"/>
          </a:xfrm>
          <a:prstGeom prst="straightConnector1">
            <a:avLst/>
          </a:prstGeom>
          <a:ln>
            <a:solidFill>
              <a:srgbClr val="0000FF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テキスト ボックス 3">
            <a:extLst>
              <a:ext uri="{FF2B5EF4-FFF2-40B4-BE49-F238E27FC236}">
                <a16:creationId xmlns:a16="http://schemas.microsoft.com/office/drawing/2014/main" xmlns="" id="{82CD1734-A84F-48C0-93C1-59E22CE710A9}"/>
              </a:ext>
            </a:extLst>
          </p:cNvPr>
          <p:cNvSpPr txBox="1"/>
          <p:nvPr/>
        </p:nvSpPr>
        <p:spPr>
          <a:xfrm>
            <a:off x="3982319" y="1939695"/>
            <a:ext cx="13388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ja-JP" sz="1200" baseline="30000" dirty="0" smtClean="0">
                <a:solidFill>
                  <a:srgbClr val="0000FF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125</a:t>
            </a:r>
            <a:r>
              <a:rPr kumimoji="1" lang="en-US" altLang="ja-JP" sz="1200" dirty="0" smtClean="0">
                <a:solidFill>
                  <a:srgbClr val="0000FF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Sb(427.97keV</a:t>
            </a:r>
            <a:r>
              <a:rPr kumimoji="1" lang="en-US" altLang="ja-JP" sz="1200" dirty="0">
                <a:solidFill>
                  <a:srgbClr val="0000FF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)</a:t>
            </a:r>
            <a:endParaRPr kumimoji="1" lang="ja-JP" altLang="en-US" sz="1200" dirty="0">
              <a:solidFill>
                <a:srgbClr val="0000FF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273476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xmlns="" id="{D2A934BE-99D2-40B5-88B0-8E5429D419EB}"/>
              </a:ext>
            </a:extLst>
          </p:cNvPr>
          <p:cNvSpPr txBox="1"/>
          <p:nvPr/>
        </p:nvSpPr>
        <p:spPr>
          <a:xfrm>
            <a:off x="255001" y="250688"/>
            <a:ext cx="7904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2WEL2101C</a:t>
            </a:r>
            <a:r>
              <a:rPr lang="ja-JP" altLang="en-US" dirty="0" smtClean="0"/>
              <a:t>：</a:t>
            </a:r>
            <a:r>
              <a:rPr lang="en-US" altLang="ja-JP" dirty="0" smtClean="0"/>
              <a:t>2</a:t>
            </a:r>
            <a:r>
              <a:rPr lang="ja-JP" altLang="en-US" dirty="0" smtClean="0"/>
              <a:t>号機 原子炉ウェル内調査　ウェル差圧調整ライン堆積物３</a:t>
            </a:r>
            <a:endParaRPr kumimoji="1" lang="ja-JP" altLang="en-US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3172" y="1000216"/>
            <a:ext cx="9201600" cy="5857784"/>
          </a:xfrm>
          <a:prstGeom prst="rect">
            <a:avLst/>
          </a:prstGeom>
        </p:spPr>
      </p:pic>
      <p:cxnSp>
        <p:nvCxnSpPr>
          <p:cNvPr id="4" name="直線矢印コネクタ 3">
            <a:extLst>
              <a:ext uri="{FF2B5EF4-FFF2-40B4-BE49-F238E27FC236}">
                <a16:creationId xmlns:a16="http://schemas.microsoft.com/office/drawing/2014/main" xmlns="" id="{6BA9B5AE-FF23-4DE1-881E-C63AE8B1ACD3}"/>
              </a:ext>
            </a:extLst>
          </p:cNvPr>
          <p:cNvCxnSpPr>
            <a:cxnSpLocks/>
          </p:cNvCxnSpPr>
          <p:nvPr/>
        </p:nvCxnSpPr>
        <p:spPr>
          <a:xfrm flipH="1">
            <a:off x="5625487" y="1396218"/>
            <a:ext cx="273544" cy="220445"/>
          </a:xfrm>
          <a:prstGeom prst="straightConnector1">
            <a:avLst/>
          </a:prstGeom>
          <a:ln>
            <a:solidFill>
              <a:srgbClr val="0000FF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テキスト ボックス 3">
            <a:extLst>
              <a:ext uri="{FF2B5EF4-FFF2-40B4-BE49-F238E27FC236}">
                <a16:creationId xmlns:a16="http://schemas.microsoft.com/office/drawing/2014/main" xmlns="" id="{82CD1734-A84F-48C0-93C1-59E22CE710A9}"/>
              </a:ext>
            </a:extLst>
          </p:cNvPr>
          <p:cNvSpPr txBox="1"/>
          <p:nvPr/>
        </p:nvSpPr>
        <p:spPr>
          <a:xfrm>
            <a:off x="5825759" y="1253988"/>
            <a:ext cx="13388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ja-JP" sz="1200" baseline="30000" dirty="0" smtClean="0">
                <a:solidFill>
                  <a:srgbClr val="0000FF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137</a:t>
            </a:r>
            <a:r>
              <a:rPr kumimoji="1" lang="en-US" altLang="ja-JP" sz="1200" dirty="0" smtClean="0">
                <a:solidFill>
                  <a:srgbClr val="0000FF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Cs(661.66keV</a:t>
            </a:r>
            <a:r>
              <a:rPr kumimoji="1" lang="en-US" altLang="ja-JP" sz="1200" dirty="0">
                <a:solidFill>
                  <a:srgbClr val="0000FF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)</a:t>
            </a:r>
            <a:endParaRPr kumimoji="1" lang="ja-JP" altLang="en-US" sz="1200" dirty="0">
              <a:solidFill>
                <a:srgbClr val="0000FF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cxnSp>
        <p:nvCxnSpPr>
          <p:cNvPr id="6" name="直線矢印コネクタ 5">
            <a:extLst>
              <a:ext uri="{FF2B5EF4-FFF2-40B4-BE49-F238E27FC236}">
                <a16:creationId xmlns:a16="http://schemas.microsoft.com/office/drawing/2014/main" xmlns="" id="{6BA9B5AE-FF23-4DE1-881E-C63AE8B1ACD3}"/>
              </a:ext>
            </a:extLst>
          </p:cNvPr>
          <p:cNvCxnSpPr>
            <a:cxnSpLocks/>
          </p:cNvCxnSpPr>
          <p:nvPr/>
        </p:nvCxnSpPr>
        <p:spPr>
          <a:xfrm flipH="1">
            <a:off x="5418261" y="2339154"/>
            <a:ext cx="273544" cy="220445"/>
          </a:xfrm>
          <a:prstGeom prst="straightConnector1">
            <a:avLst/>
          </a:prstGeom>
          <a:ln>
            <a:solidFill>
              <a:srgbClr val="0000FF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テキスト ボックス 3">
            <a:extLst>
              <a:ext uri="{FF2B5EF4-FFF2-40B4-BE49-F238E27FC236}">
                <a16:creationId xmlns:a16="http://schemas.microsoft.com/office/drawing/2014/main" xmlns="" id="{82CD1734-A84F-48C0-93C1-59E22CE710A9}"/>
              </a:ext>
            </a:extLst>
          </p:cNvPr>
          <p:cNvSpPr txBox="1"/>
          <p:nvPr/>
        </p:nvSpPr>
        <p:spPr>
          <a:xfrm>
            <a:off x="5618533" y="2215032"/>
            <a:ext cx="13901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ja-JP" sz="1200" baseline="30000" dirty="0" smtClean="0">
                <a:solidFill>
                  <a:srgbClr val="0000FF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134</a:t>
            </a:r>
            <a:r>
              <a:rPr kumimoji="1" lang="en-US" altLang="ja-JP" sz="1200" dirty="0" smtClean="0">
                <a:solidFill>
                  <a:srgbClr val="0000FF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Cs(604.72keV</a:t>
            </a:r>
            <a:r>
              <a:rPr kumimoji="1" lang="en-US" altLang="ja-JP" sz="1200" dirty="0">
                <a:solidFill>
                  <a:srgbClr val="0000FF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)</a:t>
            </a:r>
            <a:endParaRPr kumimoji="1" lang="ja-JP" altLang="en-US" sz="1200" dirty="0">
              <a:solidFill>
                <a:srgbClr val="0000FF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cxnSp>
        <p:nvCxnSpPr>
          <p:cNvPr id="8" name="直線矢印コネクタ 7">
            <a:extLst>
              <a:ext uri="{FF2B5EF4-FFF2-40B4-BE49-F238E27FC236}">
                <a16:creationId xmlns:a16="http://schemas.microsoft.com/office/drawing/2014/main" xmlns="" id="{6BA9B5AE-FF23-4DE1-881E-C63AE8B1ACD3}"/>
              </a:ext>
            </a:extLst>
          </p:cNvPr>
          <p:cNvCxnSpPr>
            <a:cxnSpLocks/>
          </p:cNvCxnSpPr>
          <p:nvPr/>
        </p:nvCxnSpPr>
        <p:spPr>
          <a:xfrm flipH="1">
            <a:off x="7311472" y="3520295"/>
            <a:ext cx="273544" cy="220445"/>
          </a:xfrm>
          <a:prstGeom prst="straightConnector1">
            <a:avLst/>
          </a:prstGeom>
          <a:ln>
            <a:solidFill>
              <a:srgbClr val="0000FF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テキスト ボックス 3">
            <a:extLst>
              <a:ext uri="{FF2B5EF4-FFF2-40B4-BE49-F238E27FC236}">
                <a16:creationId xmlns:a16="http://schemas.microsoft.com/office/drawing/2014/main" xmlns="" id="{82CD1734-A84F-48C0-93C1-59E22CE710A9}"/>
              </a:ext>
            </a:extLst>
          </p:cNvPr>
          <p:cNvSpPr txBox="1"/>
          <p:nvPr/>
        </p:nvSpPr>
        <p:spPr>
          <a:xfrm>
            <a:off x="7511744" y="3396173"/>
            <a:ext cx="13644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1200" baseline="30000" dirty="0" smtClean="0">
                <a:solidFill>
                  <a:srgbClr val="0000FF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60</a:t>
            </a:r>
            <a:r>
              <a:rPr kumimoji="1" lang="en-US" altLang="ja-JP" sz="1200" dirty="0" smtClean="0">
                <a:solidFill>
                  <a:srgbClr val="0000FF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Co(1173.23keV</a:t>
            </a:r>
            <a:r>
              <a:rPr kumimoji="1" lang="en-US" altLang="ja-JP" sz="1200" dirty="0">
                <a:solidFill>
                  <a:srgbClr val="0000FF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)</a:t>
            </a:r>
            <a:endParaRPr kumimoji="1" lang="ja-JP" altLang="en-US" sz="1200" dirty="0">
              <a:solidFill>
                <a:srgbClr val="0000FF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cxnSp>
        <p:nvCxnSpPr>
          <p:cNvPr id="10" name="直線矢印コネクタ 9">
            <a:extLst>
              <a:ext uri="{FF2B5EF4-FFF2-40B4-BE49-F238E27FC236}">
                <a16:creationId xmlns:a16="http://schemas.microsoft.com/office/drawing/2014/main" xmlns="" id="{6BA9B5AE-FF23-4DE1-881E-C63AE8B1ACD3}"/>
              </a:ext>
            </a:extLst>
          </p:cNvPr>
          <p:cNvCxnSpPr>
            <a:cxnSpLocks/>
          </p:cNvCxnSpPr>
          <p:nvPr/>
        </p:nvCxnSpPr>
        <p:spPr>
          <a:xfrm flipH="1">
            <a:off x="7735476" y="4227959"/>
            <a:ext cx="505730" cy="407560"/>
          </a:xfrm>
          <a:prstGeom prst="straightConnector1">
            <a:avLst/>
          </a:prstGeom>
          <a:ln>
            <a:solidFill>
              <a:srgbClr val="0000FF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テキスト ボックス 3">
            <a:extLst>
              <a:ext uri="{FF2B5EF4-FFF2-40B4-BE49-F238E27FC236}">
                <a16:creationId xmlns:a16="http://schemas.microsoft.com/office/drawing/2014/main" xmlns="" id="{82CD1734-A84F-48C0-93C1-59E22CE710A9}"/>
              </a:ext>
            </a:extLst>
          </p:cNvPr>
          <p:cNvSpPr txBox="1"/>
          <p:nvPr/>
        </p:nvSpPr>
        <p:spPr>
          <a:xfrm>
            <a:off x="8186888" y="4042065"/>
            <a:ext cx="14157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1200" baseline="30000" dirty="0" smtClean="0">
                <a:solidFill>
                  <a:srgbClr val="0000FF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154</a:t>
            </a:r>
            <a:r>
              <a:rPr kumimoji="1" lang="en-US" altLang="ja-JP" sz="1200" dirty="0" smtClean="0">
                <a:solidFill>
                  <a:srgbClr val="0000FF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Eu(1274.43keV</a:t>
            </a:r>
            <a:r>
              <a:rPr kumimoji="1" lang="en-US" altLang="ja-JP" sz="1200" dirty="0">
                <a:solidFill>
                  <a:srgbClr val="0000FF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)</a:t>
            </a:r>
            <a:endParaRPr kumimoji="1" lang="ja-JP" altLang="en-US" sz="1200" dirty="0">
              <a:solidFill>
                <a:srgbClr val="0000FF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cxnSp>
        <p:nvCxnSpPr>
          <p:cNvPr id="12" name="直線矢印コネクタ 11">
            <a:extLst>
              <a:ext uri="{FF2B5EF4-FFF2-40B4-BE49-F238E27FC236}">
                <a16:creationId xmlns:a16="http://schemas.microsoft.com/office/drawing/2014/main" xmlns="" id="{6BA9B5AE-FF23-4DE1-881E-C63AE8B1ACD3}"/>
              </a:ext>
            </a:extLst>
          </p:cNvPr>
          <p:cNvCxnSpPr>
            <a:cxnSpLocks/>
          </p:cNvCxnSpPr>
          <p:nvPr/>
        </p:nvCxnSpPr>
        <p:spPr>
          <a:xfrm flipH="1">
            <a:off x="4778757" y="2535046"/>
            <a:ext cx="273544" cy="220445"/>
          </a:xfrm>
          <a:prstGeom prst="straightConnector1">
            <a:avLst/>
          </a:prstGeom>
          <a:ln>
            <a:solidFill>
              <a:srgbClr val="0000FF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テキスト ボックス 3">
            <a:extLst>
              <a:ext uri="{FF2B5EF4-FFF2-40B4-BE49-F238E27FC236}">
                <a16:creationId xmlns:a16="http://schemas.microsoft.com/office/drawing/2014/main" xmlns="" id="{82CD1734-A84F-48C0-93C1-59E22CE710A9}"/>
              </a:ext>
            </a:extLst>
          </p:cNvPr>
          <p:cNvSpPr txBox="1"/>
          <p:nvPr/>
        </p:nvSpPr>
        <p:spPr>
          <a:xfrm>
            <a:off x="3928001" y="2310876"/>
            <a:ext cx="13388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ja-JP" sz="1200" baseline="30000" dirty="0" smtClean="0">
                <a:solidFill>
                  <a:srgbClr val="0000FF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125</a:t>
            </a:r>
            <a:r>
              <a:rPr kumimoji="1" lang="en-US" altLang="ja-JP" sz="1200" dirty="0" smtClean="0">
                <a:solidFill>
                  <a:srgbClr val="0000FF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Sb(427.97keV</a:t>
            </a:r>
            <a:r>
              <a:rPr kumimoji="1" lang="en-US" altLang="ja-JP" sz="1200" dirty="0">
                <a:solidFill>
                  <a:srgbClr val="0000FF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)</a:t>
            </a:r>
            <a:endParaRPr kumimoji="1" lang="ja-JP" altLang="en-US" sz="1200" dirty="0">
              <a:solidFill>
                <a:srgbClr val="0000FF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412877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xmlns="" id="{D2A934BE-99D2-40B5-88B0-8E5429D419EB}"/>
              </a:ext>
            </a:extLst>
          </p:cNvPr>
          <p:cNvSpPr txBox="1"/>
          <p:nvPr/>
        </p:nvSpPr>
        <p:spPr>
          <a:xfrm>
            <a:off x="255001" y="250688"/>
            <a:ext cx="67425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2WEL2102A</a:t>
            </a:r>
            <a:r>
              <a:rPr lang="ja-JP" altLang="en-US" dirty="0" smtClean="0"/>
              <a:t>：</a:t>
            </a:r>
            <a:r>
              <a:rPr lang="en-US" altLang="ja-JP" dirty="0" smtClean="0"/>
              <a:t>2</a:t>
            </a:r>
            <a:r>
              <a:rPr lang="ja-JP" altLang="en-US" dirty="0" smtClean="0"/>
              <a:t>号機 原子炉ウェル内調査　</a:t>
            </a:r>
            <a:r>
              <a:rPr lang="ja-JP" altLang="en-US" dirty="0" smtClean="0"/>
              <a:t>排気ダクト劣化部１</a:t>
            </a:r>
            <a:endParaRPr kumimoji="1" lang="ja-JP" altLang="en-US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6423" y="1012421"/>
            <a:ext cx="9201600" cy="5845579"/>
          </a:xfrm>
          <a:prstGeom prst="rect">
            <a:avLst/>
          </a:prstGeom>
        </p:spPr>
      </p:pic>
      <p:cxnSp>
        <p:nvCxnSpPr>
          <p:cNvPr id="4" name="直線矢印コネクタ 3">
            <a:extLst>
              <a:ext uri="{FF2B5EF4-FFF2-40B4-BE49-F238E27FC236}">
                <a16:creationId xmlns:a16="http://schemas.microsoft.com/office/drawing/2014/main" xmlns="" id="{6BA9B5AE-FF23-4DE1-881E-C63AE8B1ACD3}"/>
              </a:ext>
            </a:extLst>
          </p:cNvPr>
          <p:cNvCxnSpPr>
            <a:cxnSpLocks/>
          </p:cNvCxnSpPr>
          <p:nvPr/>
        </p:nvCxnSpPr>
        <p:spPr>
          <a:xfrm flipH="1">
            <a:off x="5625487" y="1154651"/>
            <a:ext cx="273544" cy="220445"/>
          </a:xfrm>
          <a:prstGeom prst="straightConnector1">
            <a:avLst/>
          </a:prstGeom>
          <a:ln>
            <a:solidFill>
              <a:srgbClr val="0000FF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テキスト ボックス 3">
            <a:extLst>
              <a:ext uri="{FF2B5EF4-FFF2-40B4-BE49-F238E27FC236}">
                <a16:creationId xmlns:a16="http://schemas.microsoft.com/office/drawing/2014/main" xmlns="" id="{82CD1734-A84F-48C0-93C1-59E22CE710A9}"/>
              </a:ext>
            </a:extLst>
          </p:cNvPr>
          <p:cNvSpPr txBox="1"/>
          <p:nvPr/>
        </p:nvSpPr>
        <p:spPr>
          <a:xfrm>
            <a:off x="5825759" y="1012421"/>
            <a:ext cx="13388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ja-JP" sz="1200" baseline="30000" dirty="0" smtClean="0">
                <a:solidFill>
                  <a:srgbClr val="0000FF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137</a:t>
            </a:r>
            <a:r>
              <a:rPr kumimoji="1" lang="en-US" altLang="ja-JP" sz="1200" dirty="0" smtClean="0">
                <a:solidFill>
                  <a:srgbClr val="0000FF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Cs(661.66keV</a:t>
            </a:r>
            <a:r>
              <a:rPr kumimoji="1" lang="en-US" altLang="ja-JP" sz="1200" dirty="0">
                <a:solidFill>
                  <a:srgbClr val="0000FF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)</a:t>
            </a:r>
            <a:endParaRPr kumimoji="1" lang="ja-JP" altLang="en-US" sz="1200" dirty="0">
              <a:solidFill>
                <a:srgbClr val="0000FF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cxnSp>
        <p:nvCxnSpPr>
          <p:cNvPr id="6" name="直線矢印コネクタ 5">
            <a:extLst>
              <a:ext uri="{FF2B5EF4-FFF2-40B4-BE49-F238E27FC236}">
                <a16:creationId xmlns:a16="http://schemas.microsoft.com/office/drawing/2014/main" xmlns="" id="{6BA9B5AE-FF23-4DE1-881E-C63AE8B1ACD3}"/>
              </a:ext>
            </a:extLst>
          </p:cNvPr>
          <p:cNvCxnSpPr>
            <a:cxnSpLocks/>
          </p:cNvCxnSpPr>
          <p:nvPr/>
        </p:nvCxnSpPr>
        <p:spPr>
          <a:xfrm flipH="1">
            <a:off x="5425215" y="2179069"/>
            <a:ext cx="273544" cy="220445"/>
          </a:xfrm>
          <a:prstGeom prst="straightConnector1">
            <a:avLst/>
          </a:prstGeom>
          <a:ln>
            <a:solidFill>
              <a:srgbClr val="0000FF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テキスト ボックス 3">
            <a:extLst>
              <a:ext uri="{FF2B5EF4-FFF2-40B4-BE49-F238E27FC236}">
                <a16:creationId xmlns:a16="http://schemas.microsoft.com/office/drawing/2014/main" xmlns="" id="{82CD1734-A84F-48C0-93C1-59E22CE710A9}"/>
              </a:ext>
            </a:extLst>
          </p:cNvPr>
          <p:cNvSpPr txBox="1"/>
          <p:nvPr/>
        </p:nvSpPr>
        <p:spPr>
          <a:xfrm>
            <a:off x="5625487" y="2054947"/>
            <a:ext cx="13901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ja-JP" sz="1200" baseline="30000" dirty="0" smtClean="0">
                <a:solidFill>
                  <a:srgbClr val="0000FF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134</a:t>
            </a:r>
            <a:r>
              <a:rPr kumimoji="1" lang="en-US" altLang="ja-JP" sz="1200" dirty="0" smtClean="0">
                <a:solidFill>
                  <a:srgbClr val="0000FF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Cs(604.72keV</a:t>
            </a:r>
            <a:r>
              <a:rPr kumimoji="1" lang="en-US" altLang="ja-JP" sz="1200" dirty="0">
                <a:solidFill>
                  <a:srgbClr val="0000FF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)</a:t>
            </a:r>
            <a:endParaRPr kumimoji="1" lang="ja-JP" altLang="en-US" sz="1200" dirty="0">
              <a:solidFill>
                <a:srgbClr val="0000FF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221005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xmlns="" id="{D2A934BE-99D2-40B5-88B0-8E5429D419EB}"/>
              </a:ext>
            </a:extLst>
          </p:cNvPr>
          <p:cNvSpPr txBox="1"/>
          <p:nvPr/>
        </p:nvSpPr>
        <p:spPr>
          <a:xfrm>
            <a:off x="255001" y="250688"/>
            <a:ext cx="63834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2WEL2103A</a:t>
            </a:r>
            <a:r>
              <a:rPr lang="ja-JP" altLang="en-US" dirty="0" smtClean="0"/>
              <a:t>：</a:t>
            </a:r>
            <a:r>
              <a:rPr lang="en-US" altLang="ja-JP" dirty="0" smtClean="0"/>
              <a:t>2</a:t>
            </a:r>
            <a:r>
              <a:rPr lang="ja-JP" altLang="en-US" dirty="0" smtClean="0"/>
              <a:t>号機 原子炉ウェル内調査　点検口表面</a:t>
            </a:r>
            <a:r>
              <a:rPr lang="ja-JP" altLang="en-US" dirty="0" smtClean="0"/>
              <a:t>部１</a:t>
            </a:r>
            <a:endParaRPr kumimoji="1" lang="ja-JP" altLang="en-US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6423" y="1000216"/>
            <a:ext cx="9201600" cy="5857784"/>
          </a:xfrm>
          <a:prstGeom prst="rect">
            <a:avLst/>
          </a:prstGeom>
        </p:spPr>
      </p:pic>
      <p:cxnSp>
        <p:nvCxnSpPr>
          <p:cNvPr id="4" name="直線矢印コネクタ 3">
            <a:extLst>
              <a:ext uri="{FF2B5EF4-FFF2-40B4-BE49-F238E27FC236}">
                <a16:creationId xmlns:a16="http://schemas.microsoft.com/office/drawing/2014/main" xmlns="" id="{6BA9B5AE-FF23-4DE1-881E-C63AE8B1ACD3}"/>
              </a:ext>
            </a:extLst>
          </p:cNvPr>
          <p:cNvCxnSpPr>
            <a:cxnSpLocks/>
          </p:cNvCxnSpPr>
          <p:nvPr/>
        </p:nvCxnSpPr>
        <p:spPr>
          <a:xfrm flipH="1">
            <a:off x="5625487" y="1154651"/>
            <a:ext cx="273544" cy="220445"/>
          </a:xfrm>
          <a:prstGeom prst="straightConnector1">
            <a:avLst/>
          </a:prstGeom>
          <a:ln>
            <a:solidFill>
              <a:srgbClr val="0000FF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テキスト ボックス 3">
            <a:extLst>
              <a:ext uri="{FF2B5EF4-FFF2-40B4-BE49-F238E27FC236}">
                <a16:creationId xmlns:a16="http://schemas.microsoft.com/office/drawing/2014/main" xmlns="" id="{82CD1734-A84F-48C0-93C1-59E22CE710A9}"/>
              </a:ext>
            </a:extLst>
          </p:cNvPr>
          <p:cNvSpPr txBox="1"/>
          <p:nvPr/>
        </p:nvSpPr>
        <p:spPr>
          <a:xfrm>
            <a:off x="5825759" y="1012421"/>
            <a:ext cx="13388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ja-JP" sz="1200" baseline="30000" dirty="0" smtClean="0">
                <a:solidFill>
                  <a:srgbClr val="0000FF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137</a:t>
            </a:r>
            <a:r>
              <a:rPr kumimoji="1" lang="en-US" altLang="ja-JP" sz="1200" dirty="0" smtClean="0">
                <a:solidFill>
                  <a:srgbClr val="0000FF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Cs(661.66keV</a:t>
            </a:r>
            <a:r>
              <a:rPr kumimoji="1" lang="en-US" altLang="ja-JP" sz="1200" dirty="0">
                <a:solidFill>
                  <a:srgbClr val="0000FF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)</a:t>
            </a:r>
            <a:endParaRPr kumimoji="1" lang="ja-JP" altLang="en-US" sz="1200" dirty="0">
              <a:solidFill>
                <a:srgbClr val="0000FF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cxnSp>
        <p:nvCxnSpPr>
          <p:cNvPr id="6" name="直線矢印コネクタ 5">
            <a:extLst>
              <a:ext uri="{FF2B5EF4-FFF2-40B4-BE49-F238E27FC236}">
                <a16:creationId xmlns:a16="http://schemas.microsoft.com/office/drawing/2014/main" xmlns="" id="{6BA9B5AE-FF23-4DE1-881E-C63AE8B1ACD3}"/>
              </a:ext>
            </a:extLst>
          </p:cNvPr>
          <p:cNvCxnSpPr>
            <a:cxnSpLocks/>
          </p:cNvCxnSpPr>
          <p:nvPr/>
        </p:nvCxnSpPr>
        <p:spPr>
          <a:xfrm flipH="1">
            <a:off x="5425215" y="2287705"/>
            <a:ext cx="273544" cy="220445"/>
          </a:xfrm>
          <a:prstGeom prst="straightConnector1">
            <a:avLst/>
          </a:prstGeom>
          <a:ln>
            <a:solidFill>
              <a:srgbClr val="0000FF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テキスト ボックス 3">
            <a:extLst>
              <a:ext uri="{FF2B5EF4-FFF2-40B4-BE49-F238E27FC236}">
                <a16:creationId xmlns:a16="http://schemas.microsoft.com/office/drawing/2014/main" xmlns="" id="{82CD1734-A84F-48C0-93C1-59E22CE710A9}"/>
              </a:ext>
            </a:extLst>
          </p:cNvPr>
          <p:cNvSpPr txBox="1"/>
          <p:nvPr/>
        </p:nvSpPr>
        <p:spPr>
          <a:xfrm>
            <a:off x="5625487" y="2163583"/>
            <a:ext cx="13901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ja-JP" sz="1200" baseline="30000" dirty="0" smtClean="0">
                <a:solidFill>
                  <a:srgbClr val="0000FF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134</a:t>
            </a:r>
            <a:r>
              <a:rPr kumimoji="1" lang="en-US" altLang="ja-JP" sz="1200" dirty="0" smtClean="0">
                <a:solidFill>
                  <a:srgbClr val="0000FF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Cs(604.72keV</a:t>
            </a:r>
            <a:r>
              <a:rPr kumimoji="1" lang="en-US" altLang="ja-JP" sz="1200" dirty="0">
                <a:solidFill>
                  <a:srgbClr val="0000FF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)</a:t>
            </a:r>
            <a:endParaRPr kumimoji="1" lang="ja-JP" altLang="en-US" sz="1200" dirty="0">
              <a:solidFill>
                <a:srgbClr val="0000FF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718510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xmlns="" id="{D2A934BE-99D2-40B5-88B0-8E5429D419EB}"/>
              </a:ext>
            </a:extLst>
          </p:cNvPr>
          <p:cNvSpPr txBox="1"/>
          <p:nvPr/>
        </p:nvSpPr>
        <p:spPr>
          <a:xfrm>
            <a:off x="1180154" y="2844691"/>
            <a:ext cx="1149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2PEN2101</a:t>
            </a:r>
            <a:endParaRPr kumimoji="1" lang="ja-JP" altLang="en-US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xmlns="" id="{0F7C5AF8-F1F8-4666-AE74-E9D4CB93261B}"/>
              </a:ext>
            </a:extLst>
          </p:cNvPr>
          <p:cNvSpPr txBox="1"/>
          <p:nvPr/>
        </p:nvSpPr>
        <p:spPr>
          <a:xfrm>
            <a:off x="3887171" y="2844690"/>
            <a:ext cx="1149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2PEN2102</a:t>
            </a:r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xmlns="" id="{0626006C-0E8E-4CEC-9D6D-396422B57CC1}"/>
              </a:ext>
            </a:extLst>
          </p:cNvPr>
          <p:cNvSpPr txBox="1"/>
          <p:nvPr/>
        </p:nvSpPr>
        <p:spPr>
          <a:xfrm>
            <a:off x="6814017" y="2844690"/>
            <a:ext cx="1317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2WEL2101A</a:t>
            </a:r>
            <a:endParaRPr kumimoji="1" lang="ja-JP" altLang="en-US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xmlns="" id="{8514AFDD-114A-4165-8C7C-BC27DF160271}"/>
              </a:ext>
            </a:extLst>
          </p:cNvPr>
          <p:cNvSpPr txBox="1"/>
          <p:nvPr/>
        </p:nvSpPr>
        <p:spPr>
          <a:xfrm>
            <a:off x="9840521" y="2844690"/>
            <a:ext cx="13083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2WEL2101C</a:t>
            </a:r>
            <a:endParaRPr kumimoji="1" lang="ja-JP" altLang="en-US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xmlns="" id="{B7EC8ADC-ED9C-46E3-B17E-B148DB95CC1C}"/>
              </a:ext>
            </a:extLst>
          </p:cNvPr>
          <p:cNvSpPr txBox="1"/>
          <p:nvPr/>
        </p:nvSpPr>
        <p:spPr>
          <a:xfrm>
            <a:off x="852738" y="5936686"/>
            <a:ext cx="1317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2WEL2102A</a:t>
            </a:r>
            <a:endParaRPr kumimoji="1" lang="ja-JP" altLang="en-US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xmlns="" id="{D6255D9C-7EBD-4A1F-B78F-8505E3A4A689}"/>
              </a:ext>
            </a:extLst>
          </p:cNvPr>
          <p:cNvSpPr txBox="1"/>
          <p:nvPr/>
        </p:nvSpPr>
        <p:spPr>
          <a:xfrm>
            <a:off x="3728174" y="5936686"/>
            <a:ext cx="1317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2WEL2103A</a:t>
            </a:r>
            <a:endParaRPr kumimoji="1" lang="ja-JP" altLang="en-US" dirty="0"/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xmlns="" id="{D3D272C3-5B3A-40E8-BABE-3B496AAF6C9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1158" y="4065786"/>
            <a:ext cx="2806349" cy="1870899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xmlns="" id="{446FA465-FE6C-43AB-8CA4-62A14D4B825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64495" y="876995"/>
            <a:ext cx="2806347" cy="1870898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xmlns="" id="{3FC6C646-F5F2-41B7-A678-9F8AA198A19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35747" y="876993"/>
            <a:ext cx="2806352" cy="1870901"/>
          </a:xfrm>
          <a:prstGeom prst="rect">
            <a:avLst/>
          </a:prstGeom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xmlns="" id="{D22906C5-3EF6-4346-AAEC-A834B9821E3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49906" y="876993"/>
            <a:ext cx="2806349" cy="1870899"/>
          </a:xfrm>
          <a:prstGeom prst="rect">
            <a:avLst/>
          </a:prstGeom>
        </p:spPr>
      </p:pic>
      <p:pic>
        <p:nvPicPr>
          <p:cNvPr id="19" name="図 18">
            <a:extLst>
              <a:ext uri="{FF2B5EF4-FFF2-40B4-BE49-F238E27FC236}">
                <a16:creationId xmlns:a16="http://schemas.microsoft.com/office/drawing/2014/main" xmlns="" id="{38CCC385-D03A-4B72-90B5-36FED94405F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1158" y="876993"/>
            <a:ext cx="2806349" cy="1870899"/>
          </a:xfrm>
          <a:prstGeom prst="rect">
            <a:avLst/>
          </a:prstGeom>
        </p:spPr>
      </p:pic>
      <p:pic>
        <p:nvPicPr>
          <p:cNvPr id="21" name="図 20">
            <a:extLst>
              <a:ext uri="{FF2B5EF4-FFF2-40B4-BE49-F238E27FC236}">
                <a16:creationId xmlns:a16="http://schemas.microsoft.com/office/drawing/2014/main" xmlns="" id="{182F2F0D-1F04-4B78-9C75-8060A00ABCDC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49906" y="4065786"/>
            <a:ext cx="2806349" cy="1870899"/>
          </a:xfrm>
          <a:prstGeom prst="rect">
            <a:avLst/>
          </a:prstGeom>
        </p:spPr>
      </p:pic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xmlns="" id="{A32ECE89-ABA4-4CA4-A068-C5A0EC50AD76}"/>
              </a:ext>
            </a:extLst>
          </p:cNvPr>
          <p:cNvSpPr txBox="1"/>
          <p:nvPr/>
        </p:nvSpPr>
        <p:spPr>
          <a:xfrm>
            <a:off x="153579" y="90316"/>
            <a:ext cx="881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dirty="0" smtClean="0"/>
              <a:t>溶解前</a:t>
            </a:r>
            <a:endParaRPr kumimoji="1" lang="ja-JP" altLang="en-US" b="1" dirty="0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xmlns="" id="{A32ECE89-ABA4-4CA4-A068-C5A0EC50AD76}"/>
              </a:ext>
            </a:extLst>
          </p:cNvPr>
          <p:cNvSpPr txBox="1"/>
          <p:nvPr/>
        </p:nvSpPr>
        <p:spPr>
          <a:xfrm>
            <a:off x="236704" y="507661"/>
            <a:ext cx="1455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ろ紙ごと溶解</a:t>
            </a:r>
            <a:endParaRPr kumimoji="1" lang="ja-JP" altLang="en-US" dirty="0"/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xmlns="" id="{A32ECE89-ABA4-4CA4-A068-C5A0EC50AD76}"/>
              </a:ext>
            </a:extLst>
          </p:cNvPr>
          <p:cNvSpPr txBox="1"/>
          <p:nvPr/>
        </p:nvSpPr>
        <p:spPr>
          <a:xfrm>
            <a:off x="3097231" y="507661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同左</a:t>
            </a:r>
            <a:endParaRPr kumimoji="1" lang="ja-JP" altLang="en-US" dirty="0"/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xmlns="" id="{A32ECE89-ABA4-4CA4-A068-C5A0EC50AD76}"/>
              </a:ext>
            </a:extLst>
          </p:cNvPr>
          <p:cNvSpPr txBox="1"/>
          <p:nvPr/>
        </p:nvSpPr>
        <p:spPr>
          <a:xfrm>
            <a:off x="6235747" y="536447"/>
            <a:ext cx="2723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薬包紙内の試料のみ溶解</a:t>
            </a:r>
            <a:endParaRPr kumimoji="1" lang="ja-JP" altLang="en-US" dirty="0"/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xmlns="" id="{A32ECE89-ABA4-4CA4-A068-C5A0EC50AD76}"/>
              </a:ext>
            </a:extLst>
          </p:cNvPr>
          <p:cNvSpPr txBox="1"/>
          <p:nvPr/>
        </p:nvSpPr>
        <p:spPr>
          <a:xfrm>
            <a:off x="9152539" y="563756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同左</a:t>
            </a:r>
            <a:endParaRPr kumimoji="1" lang="ja-JP" altLang="en-US" dirty="0"/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xmlns="" id="{A32ECE89-ABA4-4CA4-A068-C5A0EC50AD76}"/>
              </a:ext>
            </a:extLst>
          </p:cNvPr>
          <p:cNvSpPr txBox="1"/>
          <p:nvPr/>
        </p:nvSpPr>
        <p:spPr>
          <a:xfrm>
            <a:off x="239919" y="3696453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試料のみ溶解</a:t>
            </a:r>
            <a:endParaRPr kumimoji="1" lang="ja-JP" altLang="en-US" dirty="0"/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xmlns="" id="{A32ECE89-ABA4-4CA4-A068-C5A0EC50AD76}"/>
              </a:ext>
            </a:extLst>
          </p:cNvPr>
          <p:cNvSpPr txBox="1"/>
          <p:nvPr/>
        </p:nvSpPr>
        <p:spPr>
          <a:xfrm>
            <a:off x="3132821" y="3696453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試料のみ溶解</a:t>
            </a:r>
            <a:endParaRPr kumimoji="1" lang="ja-JP" altLang="en-US" dirty="0"/>
          </a:p>
        </p:txBody>
      </p:sp>
      <p:pic>
        <p:nvPicPr>
          <p:cNvPr id="29" name="図 28">
            <a:extLst>
              <a:ext uri="{FF2B5EF4-FFF2-40B4-BE49-F238E27FC236}">
                <a16:creationId xmlns:a16="http://schemas.microsoft.com/office/drawing/2014/main" xmlns="" id="{38E46DD7-B4E9-41BF-96FD-F2A62CA45781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97906" y="4065785"/>
            <a:ext cx="3333178" cy="1870897"/>
          </a:xfrm>
          <a:prstGeom prst="rect">
            <a:avLst/>
          </a:prstGeom>
        </p:spPr>
      </p:pic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xmlns="" id="{409CC9F8-FF1E-4320-8509-143C987BFD87}"/>
              </a:ext>
            </a:extLst>
          </p:cNvPr>
          <p:cNvSpPr txBox="1"/>
          <p:nvPr/>
        </p:nvSpPr>
        <p:spPr>
          <a:xfrm>
            <a:off x="8339589" y="6000504"/>
            <a:ext cx="1933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2WEL2103A</a:t>
            </a:r>
            <a:r>
              <a:rPr lang="ja-JP" altLang="en-US" dirty="0"/>
              <a:t>　</a:t>
            </a:r>
            <a:r>
              <a:rPr lang="ja-JP" altLang="en-US" dirty="0"/>
              <a:t>断面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640303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xmlns="" id="{798CDA58-C2CA-457D-A04C-BC0917D675BE}"/>
              </a:ext>
            </a:extLst>
          </p:cNvPr>
          <p:cNvSpPr txBox="1"/>
          <p:nvPr/>
        </p:nvSpPr>
        <p:spPr>
          <a:xfrm>
            <a:off x="187201" y="3782461"/>
            <a:ext cx="2775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硝酸＋微量フッ酸、</a:t>
            </a:r>
            <a:r>
              <a:rPr kumimoji="1" lang="en-US" altLang="ja-JP" dirty="0" smtClean="0"/>
              <a:t>12</a:t>
            </a:r>
            <a:r>
              <a:rPr kumimoji="1" lang="ja-JP" altLang="en-US" dirty="0" smtClean="0"/>
              <a:t>時間</a:t>
            </a:r>
            <a:endParaRPr kumimoji="1" lang="ja-JP" altLang="en-US" dirty="0"/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xmlns="" id="{9F62AE54-2431-420C-80C3-118A2798EE4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104" y="4183740"/>
            <a:ext cx="2808517" cy="2106389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xmlns="" id="{91B5657A-EE55-4B43-9829-D3F33B9561B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98353" y="4182637"/>
            <a:ext cx="2809987" cy="2107492"/>
          </a:xfrm>
          <a:prstGeom prst="rect">
            <a:avLst/>
          </a:prstGeom>
        </p:spPr>
      </p:pic>
      <p:pic>
        <p:nvPicPr>
          <p:cNvPr id="23" name="図 22">
            <a:extLst>
              <a:ext uri="{FF2B5EF4-FFF2-40B4-BE49-F238E27FC236}">
                <a16:creationId xmlns:a16="http://schemas.microsoft.com/office/drawing/2014/main" xmlns="" id="{6B0F793A-D611-4F82-BDB8-F9E72CC6FAE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041372" y="1088324"/>
            <a:ext cx="2814637" cy="2108534"/>
          </a:xfrm>
          <a:prstGeom prst="rect">
            <a:avLst/>
          </a:prstGeom>
        </p:spPr>
      </p:pic>
      <p:pic>
        <p:nvPicPr>
          <p:cNvPr id="24" name="図 23">
            <a:extLst>
              <a:ext uri="{FF2B5EF4-FFF2-40B4-BE49-F238E27FC236}">
                <a16:creationId xmlns:a16="http://schemas.microsoft.com/office/drawing/2014/main" xmlns="" id="{B7198C28-84BF-4181-A26B-36195418EF7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22163" y="1088324"/>
            <a:ext cx="2811782" cy="2108837"/>
          </a:xfrm>
          <a:prstGeom prst="rect">
            <a:avLst/>
          </a:prstGeom>
        </p:spPr>
      </p:pic>
      <p:pic>
        <p:nvPicPr>
          <p:cNvPr id="25" name="図 24">
            <a:extLst>
              <a:ext uri="{FF2B5EF4-FFF2-40B4-BE49-F238E27FC236}">
                <a16:creationId xmlns:a16="http://schemas.microsoft.com/office/drawing/2014/main" xmlns="" id="{A45056BE-B2AA-4DCE-A6EC-ED2047B50D1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235" y="1088022"/>
            <a:ext cx="2811781" cy="2108836"/>
          </a:xfrm>
          <a:prstGeom prst="rect">
            <a:avLst/>
          </a:prstGeom>
        </p:spPr>
      </p:pic>
      <p:pic>
        <p:nvPicPr>
          <p:cNvPr id="26" name="図 25">
            <a:extLst>
              <a:ext uri="{FF2B5EF4-FFF2-40B4-BE49-F238E27FC236}">
                <a16:creationId xmlns:a16="http://schemas.microsoft.com/office/drawing/2014/main" xmlns="" id="{3B9FCE6C-BC42-4155-B738-604169B785A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12195" y="1088324"/>
            <a:ext cx="2811377" cy="2108534"/>
          </a:xfrm>
          <a:prstGeom prst="rect">
            <a:avLst/>
          </a:prstGeom>
        </p:spPr>
      </p:pic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xmlns="" id="{798CDA58-C2CA-457D-A04C-BC0917D675BE}"/>
              </a:ext>
            </a:extLst>
          </p:cNvPr>
          <p:cNvSpPr txBox="1"/>
          <p:nvPr/>
        </p:nvSpPr>
        <p:spPr>
          <a:xfrm>
            <a:off x="108104" y="656504"/>
            <a:ext cx="2775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硝酸＋微量フッ酸、</a:t>
            </a:r>
            <a:r>
              <a:rPr lang="en-US" altLang="ja-JP" dirty="0" smtClean="0"/>
              <a:t>24</a:t>
            </a:r>
            <a:r>
              <a:rPr kumimoji="1" lang="ja-JP" altLang="en-US" dirty="0" smtClean="0"/>
              <a:t>時間</a:t>
            </a:r>
            <a:endParaRPr kumimoji="1" lang="ja-JP" altLang="en-US" dirty="0"/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xmlns="" id="{A32ECE89-ABA4-4CA4-A068-C5A0EC50AD76}"/>
              </a:ext>
            </a:extLst>
          </p:cNvPr>
          <p:cNvSpPr txBox="1"/>
          <p:nvPr/>
        </p:nvSpPr>
        <p:spPr>
          <a:xfrm>
            <a:off x="3936403" y="718690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同左</a:t>
            </a:r>
            <a:endParaRPr kumimoji="1" lang="ja-JP" altLang="en-US" dirty="0"/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xmlns="" id="{A32ECE89-ABA4-4CA4-A068-C5A0EC50AD76}"/>
              </a:ext>
            </a:extLst>
          </p:cNvPr>
          <p:cNvSpPr txBox="1"/>
          <p:nvPr/>
        </p:nvSpPr>
        <p:spPr>
          <a:xfrm>
            <a:off x="7160282" y="722492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同左</a:t>
            </a:r>
            <a:endParaRPr kumimoji="1" lang="ja-JP" altLang="en-US" dirty="0"/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xmlns="" id="{A32ECE89-ABA4-4CA4-A068-C5A0EC50AD76}"/>
              </a:ext>
            </a:extLst>
          </p:cNvPr>
          <p:cNvSpPr txBox="1"/>
          <p:nvPr/>
        </p:nvSpPr>
        <p:spPr>
          <a:xfrm>
            <a:off x="10168704" y="761453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同左</a:t>
            </a:r>
            <a:endParaRPr kumimoji="1" lang="ja-JP" altLang="en-US" dirty="0"/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xmlns="" id="{A32ECE89-ABA4-4CA4-A068-C5A0EC50AD76}"/>
              </a:ext>
            </a:extLst>
          </p:cNvPr>
          <p:cNvSpPr txBox="1"/>
          <p:nvPr/>
        </p:nvSpPr>
        <p:spPr>
          <a:xfrm>
            <a:off x="3976453" y="3751173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同左</a:t>
            </a:r>
            <a:endParaRPr kumimoji="1" lang="ja-JP" altLang="en-US" dirty="0"/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xmlns="" id="{D2A934BE-99D2-40B5-88B0-8E5429D419EB}"/>
              </a:ext>
            </a:extLst>
          </p:cNvPr>
          <p:cNvSpPr txBox="1"/>
          <p:nvPr/>
        </p:nvSpPr>
        <p:spPr>
          <a:xfrm>
            <a:off x="1180154" y="3276514"/>
            <a:ext cx="1149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2PEN2101</a:t>
            </a:r>
            <a:endParaRPr kumimoji="1" lang="ja-JP" altLang="en-US" dirty="0"/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xmlns="" id="{0F7C5AF8-F1F8-4666-AE74-E9D4CB93261B}"/>
              </a:ext>
            </a:extLst>
          </p:cNvPr>
          <p:cNvSpPr txBox="1"/>
          <p:nvPr/>
        </p:nvSpPr>
        <p:spPr>
          <a:xfrm>
            <a:off x="3887171" y="3276513"/>
            <a:ext cx="1149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2PEN2102</a:t>
            </a:r>
            <a:endParaRPr kumimoji="1" lang="ja-JP" altLang="en-US" dirty="0"/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xmlns="" id="{0626006C-0E8E-4CEC-9D6D-396422B57CC1}"/>
              </a:ext>
            </a:extLst>
          </p:cNvPr>
          <p:cNvSpPr txBox="1"/>
          <p:nvPr/>
        </p:nvSpPr>
        <p:spPr>
          <a:xfrm>
            <a:off x="6814017" y="3276513"/>
            <a:ext cx="1317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2WEL2101A</a:t>
            </a:r>
            <a:endParaRPr kumimoji="1" lang="ja-JP" altLang="en-US" dirty="0"/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xmlns="" id="{8514AFDD-114A-4165-8C7C-BC27DF160271}"/>
              </a:ext>
            </a:extLst>
          </p:cNvPr>
          <p:cNvSpPr txBox="1"/>
          <p:nvPr/>
        </p:nvSpPr>
        <p:spPr>
          <a:xfrm>
            <a:off x="9840521" y="3276513"/>
            <a:ext cx="13083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2WEL2101C</a:t>
            </a:r>
            <a:endParaRPr kumimoji="1" lang="ja-JP" altLang="en-US" dirty="0"/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xmlns="" id="{B7EC8ADC-ED9C-46E3-B17E-B148DB95CC1C}"/>
              </a:ext>
            </a:extLst>
          </p:cNvPr>
          <p:cNvSpPr txBox="1"/>
          <p:nvPr/>
        </p:nvSpPr>
        <p:spPr>
          <a:xfrm>
            <a:off x="1011735" y="6352261"/>
            <a:ext cx="1317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2WEL2102A</a:t>
            </a:r>
            <a:endParaRPr kumimoji="1" lang="ja-JP" altLang="en-US" dirty="0"/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xmlns="" id="{D6255D9C-7EBD-4A1F-B78F-8505E3A4A689}"/>
              </a:ext>
            </a:extLst>
          </p:cNvPr>
          <p:cNvSpPr txBox="1"/>
          <p:nvPr/>
        </p:nvSpPr>
        <p:spPr>
          <a:xfrm>
            <a:off x="3887171" y="6352261"/>
            <a:ext cx="1317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2WEL2103A</a:t>
            </a:r>
            <a:endParaRPr kumimoji="1" lang="ja-JP" altLang="en-US" dirty="0"/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xmlns="" id="{A32ECE89-ABA4-4CA4-A068-C5A0EC50AD76}"/>
              </a:ext>
            </a:extLst>
          </p:cNvPr>
          <p:cNvSpPr txBox="1"/>
          <p:nvPr/>
        </p:nvSpPr>
        <p:spPr>
          <a:xfrm>
            <a:off x="153579" y="123566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dirty="0" smtClean="0"/>
              <a:t>溶解終了後</a:t>
            </a:r>
            <a:endParaRPr kumimoji="1" lang="ja-JP" altLang="en-US" b="1" dirty="0"/>
          </a:p>
        </p:txBody>
      </p:sp>
    </p:spTree>
    <p:extLst>
      <p:ext uri="{BB962C8B-B14F-4D97-AF65-F5344CB8AC3E}">
        <p14:creationId xmlns:p14="http://schemas.microsoft.com/office/powerpoint/2010/main" val="4474256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</TotalTime>
  <Words>187</Words>
  <Application>Microsoft Office PowerPoint</Application>
  <PresentationFormat>ワイド画面</PresentationFormat>
  <Paragraphs>76</Paragraphs>
  <Slides>10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10</vt:i4>
      </vt:variant>
    </vt:vector>
  </HeadingPairs>
  <TitlesOfParts>
    <vt:vector size="16" baseType="lpstr">
      <vt:lpstr>ＭＳ Ｐゴシック</vt:lpstr>
      <vt:lpstr>ＭＳ ゴシック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ohnishi</dc:creator>
  <cp:lastModifiedBy>ohnishi</cp:lastModifiedBy>
  <cp:revision>8</cp:revision>
  <dcterms:created xsi:type="dcterms:W3CDTF">2022-01-18T02:27:34Z</dcterms:created>
  <dcterms:modified xsi:type="dcterms:W3CDTF">2022-01-18T05:30:21Z</dcterms:modified>
</cp:coreProperties>
</file>