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81"/>
    <p:restoredTop sz="94681"/>
  </p:normalViewPr>
  <p:slideViewPr>
    <p:cSldViewPr snapToGrid="0">
      <p:cViewPr varScale="1">
        <p:scale>
          <a:sx n="93" d="100"/>
          <a:sy n="93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D263-5C44-8D47-9A9E-331BF003116B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F5873-A7B2-4541-981D-907334FA79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09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D263-5C44-8D47-9A9E-331BF003116B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F5873-A7B2-4541-981D-907334FA79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4348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D263-5C44-8D47-9A9E-331BF003116B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F5873-A7B2-4541-981D-907334FA79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0010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D263-5C44-8D47-9A9E-331BF003116B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F5873-A7B2-4541-981D-907334FA79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4485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D263-5C44-8D47-9A9E-331BF003116B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F5873-A7B2-4541-981D-907334FA79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4376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D263-5C44-8D47-9A9E-331BF003116B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F5873-A7B2-4541-981D-907334FA79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078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D263-5C44-8D47-9A9E-331BF003116B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F5873-A7B2-4541-981D-907334FA79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539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D263-5C44-8D47-9A9E-331BF003116B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F5873-A7B2-4541-981D-907334FA79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283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D263-5C44-8D47-9A9E-331BF003116B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F5873-A7B2-4541-981D-907334FA79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048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D263-5C44-8D47-9A9E-331BF003116B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F5873-A7B2-4541-981D-907334FA79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9740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7D263-5C44-8D47-9A9E-331BF003116B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F5873-A7B2-4541-981D-907334FA79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511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7D263-5C44-8D47-9A9E-331BF003116B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F5873-A7B2-4541-981D-907334FA79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177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g"/><Relationship Id="rId3" Type="http://schemas.openxmlformats.org/officeDocument/2006/relationships/image" Target="../media/image10.jpg"/><Relationship Id="rId7" Type="http://schemas.openxmlformats.org/officeDocument/2006/relationships/image" Target="../media/image14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11" Type="http://schemas.openxmlformats.org/officeDocument/2006/relationships/image" Target="../media/image18.jpg"/><Relationship Id="rId5" Type="http://schemas.openxmlformats.org/officeDocument/2006/relationships/image" Target="../media/image12.jpg"/><Relationship Id="rId10" Type="http://schemas.openxmlformats.org/officeDocument/2006/relationships/image" Target="../media/image17.jpg"/><Relationship Id="rId4" Type="http://schemas.openxmlformats.org/officeDocument/2006/relationships/image" Target="../media/image11.jpg"/><Relationship Id="rId9" Type="http://schemas.openxmlformats.org/officeDocument/2006/relationships/image" Target="../media/image16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g"/><Relationship Id="rId13" Type="http://schemas.openxmlformats.org/officeDocument/2006/relationships/image" Target="../media/image29.jpg"/><Relationship Id="rId3" Type="http://schemas.openxmlformats.org/officeDocument/2006/relationships/image" Target="../media/image20.jpg"/><Relationship Id="rId7" Type="http://schemas.openxmlformats.org/officeDocument/2006/relationships/image" Target="../media/image23.jpg"/><Relationship Id="rId12" Type="http://schemas.openxmlformats.org/officeDocument/2006/relationships/image" Target="../media/image28.jpg"/><Relationship Id="rId17" Type="http://schemas.openxmlformats.org/officeDocument/2006/relationships/image" Target="../media/image33.jpg"/><Relationship Id="rId2" Type="http://schemas.openxmlformats.org/officeDocument/2006/relationships/image" Target="../media/image19.jpg"/><Relationship Id="rId16" Type="http://schemas.openxmlformats.org/officeDocument/2006/relationships/image" Target="../media/image3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g"/><Relationship Id="rId11" Type="http://schemas.openxmlformats.org/officeDocument/2006/relationships/image" Target="../media/image27.jpg"/><Relationship Id="rId5" Type="http://schemas.openxmlformats.org/officeDocument/2006/relationships/image" Target="../media/image14.jpg"/><Relationship Id="rId15" Type="http://schemas.openxmlformats.org/officeDocument/2006/relationships/image" Target="../media/image31.jpg"/><Relationship Id="rId10" Type="http://schemas.openxmlformats.org/officeDocument/2006/relationships/image" Target="../media/image26.jpg"/><Relationship Id="rId4" Type="http://schemas.openxmlformats.org/officeDocument/2006/relationships/image" Target="../media/image21.jpg"/><Relationship Id="rId9" Type="http://schemas.openxmlformats.org/officeDocument/2006/relationships/image" Target="../media/image25.jpg"/><Relationship Id="rId14" Type="http://schemas.openxmlformats.org/officeDocument/2006/relationships/image" Target="../media/image30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8FA0516-697D-5C3D-9E3F-96A7D98D10C4}"/>
              </a:ext>
            </a:extLst>
          </p:cNvPr>
          <p:cNvSpPr txBox="1"/>
          <p:nvPr/>
        </p:nvSpPr>
        <p:spPr>
          <a:xfrm>
            <a:off x="2044995" y="968188"/>
            <a:ext cx="5816016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800" dirty="0">
                <a:latin typeface="MS PGothic" panose="020B0600070205080204" pitchFamily="34" charset="-128"/>
                <a:ea typeface="MS PGothic" panose="020B0600070205080204" pitchFamily="34" charset="-128"/>
              </a:rPr>
              <a:t>1</a:t>
            </a:r>
            <a:r>
              <a:rPr kumimoji="1" lang="ja-JP" altLang="en-US" sz="2800">
                <a:latin typeface="MS PGothic" panose="020B0600070205080204" pitchFamily="34" charset="-128"/>
                <a:ea typeface="MS PGothic" panose="020B0600070205080204" pitchFamily="34" charset="-128"/>
              </a:rPr>
              <a:t>号機堆積物試料の分析速報</a:t>
            </a:r>
            <a:endParaRPr kumimoji="1" lang="en-US" altLang="ja-JP" sz="28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algn="ctr"/>
            <a:r>
              <a:rPr kumimoji="1" lang="ja-JP" altLang="en-US" sz="2000">
                <a:latin typeface="MS PGothic" panose="020B0600070205080204" pitchFamily="34" charset="-128"/>
                <a:ea typeface="MS PGothic" panose="020B0600070205080204" pitchFamily="34" charset="-128"/>
              </a:rPr>
              <a:t>（</a:t>
            </a:r>
            <a:r>
              <a:rPr kumimoji="1" lang="en-US" altLang="ja-JP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2023</a:t>
            </a:r>
            <a:r>
              <a:rPr kumimoji="1" lang="ja-JP" altLang="en-US" sz="2000">
                <a:latin typeface="MS PGothic" panose="020B0600070205080204" pitchFamily="34" charset="-128"/>
                <a:ea typeface="MS PGothic" panose="020B0600070205080204" pitchFamily="34" charset="-128"/>
              </a:rPr>
              <a:t>年</a:t>
            </a:r>
            <a:r>
              <a:rPr kumimoji="1" lang="en-US" altLang="ja-JP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11</a:t>
            </a:r>
            <a:r>
              <a:rPr kumimoji="1" lang="ja-JP" altLang="en-US" sz="2000">
                <a:latin typeface="MS PGothic" panose="020B0600070205080204" pitchFamily="34" charset="-128"/>
                <a:ea typeface="MS PGothic" panose="020B0600070205080204" pitchFamily="34" charset="-128"/>
              </a:rPr>
              <a:t>月</a:t>
            </a:r>
            <a:r>
              <a:rPr kumimoji="1" lang="en-US" altLang="ja-JP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2</a:t>
            </a:r>
            <a:r>
              <a:rPr kumimoji="1" lang="ja-JP" altLang="en-US" sz="2000">
                <a:latin typeface="MS PGothic" panose="020B0600070205080204" pitchFamily="34" charset="-128"/>
                <a:ea typeface="MS PGothic" panose="020B0600070205080204" pitchFamily="34" charset="-128"/>
              </a:rPr>
              <a:t>日受入、</a:t>
            </a:r>
            <a:r>
              <a:rPr kumimoji="1" lang="en-US" altLang="ja-JP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12</a:t>
            </a:r>
            <a:r>
              <a:rPr kumimoji="1" lang="ja-JP" altLang="en-US" sz="2000">
                <a:latin typeface="MS PGothic" panose="020B0600070205080204" pitchFamily="34" charset="-128"/>
                <a:ea typeface="MS PGothic" panose="020B0600070205080204" pitchFamily="34" charset="-128"/>
              </a:rPr>
              <a:t>月</a:t>
            </a:r>
            <a:r>
              <a:rPr kumimoji="1" lang="en-US" altLang="ja-JP" sz="2000" dirty="0">
                <a:latin typeface="MS PGothic" panose="020B0600070205080204" pitchFamily="34" charset="-128"/>
                <a:ea typeface="MS PGothic" panose="020B0600070205080204" pitchFamily="34" charset="-128"/>
              </a:rPr>
              <a:t>15</a:t>
            </a:r>
            <a:r>
              <a:rPr kumimoji="1" lang="ja-JP" altLang="en-US" sz="2000">
                <a:latin typeface="MS PGothic" panose="020B0600070205080204" pitchFamily="34" charset="-128"/>
                <a:ea typeface="MS PGothic" panose="020B0600070205080204" pitchFamily="34" charset="-128"/>
              </a:rPr>
              <a:t>日分までの作業報告）</a:t>
            </a:r>
            <a:endParaRPr kumimoji="1" lang="en-US" altLang="ja-JP" sz="2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algn="ctr"/>
            <a:endParaRPr kumimoji="1" lang="en-US" altLang="ja-JP" sz="28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algn="ctr"/>
            <a:r>
              <a:rPr kumimoji="1" lang="en-US" altLang="ja-JP" sz="2800" dirty="0">
                <a:latin typeface="MS PGothic" panose="020B0600070205080204" pitchFamily="34" charset="-128"/>
                <a:ea typeface="MS PGothic" panose="020B0600070205080204" pitchFamily="34" charset="-128"/>
              </a:rPr>
              <a:t>JAEA</a:t>
            </a:r>
          </a:p>
          <a:p>
            <a:pPr algn="ctr"/>
            <a:r>
              <a:rPr kumimoji="1" lang="ja-JP" altLang="en-US" sz="2800">
                <a:latin typeface="MS PGothic" panose="020B0600070205080204" pitchFamily="34" charset="-128"/>
                <a:ea typeface="MS PGothic" panose="020B0600070205080204" pitchFamily="34" charset="-128"/>
              </a:rPr>
              <a:t>原子力科学研究所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9858F96-D6D2-D7FF-C393-1F4031A7A88A}"/>
              </a:ext>
            </a:extLst>
          </p:cNvPr>
          <p:cNvSpPr txBox="1"/>
          <p:nvPr/>
        </p:nvSpPr>
        <p:spPr>
          <a:xfrm>
            <a:off x="8638390" y="18288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MS PGothic" panose="020B0600070205080204" pitchFamily="34" charset="-128"/>
                <a:ea typeface="MS PGothic" panose="020B0600070205080204" pitchFamily="34" charset="-128"/>
              </a:rPr>
              <a:t>資料</a:t>
            </a:r>
            <a:r>
              <a:rPr kumimoji="1" lang="en-US" altLang="ja-JP" dirty="0" smtClean="0">
                <a:latin typeface="MS PGothic" panose="020B0600070205080204" pitchFamily="34" charset="-128"/>
                <a:ea typeface="MS PGothic" panose="020B0600070205080204" pitchFamily="34" charset="-128"/>
              </a:rPr>
              <a:t>-6</a:t>
            </a:r>
            <a:endParaRPr kumimoji="1" lang="ja-JP" altLang="en-US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32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03D0C547-4698-FBBA-7197-F2D44525B3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141200"/>
              </p:ext>
            </p:extLst>
          </p:nvPr>
        </p:nvGraphicFramePr>
        <p:xfrm>
          <a:off x="273000" y="943444"/>
          <a:ext cx="9360000" cy="55027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0000">
                  <a:extLst>
                    <a:ext uri="{9D8B030D-6E8A-4147-A177-3AD203B41FA5}">
                      <a16:colId xmlns:a16="http://schemas.microsoft.com/office/drawing/2014/main" val="3151673533"/>
                    </a:ext>
                  </a:extLst>
                </a:gridCol>
                <a:gridCol w="2340000">
                  <a:extLst>
                    <a:ext uri="{9D8B030D-6E8A-4147-A177-3AD203B41FA5}">
                      <a16:colId xmlns:a16="http://schemas.microsoft.com/office/drawing/2014/main" val="3757019821"/>
                    </a:ext>
                  </a:extLst>
                </a:gridCol>
                <a:gridCol w="2340000">
                  <a:extLst>
                    <a:ext uri="{9D8B030D-6E8A-4147-A177-3AD203B41FA5}">
                      <a16:colId xmlns:a16="http://schemas.microsoft.com/office/drawing/2014/main" val="1153842751"/>
                    </a:ext>
                  </a:extLst>
                </a:gridCol>
                <a:gridCol w="2340000">
                  <a:extLst>
                    <a:ext uri="{9D8B030D-6E8A-4147-A177-3AD203B41FA5}">
                      <a16:colId xmlns:a16="http://schemas.microsoft.com/office/drawing/2014/main" val="2070974637"/>
                    </a:ext>
                  </a:extLst>
                </a:gridCol>
              </a:tblGrid>
              <a:tr h="7507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チ</a:t>
                      </a:r>
                      <a:r>
                        <a:rPr kumimoji="1" lang="en-US" altLang="ja-JP" sz="14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1-</a:t>
                      </a:r>
                      <a:r>
                        <a:rPr kumimoji="1" lang="ja-JP" altLang="en-US" sz="14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③</a:t>
                      </a:r>
                      <a:endParaRPr kumimoji="1" lang="en-US" altLang="ja-JP" sz="1400" dirty="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  <a:p>
                      <a:pPr algn="ctr"/>
                      <a:r>
                        <a:rPr kumimoji="1" lang="en-US" altLang="ja-JP" sz="14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1PCV2301A</a:t>
                      </a:r>
                    </a:p>
                    <a:p>
                      <a:pPr algn="ctr"/>
                      <a:r>
                        <a:rPr kumimoji="1" lang="ja-JP" altLang="en-US" sz="14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ポイント</a:t>
                      </a:r>
                      <a:r>
                        <a:rPr kumimoji="1" lang="en-US" altLang="ja-JP" sz="14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1</a:t>
                      </a:r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ヘ</a:t>
                      </a:r>
                      <a:r>
                        <a:rPr kumimoji="1" lang="en-US" altLang="ja-JP" sz="14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2-</a:t>
                      </a:r>
                      <a:r>
                        <a:rPr kumimoji="1" lang="ja-JP" altLang="en-US" sz="14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②</a:t>
                      </a:r>
                      <a:endParaRPr kumimoji="1" lang="en-US" altLang="ja-JP" sz="1400" dirty="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  <a:p>
                      <a:pPr algn="ctr"/>
                      <a:r>
                        <a:rPr kumimoji="1" lang="en-US" altLang="ja-JP" sz="14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1PCV2304A</a:t>
                      </a:r>
                    </a:p>
                    <a:p>
                      <a:pPr algn="ctr"/>
                      <a:r>
                        <a:rPr kumimoji="1" lang="ja-JP" altLang="en-US" sz="14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ポイント</a:t>
                      </a:r>
                      <a:r>
                        <a:rPr kumimoji="1" lang="en-US" altLang="ja-JP" sz="14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4</a:t>
                      </a:r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ヘ</a:t>
                      </a:r>
                      <a:r>
                        <a:rPr kumimoji="1" lang="en-US" altLang="ja-JP" sz="14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1-</a:t>
                      </a:r>
                      <a:r>
                        <a:rPr kumimoji="1" lang="ja-JP" altLang="en-US" sz="14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③</a:t>
                      </a:r>
                      <a:endParaRPr kumimoji="1" lang="en-US" altLang="ja-JP" sz="1400" dirty="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  <a:p>
                      <a:pPr algn="ctr"/>
                      <a:r>
                        <a:rPr kumimoji="1" lang="en-US" altLang="ja-JP" sz="14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1PCV2303A</a:t>
                      </a:r>
                    </a:p>
                    <a:p>
                      <a:pPr algn="ctr"/>
                      <a:r>
                        <a:rPr kumimoji="1" lang="ja-JP" altLang="en-US" sz="14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ポイント</a:t>
                      </a:r>
                      <a:r>
                        <a:rPr kumimoji="1" lang="en-US" altLang="ja-JP" sz="14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3</a:t>
                      </a:r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チ</a:t>
                      </a:r>
                      <a:r>
                        <a:rPr kumimoji="1" lang="en-US" altLang="ja-JP" sz="14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2-</a:t>
                      </a:r>
                      <a:r>
                        <a:rPr kumimoji="1" lang="ja-JP" altLang="en-US" sz="14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③</a:t>
                      </a:r>
                      <a:endParaRPr kumimoji="1" lang="en-US" altLang="ja-JP" sz="1400" dirty="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  <a:p>
                      <a:pPr algn="ctr"/>
                      <a:r>
                        <a:rPr kumimoji="1" lang="en-US" altLang="ja-JP" sz="14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1PCV2302A</a:t>
                      </a:r>
                    </a:p>
                    <a:p>
                      <a:pPr algn="ctr"/>
                      <a:r>
                        <a:rPr kumimoji="1" lang="ja-JP" altLang="en-US" sz="14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ポイント</a:t>
                      </a:r>
                      <a:r>
                        <a:rPr kumimoji="1" lang="en-US" altLang="ja-JP" sz="14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2</a:t>
                      </a:r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780373"/>
                  </a:ext>
                </a:extLst>
              </a:tr>
              <a:tr h="2376000">
                <a:tc>
                  <a:txBody>
                    <a:bodyPr/>
                    <a:lstStyle/>
                    <a:p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4130016"/>
                  </a:ext>
                </a:extLst>
              </a:tr>
              <a:tr h="2376000">
                <a:tc>
                  <a:txBody>
                    <a:bodyPr/>
                    <a:lstStyle/>
                    <a:p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0445999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6722A0A-9102-97AB-EC27-268634B7665E}"/>
              </a:ext>
            </a:extLst>
          </p:cNvPr>
          <p:cNvSpPr txBox="1"/>
          <p:nvPr/>
        </p:nvSpPr>
        <p:spPr>
          <a:xfrm>
            <a:off x="137828" y="242493"/>
            <a:ext cx="41585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kumimoji="1" lang="ja-JP" altLang="en-US" sz="1600">
                <a:latin typeface="MS PGothic" panose="020B0600070205080204" pitchFamily="34" charset="-128"/>
                <a:ea typeface="MS PGothic" panose="020B0600070205080204" pitchFamily="34" charset="-128"/>
              </a:rPr>
              <a:t>試料容器開封時及び内容物回収後の外観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98E3F8F9-12C7-BFFA-D88D-EBDDFBFF6F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975" y="4194202"/>
            <a:ext cx="2159000" cy="215900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AEA07A3D-FE21-37CD-E075-775A1D41D6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975" y="1792909"/>
            <a:ext cx="2159000" cy="2159000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64A8A3F4-C059-7C0D-B33B-A9DA443590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2610" y="1792909"/>
            <a:ext cx="2159000" cy="2159000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2388D6B6-B475-1022-C1F1-5F9C3B3F34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12610" y="4194202"/>
            <a:ext cx="2159000" cy="2159000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C4DBBD4D-10CA-F2C0-2FBA-7E8358EFF21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80025" y="1792909"/>
            <a:ext cx="2159000" cy="2159000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037DAE47-3C4F-7CA5-BCDA-64A5C0EA755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80025" y="4194202"/>
            <a:ext cx="2159000" cy="2159000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D8053FE0-A619-F72B-19F3-86407C8620A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46317" y="1792909"/>
            <a:ext cx="2159000" cy="2159000"/>
          </a:xfrm>
          <a:prstGeom prst="rect">
            <a:avLst/>
          </a:prstGeom>
        </p:spPr>
      </p:pic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54A8DD3-5BFF-B7D2-8881-64851CC8A855}"/>
              </a:ext>
            </a:extLst>
          </p:cNvPr>
          <p:cNvSpPr txBox="1"/>
          <p:nvPr/>
        </p:nvSpPr>
        <p:spPr>
          <a:xfrm>
            <a:off x="7736619" y="397871"/>
            <a:ext cx="17395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>
                <a:latin typeface="MS PGothic" panose="020B0600070205080204" pitchFamily="34" charset="-128"/>
                <a:ea typeface="MS PGothic" panose="020B0600070205080204" pitchFamily="34" charset="-128"/>
              </a:rPr>
              <a:t>上段：開封時</a:t>
            </a:r>
            <a:endParaRPr kumimoji="1" lang="en-US" altLang="ja-JP" sz="1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kumimoji="1" lang="ja-JP" altLang="en-US" sz="1200">
                <a:latin typeface="MS PGothic" panose="020B0600070205080204" pitchFamily="34" charset="-128"/>
                <a:ea typeface="MS PGothic" panose="020B0600070205080204" pitchFamily="34" charset="-128"/>
              </a:rPr>
              <a:t>下段：純水で回収した後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F8F844F-193A-5228-2CEE-B902482E2831}"/>
              </a:ext>
            </a:extLst>
          </p:cNvPr>
          <p:cNvSpPr txBox="1"/>
          <p:nvPr/>
        </p:nvSpPr>
        <p:spPr>
          <a:xfrm>
            <a:off x="273000" y="6446230"/>
            <a:ext cx="3413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ポリ瓶内面に固着して完全には回収できず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ACD394B2-9017-581E-B417-015F62CAB202}"/>
              </a:ext>
            </a:extLst>
          </p:cNvPr>
          <p:cNvSpPr txBox="1"/>
          <p:nvPr/>
        </p:nvSpPr>
        <p:spPr>
          <a:xfrm>
            <a:off x="308232" y="1363985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1</a:t>
            </a:r>
            <a:endParaRPr kumimoji="1" lang="ja-JP" altLang="en-US" sz="1400">
              <a:solidFill>
                <a:srgbClr val="FF0000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E091599C-A490-4EE6-A146-891209DE9743}"/>
              </a:ext>
            </a:extLst>
          </p:cNvPr>
          <p:cNvSpPr txBox="1"/>
          <p:nvPr/>
        </p:nvSpPr>
        <p:spPr>
          <a:xfrm>
            <a:off x="7314656" y="1363985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2</a:t>
            </a:r>
            <a:endParaRPr kumimoji="1" lang="ja-JP" altLang="en-US" sz="1400">
              <a:solidFill>
                <a:srgbClr val="FF0000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9E6F123-D85C-7DC5-C782-49B1FE252B08}"/>
              </a:ext>
            </a:extLst>
          </p:cNvPr>
          <p:cNvSpPr txBox="1"/>
          <p:nvPr/>
        </p:nvSpPr>
        <p:spPr>
          <a:xfrm>
            <a:off x="2639053" y="1363985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3</a:t>
            </a:r>
            <a:endParaRPr kumimoji="1" lang="ja-JP" altLang="en-US" sz="1400">
              <a:solidFill>
                <a:srgbClr val="FF0000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97A70B5-3C03-501E-2553-0D1335F67C0D}"/>
              </a:ext>
            </a:extLst>
          </p:cNvPr>
          <p:cNvSpPr txBox="1"/>
          <p:nvPr/>
        </p:nvSpPr>
        <p:spPr>
          <a:xfrm>
            <a:off x="4958737" y="1363985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4</a:t>
            </a:r>
            <a:endParaRPr kumimoji="1" lang="ja-JP" altLang="en-US" sz="1400">
              <a:solidFill>
                <a:srgbClr val="FF0000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BD12A3DC-C18F-208B-BC70-8C6A2C999F3E}"/>
              </a:ext>
            </a:extLst>
          </p:cNvPr>
          <p:cNvSpPr txBox="1"/>
          <p:nvPr/>
        </p:nvSpPr>
        <p:spPr>
          <a:xfrm>
            <a:off x="301061" y="656158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1〜4</a:t>
            </a:r>
            <a:r>
              <a:rPr kumimoji="1" lang="ja-JP" altLang="en-US" sz="140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は処理順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3646E85-6F5B-90D7-9B8C-B3BC66874DDC}"/>
              </a:ext>
            </a:extLst>
          </p:cNvPr>
          <p:cNvSpPr/>
          <p:nvPr/>
        </p:nvSpPr>
        <p:spPr>
          <a:xfrm>
            <a:off x="4953001" y="4073056"/>
            <a:ext cx="2333050" cy="237317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7BDEEFA3-6A28-D2EB-4790-7EAF47C788D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46317" y="4194202"/>
            <a:ext cx="2159000" cy="2159000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4FC7BBC-AF71-A6C0-E46A-102C923C480D}"/>
              </a:ext>
            </a:extLst>
          </p:cNvPr>
          <p:cNvSpPr txBox="1"/>
          <p:nvPr/>
        </p:nvSpPr>
        <p:spPr>
          <a:xfrm>
            <a:off x="5080977" y="6446229"/>
            <a:ext cx="21242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赤枠内前回から写真追加</a:t>
            </a:r>
          </a:p>
        </p:txBody>
      </p:sp>
    </p:spTree>
    <p:extLst>
      <p:ext uri="{BB962C8B-B14F-4D97-AF65-F5344CB8AC3E}">
        <p14:creationId xmlns:p14="http://schemas.microsoft.com/office/powerpoint/2010/main" val="3905950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EEDF5D0-20BA-DA52-31A7-36425658E14A}"/>
              </a:ext>
            </a:extLst>
          </p:cNvPr>
          <p:cNvSpPr txBox="1"/>
          <p:nvPr/>
        </p:nvSpPr>
        <p:spPr>
          <a:xfrm>
            <a:off x="137828" y="242493"/>
            <a:ext cx="43316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kumimoji="1" lang="ja-JP" altLang="en-US" sz="1600">
                <a:latin typeface="MS PGothic" panose="020B0600070205080204" pitchFamily="34" charset="-128"/>
                <a:ea typeface="MS PGothic" panose="020B0600070205080204" pitchFamily="34" charset="-128"/>
              </a:rPr>
              <a:t>内容物回収、アルカリ融解、硝酸溶解の手順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BB31481-E55F-F27A-B9BE-A21682ED9D17}"/>
              </a:ext>
            </a:extLst>
          </p:cNvPr>
          <p:cNvSpPr txBox="1"/>
          <p:nvPr/>
        </p:nvSpPr>
        <p:spPr>
          <a:xfrm>
            <a:off x="278453" y="719333"/>
            <a:ext cx="6912549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4938" indent="-13493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ja-JP" altLang="en-US" sz="1200">
                <a:latin typeface="MS PGothic" panose="020B0600070205080204" pitchFamily="34" charset="-128"/>
                <a:ea typeface="MS PGothic" panose="020B0600070205080204" pitchFamily="34" charset="-128"/>
              </a:rPr>
              <a:t>スパチェラによる物理的回収が困難だったため、純水（約</a:t>
            </a:r>
            <a:r>
              <a:rPr kumimoji="1" lang="en-US" altLang="ja-JP" sz="1200" dirty="0">
                <a:latin typeface="MS PGothic" panose="020B0600070205080204" pitchFamily="34" charset="-128"/>
                <a:ea typeface="MS PGothic" panose="020B0600070205080204" pitchFamily="34" charset="-128"/>
              </a:rPr>
              <a:t>20ml</a:t>
            </a:r>
            <a:r>
              <a:rPr kumimoji="1" lang="ja-JP" altLang="en-US" sz="1200">
                <a:latin typeface="MS PGothic" panose="020B0600070205080204" pitchFamily="34" charset="-128"/>
                <a:ea typeface="MS PGothic" panose="020B0600070205080204" pitchFamily="34" charset="-128"/>
              </a:rPr>
              <a:t>）とともに洗い出して</a:t>
            </a:r>
            <a:r>
              <a:rPr kumimoji="1" lang="en-US" altLang="ja-JP" sz="1200" dirty="0">
                <a:latin typeface="MS PGothic" panose="020B0600070205080204" pitchFamily="34" charset="-128"/>
                <a:ea typeface="MS PGothic" panose="020B0600070205080204" pitchFamily="34" charset="-128"/>
              </a:rPr>
              <a:t>Ni</a:t>
            </a:r>
            <a:r>
              <a:rPr kumimoji="1" lang="ja-JP" altLang="en-US" sz="1200">
                <a:latin typeface="MS PGothic" panose="020B0600070205080204" pitchFamily="34" charset="-128"/>
                <a:ea typeface="MS PGothic" panose="020B0600070205080204" pitchFamily="34" charset="-128"/>
              </a:rPr>
              <a:t>るつぼに回収</a:t>
            </a:r>
            <a:endParaRPr kumimoji="1" lang="en-US" altLang="ja-JP" sz="1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134938" indent="-13493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dirty="0">
                <a:latin typeface="MS PGothic" panose="020B0600070205080204" pitchFamily="34" charset="-128"/>
                <a:ea typeface="MS PGothic" panose="020B0600070205080204" pitchFamily="34" charset="-128"/>
              </a:rPr>
              <a:t>Ni</a:t>
            </a:r>
            <a:r>
              <a:rPr kumimoji="1" lang="ja-JP" altLang="en-US" sz="1200">
                <a:latin typeface="MS PGothic" panose="020B0600070205080204" pitchFamily="34" charset="-128"/>
                <a:ea typeface="MS PGothic" panose="020B0600070205080204" pitchFamily="34" charset="-128"/>
              </a:rPr>
              <a:t>るつぼ内底の沈殿物のごく一部をマイクロピペット（</a:t>
            </a:r>
            <a:r>
              <a:rPr kumimoji="1" lang="en-US" altLang="ja-JP" sz="1200" dirty="0">
                <a:latin typeface="MS PGothic" panose="020B0600070205080204" pitchFamily="34" charset="-128"/>
                <a:ea typeface="MS PGothic" panose="020B0600070205080204" pitchFamily="34" charset="-128"/>
              </a:rPr>
              <a:t>0.1ml</a:t>
            </a:r>
            <a:r>
              <a:rPr kumimoji="1" lang="ja-JP" altLang="en-US" sz="1200">
                <a:latin typeface="MS PGothic" panose="020B0600070205080204" pitchFamily="34" charset="-128"/>
                <a:ea typeface="MS PGothic" panose="020B0600070205080204" pitchFamily="34" charset="-128"/>
              </a:rPr>
              <a:t>）で吸い出し</a:t>
            </a:r>
            <a:r>
              <a:rPr kumimoji="1" lang="en-US" altLang="ja-JP" sz="1200" dirty="0">
                <a:latin typeface="MS PGothic" panose="020B0600070205080204" pitchFamily="34" charset="-128"/>
                <a:ea typeface="MS PGothic" panose="020B0600070205080204" pitchFamily="34" charset="-128"/>
              </a:rPr>
              <a:t>SEM</a:t>
            </a:r>
            <a:r>
              <a:rPr kumimoji="1" lang="ja-JP" altLang="en-US" sz="1200">
                <a:latin typeface="MS PGothic" panose="020B0600070205080204" pitchFamily="34" charset="-128"/>
                <a:ea typeface="MS PGothic" panose="020B0600070205080204" pitchFamily="34" charset="-128"/>
              </a:rPr>
              <a:t>試料台に滴下、乾燥</a:t>
            </a:r>
            <a:endParaRPr kumimoji="1" lang="en-US" altLang="ja-JP" sz="1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134938" indent="-13493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ja-JP" altLang="en-US" sz="1200">
                <a:latin typeface="MS PGothic" panose="020B0600070205080204" pitchFamily="34" charset="-128"/>
                <a:ea typeface="MS PGothic" panose="020B0600070205080204" pitchFamily="34" charset="-128"/>
              </a:rPr>
              <a:t>ホットプレート（</a:t>
            </a:r>
            <a:r>
              <a:rPr kumimoji="1" lang="en-US" altLang="ja-JP" sz="1200" dirty="0">
                <a:latin typeface="MS PGothic" panose="020B0600070205080204" pitchFamily="34" charset="-128"/>
                <a:ea typeface="MS PGothic" panose="020B0600070205080204" pitchFamily="34" charset="-128"/>
              </a:rPr>
              <a:t>100℃</a:t>
            </a:r>
            <a:r>
              <a:rPr kumimoji="1" lang="ja-JP" altLang="en-US" sz="1200">
                <a:latin typeface="MS PGothic" panose="020B0600070205080204" pitchFamily="34" charset="-128"/>
                <a:ea typeface="MS PGothic" panose="020B0600070205080204" pitchFamily="34" charset="-128"/>
              </a:rPr>
              <a:t>設定）上で</a:t>
            </a:r>
            <a:r>
              <a:rPr kumimoji="1" lang="en-US" altLang="ja-JP" sz="1200" dirty="0">
                <a:latin typeface="MS PGothic" panose="020B0600070205080204" pitchFamily="34" charset="-128"/>
                <a:ea typeface="MS PGothic" panose="020B0600070205080204" pitchFamily="34" charset="-128"/>
              </a:rPr>
              <a:t>Ni</a:t>
            </a:r>
            <a:r>
              <a:rPr kumimoji="1" lang="ja-JP" altLang="en-US" sz="1200">
                <a:latin typeface="MS PGothic" panose="020B0600070205080204" pitchFamily="34" charset="-128"/>
                <a:ea typeface="MS PGothic" panose="020B0600070205080204" pitchFamily="34" charset="-128"/>
              </a:rPr>
              <a:t>るつぼを加熱して脱水、デシケータで乾燥剤と共に乾燥</a:t>
            </a:r>
            <a:endParaRPr kumimoji="1" lang="en-US" altLang="ja-JP" sz="1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134938" indent="-13493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ja-JP" altLang="en-US" sz="1200">
                <a:latin typeface="MS PGothic" panose="020B0600070205080204" pitchFamily="34" charset="-128"/>
                <a:ea typeface="MS PGothic" panose="020B0600070205080204" pitchFamily="34" charset="-128"/>
              </a:rPr>
              <a:t>乾燥重量測定後、融剤（</a:t>
            </a:r>
            <a:r>
              <a:rPr kumimoji="1" lang="en-US" altLang="ja-JP" sz="1200" dirty="0">
                <a:latin typeface="MS PGothic" panose="020B0600070205080204" pitchFamily="34" charset="-128"/>
                <a:ea typeface="MS PGothic" panose="020B0600070205080204" pitchFamily="34" charset="-128"/>
              </a:rPr>
              <a:t>Na</a:t>
            </a:r>
            <a:r>
              <a:rPr kumimoji="1" lang="en-US" altLang="ja-JP" sz="1200" baseline="-25000" dirty="0">
                <a:latin typeface="MS PGothic" panose="020B0600070205080204" pitchFamily="34" charset="-128"/>
                <a:ea typeface="MS PGothic" panose="020B0600070205080204" pitchFamily="34" charset="-128"/>
              </a:rPr>
              <a:t>2</a:t>
            </a:r>
            <a:r>
              <a:rPr kumimoji="1" lang="en-US" altLang="ja-JP" sz="1200" dirty="0">
                <a:latin typeface="MS PGothic" panose="020B0600070205080204" pitchFamily="34" charset="-128"/>
                <a:ea typeface="MS PGothic" panose="020B0600070205080204" pitchFamily="34" charset="-128"/>
              </a:rPr>
              <a:t>O</a:t>
            </a:r>
            <a:r>
              <a:rPr kumimoji="1" lang="en-US" altLang="ja-JP" sz="1200" baseline="-25000" dirty="0">
                <a:latin typeface="MS PGothic" panose="020B0600070205080204" pitchFamily="34" charset="-128"/>
                <a:ea typeface="MS PGothic" panose="020B0600070205080204" pitchFamily="34" charset="-128"/>
              </a:rPr>
              <a:t>2</a:t>
            </a:r>
            <a:r>
              <a:rPr kumimoji="1" lang="ja-JP" altLang="en-US" sz="1200">
                <a:latin typeface="MS PGothic" panose="020B0600070205080204" pitchFamily="34" charset="-128"/>
                <a:ea typeface="MS PGothic" panose="020B0600070205080204" pitchFamily="34" charset="-128"/>
              </a:rPr>
              <a:t>、</a:t>
            </a:r>
            <a:r>
              <a:rPr kumimoji="1" lang="en-US" altLang="ja-JP" sz="1200" dirty="0">
                <a:latin typeface="MS PGothic" panose="020B0600070205080204" pitchFamily="34" charset="-128"/>
                <a:ea typeface="MS PGothic" panose="020B0600070205080204" pitchFamily="34" charset="-128"/>
              </a:rPr>
              <a:t>2g</a:t>
            </a:r>
            <a:r>
              <a:rPr kumimoji="1" lang="ja-JP" altLang="en-US" sz="1200">
                <a:latin typeface="MS PGothic" panose="020B0600070205080204" pitchFamily="34" charset="-128"/>
                <a:ea typeface="MS PGothic" panose="020B0600070205080204" pitchFamily="34" charset="-128"/>
              </a:rPr>
              <a:t>）添加、アルカリ融解処理</a:t>
            </a:r>
            <a:endParaRPr kumimoji="1" lang="en-US" altLang="ja-JP" sz="1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134938" indent="-13493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ja-JP" altLang="en-US" sz="1200">
                <a:latin typeface="MS PGothic" panose="020B0600070205080204" pitchFamily="34" charset="-128"/>
                <a:ea typeface="MS PGothic" panose="020B0600070205080204" pitchFamily="34" charset="-128"/>
              </a:rPr>
              <a:t>融解後の試料を硝酸・水と共に洗い出し、加熱硝酸溶解</a:t>
            </a:r>
            <a:endParaRPr kumimoji="1" lang="en-US" altLang="ja-JP" sz="1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134938" indent="-13493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ja-JP" altLang="en-US" sz="1200">
                <a:latin typeface="MS PGothic" panose="020B0600070205080204" pitchFamily="34" charset="-128"/>
                <a:ea typeface="MS PGothic" panose="020B0600070205080204" pitchFamily="34" charset="-128"/>
              </a:rPr>
              <a:t>放冷後に硝酸溶解液定容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44010974-290D-4134-6F03-FB81D66BB9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3445" y="343452"/>
            <a:ext cx="1790700" cy="132080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33A70289-4598-4D27-E0A4-B680C74C99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292" y="2500802"/>
            <a:ext cx="1453994" cy="1423702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F4423AE5-20F4-A8BD-4096-F8FEE172D5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675" y="4387329"/>
            <a:ext cx="1485228" cy="1790700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36BF2038-C845-E453-BF76-AAC96E5B1E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95986" y="4117091"/>
            <a:ext cx="1838913" cy="2155967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F819B299-4685-54EC-E425-502407CCC0B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98582" y="4104255"/>
            <a:ext cx="1669786" cy="2168803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EB8B1834-B4BF-943B-9589-73FB781F59E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50176" y="4117091"/>
            <a:ext cx="1752605" cy="2130322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EA63F670-1DDC-40B4-4B8D-E46DD349F89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84588" y="4129913"/>
            <a:ext cx="986005" cy="2099237"/>
          </a:xfrm>
          <a:prstGeom prst="rect">
            <a:avLst/>
          </a:prstGeom>
        </p:spPr>
      </p:pic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6A96ABEC-18DC-63E0-0461-E36C42BFFE5A}"/>
              </a:ext>
            </a:extLst>
          </p:cNvPr>
          <p:cNvSpPr txBox="1"/>
          <p:nvPr/>
        </p:nvSpPr>
        <p:spPr>
          <a:xfrm>
            <a:off x="4469911" y="6495092"/>
            <a:ext cx="3400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融解物の硝酸溶解中の外観（チ</a:t>
            </a:r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1-</a:t>
            </a:r>
            <a:r>
              <a:rPr kumimoji="1"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③の例）</a:t>
            </a:r>
            <a:endParaRPr kumimoji="1" lang="en-US" altLang="ja-JP" sz="1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1F635AF-88DF-C50A-F462-C7CA061ED686}"/>
              </a:ext>
            </a:extLst>
          </p:cNvPr>
          <p:cNvSpPr txBox="1"/>
          <p:nvPr/>
        </p:nvSpPr>
        <p:spPr>
          <a:xfrm>
            <a:off x="7191002" y="526082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>
                <a:latin typeface="MS PGothic" panose="020B0600070205080204" pitchFamily="34" charset="-128"/>
                <a:ea typeface="MS PGothic" panose="020B0600070205080204" pitchFamily="34" charset="-128"/>
              </a:rPr>
              <a:t>液滴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92FAF8F-18C7-03AE-2046-0631C38F3213}"/>
              </a:ext>
            </a:extLst>
          </p:cNvPr>
          <p:cNvSpPr txBox="1"/>
          <p:nvPr/>
        </p:nvSpPr>
        <p:spPr>
          <a:xfrm>
            <a:off x="272633" y="3920738"/>
            <a:ext cx="17892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乾燥試料に融剤投入</a:t>
            </a:r>
            <a:endParaRPr kumimoji="1" lang="en-US" altLang="ja-JP" sz="1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ACB23F6E-0694-D0A6-7DBE-CE41E93AC138}"/>
              </a:ext>
            </a:extLst>
          </p:cNvPr>
          <p:cNvSpPr txBox="1"/>
          <p:nvPr/>
        </p:nvSpPr>
        <p:spPr>
          <a:xfrm>
            <a:off x="543679" y="6212872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融解物回収</a:t>
            </a:r>
            <a:endParaRPr kumimoji="1" lang="en-US" altLang="ja-JP" sz="1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CF47396-F629-F4FF-7DE0-2BE27891EE0E}"/>
              </a:ext>
            </a:extLst>
          </p:cNvPr>
          <p:cNvSpPr txBox="1"/>
          <p:nvPr/>
        </p:nvSpPr>
        <p:spPr>
          <a:xfrm>
            <a:off x="6396571" y="6265131"/>
            <a:ext cx="16738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>
                <a:latin typeface="MS PGothic" panose="020B0600070205080204" pitchFamily="34" charset="-128"/>
                <a:ea typeface="MS PGothic" panose="020B0600070205080204" pitchFamily="34" charset="-128"/>
              </a:rPr>
              <a:t>緑色はるつぼの</a:t>
            </a:r>
            <a:r>
              <a:rPr kumimoji="1" lang="en-US" altLang="ja-JP" sz="1200" dirty="0">
                <a:latin typeface="MS PGothic" panose="020B0600070205080204" pitchFamily="34" charset="-128"/>
                <a:ea typeface="MS PGothic" panose="020B0600070205080204" pitchFamily="34" charset="-128"/>
              </a:rPr>
              <a:t>Ni</a:t>
            </a:r>
            <a:r>
              <a:rPr kumimoji="1" lang="ja-JP" altLang="en-US" sz="1200">
                <a:latin typeface="MS PGothic" panose="020B0600070205080204" pitchFamily="34" charset="-128"/>
                <a:ea typeface="MS PGothic" panose="020B0600070205080204" pitchFamily="34" charset="-128"/>
              </a:rPr>
              <a:t>由来</a:t>
            </a:r>
          </a:p>
        </p:txBody>
      </p:sp>
      <p:pic>
        <p:nvPicPr>
          <p:cNvPr id="31" name="図 30">
            <a:extLst>
              <a:ext uri="{FF2B5EF4-FFF2-40B4-BE49-F238E27FC236}">
                <a16:creationId xmlns:a16="http://schemas.microsoft.com/office/drawing/2014/main" id="{1B0F95E6-1121-2DCA-4DE9-4FB69FA5F56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56599" y="1650144"/>
            <a:ext cx="1799496" cy="1585048"/>
          </a:xfrm>
          <a:prstGeom prst="rect">
            <a:avLst/>
          </a:prstGeom>
        </p:spPr>
      </p:pic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01C0E062-938A-2734-4D24-863F84B523D8}"/>
              </a:ext>
            </a:extLst>
          </p:cNvPr>
          <p:cNvSpPr txBox="1"/>
          <p:nvPr/>
        </p:nvSpPr>
        <p:spPr>
          <a:xfrm>
            <a:off x="5288743" y="3239519"/>
            <a:ext cx="15680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水と共に試料回収</a:t>
            </a:r>
            <a:endParaRPr kumimoji="1" lang="en-US" altLang="ja-JP" sz="1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0E9F0EBF-4447-2CD0-9CEC-7B4E5744CFD4}"/>
              </a:ext>
            </a:extLst>
          </p:cNvPr>
          <p:cNvCxnSpPr>
            <a:cxnSpLocks/>
          </p:cNvCxnSpPr>
          <p:nvPr/>
        </p:nvCxnSpPr>
        <p:spPr>
          <a:xfrm flipV="1">
            <a:off x="6867436" y="954157"/>
            <a:ext cx="630644" cy="678269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60960224-BE29-FF28-F4B0-2CB478497987}"/>
              </a:ext>
            </a:extLst>
          </p:cNvPr>
          <p:cNvCxnSpPr>
            <a:cxnSpLocks/>
          </p:cNvCxnSpPr>
          <p:nvPr/>
        </p:nvCxnSpPr>
        <p:spPr>
          <a:xfrm flipH="1">
            <a:off x="1985931" y="2365219"/>
            <a:ext cx="3066095" cy="148643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DA4C3FC3-5B31-6C42-B5BA-05D7B6D3010D}"/>
              </a:ext>
            </a:extLst>
          </p:cNvPr>
          <p:cNvCxnSpPr>
            <a:cxnSpLocks/>
            <a:endCxn id="17" idx="1"/>
          </p:cNvCxnSpPr>
          <p:nvPr/>
        </p:nvCxnSpPr>
        <p:spPr>
          <a:xfrm flipV="1">
            <a:off x="1830903" y="5195075"/>
            <a:ext cx="865083" cy="431402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下矢印 41">
            <a:extLst>
              <a:ext uri="{FF2B5EF4-FFF2-40B4-BE49-F238E27FC236}">
                <a16:creationId xmlns:a16="http://schemas.microsoft.com/office/drawing/2014/main" id="{DA53AE18-20C5-C1F6-6899-56842B204F31}"/>
              </a:ext>
            </a:extLst>
          </p:cNvPr>
          <p:cNvSpPr/>
          <p:nvPr/>
        </p:nvSpPr>
        <p:spPr>
          <a:xfrm>
            <a:off x="8464163" y="1527012"/>
            <a:ext cx="229263" cy="2290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2B6853B9-E0FC-A2A7-86FA-E81F5CF765E5}"/>
              </a:ext>
            </a:extLst>
          </p:cNvPr>
          <p:cNvSpPr txBox="1"/>
          <p:nvPr/>
        </p:nvSpPr>
        <p:spPr>
          <a:xfrm>
            <a:off x="7664314" y="2968015"/>
            <a:ext cx="19415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MS PGothic" panose="020B0600070205080204" pitchFamily="34" charset="-128"/>
                <a:ea typeface="MS PGothic" panose="020B0600070205080204" pitchFamily="34" charset="-128"/>
              </a:rPr>
              <a:t>SEM</a:t>
            </a:r>
            <a:r>
              <a:rPr kumimoji="1" lang="ja-JP" altLang="en-US" sz="1200">
                <a:latin typeface="MS PGothic" panose="020B0600070205080204" pitchFamily="34" charset="-128"/>
                <a:ea typeface="MS PGothic" panose="020B0600070205080204" pitchFamily="34" charset="-128"/>
              </a:rPr>
              <a:t>試料（デシケータ乾燥）</a:t>
            </a:r>
          </a:p>
        </p:txBody>
      </p:sp>
      <p:pic>
        <p:nvPicPr>
          <p:cNvPr id="45" name="図 44">
            <a:extLst>
              <a:ext uri="{FF2B5EF4-FFF2-40B4-BE49-F238E27FC236}">
                <a16:creationId xmlns:a16="http://schemas.microsoft.com/office/drawing/2014/main" id="{3F1E645D-22DC-47B6-FCBA-0F5C54976C0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683445" y="1821981"/>
            <a:ext cx="1790700" cy="1117600"/>
          </a:xfrm>
          <a:prstGeom prst="rect">
            <a:avLst/>
          </a:prstGeom>
        </p:spPr>
      </p:pic>
      <p:pic>
        <p:nvPicPr>
          <p:cNvPr id="49" name="図 48">
            <a:extLst>
              <a:ext uri="{FF2B5EF4-FFF2-40B4-BE49-F238E27FC236}">
                <a16:creationId xmlns:a16="http://schemas.microsoft.com/office/drawing/2014/main" id="{9111DCD0-0667-D0C8-4C67-33CAE352F76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713648" y="2574699"/>
            <a:ext cx="1544589" cy="1361169"/>
          </a:xfrm>
          <a:prstGeom prst="rect">
            <a:avLst/>
          </a:prstGeom>
        </p:spPr>
      </p:pic>
      <p:cxnSp>
        <p:nvCxnSpPr>
          <p:cNvPr id="50" name="直線矢印コネクタ 49">
            <a:extLst>
              <a:ext uri="{FF2B5EF4-FFF2-40B4-BE49-F238E27FC236}">
                <a16:creationId xmlns:a16="http://schemas.microsoft.com/office/drawing/2014/main" id="{D89A02F8-015F-346D-A3BC-2C81CD541444}"/>
              </a:ext>
            </a:extLst>
          </p:cNvPr>
          <p:cNvCxnSpPr>
            <a:cxnSpLocks/>
          </p:cNvCxnSpPr>
          <p:nvPr/>
        </p:nvCxnSpPr>
        <p:spPr>
          <a:xfrm flipV="1">
            <a:off x="1872144" y="3212653"/>
            <a:ext cx="750655" cy="140121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>
            <a:extLst>
              <a:ext uri="{FF2B5EF4-FFF2-40B4-BE49-F238E27FC236}">
                <a16:creationId xmlns:a16="http://schemas.microsoft.com/office/drawing/2014/main" id="{F797AF2E-DE2F-0006-820D-2C5E6D5A144E}"/>
              </a:ext>
            </a:extLst>
          </p:cNvPr>
          <p:cNvCxnSpPr>
            <a:cxnSpLocks/>
          </p:cNvCxnSpPr>
          <p:nvPr/>
        </p:nvCxnSpPr>
        <p:spPr>
          <a:xfrm flipH="1">
            <a:off x="1872144" y="3591846"/>
            <a:ext cx="745756" cy="1045627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6179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2D7EE101-76CE-E522-6775-BC2544770E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131583"/>
              </p:ext>
            </p:extLst>
          </p:nvPr>
        </p:nvGraphicFramePr>
        <p:xfrm>
          <a:off x="978265" y="160334"/>
          <a:ext cx="8208000" cy="655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129011129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3151673533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3757019821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1153842751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207097463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Ni</a:t>
                      </a:r>
                      <a:r>
                        <a:rPr kumimoji="1" lang="ja-JP" altLang="en-US" sz="14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るつぼに回収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脱水・乾燥後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アルカリ融解後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溶解液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2604533"/>
                  </a:ext>
                </a:extLst>
              </a:tr>
              <a:tr h="1548000">
                <a:tc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780373"/>
                  </a:ext>
                </a:extLst>
              </a:tr>
              <a:tr h="1548000">
                <a:tc>
                  <a:txBody>
                    <a:bodyPr/>
                    <a:lstStyle/>
                    <a:p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4130016"/>
                  </a:ext>
                </a:extLst>
              </a:tr>
              <a:tr h="1548000">
                <a:tc>
                  <a:txBody>
                    <a:bodyPr/>
                    <a:lstStyle/>
                    <a:p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5992619"/>
                  </a:ext>
                </a:extLst>
              </a:tr>
              <a:tr h="1548000">
                <a:tc>
                  <a:txBody>
                    <a:bodyPr/>
                    <a:lstStyle/>
                    <a:p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0445999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01E26B9-8819-F6DE-BD2B-CBFB8A694984}"/>
              </a:ext>
            </a:extLst>
          </p:cNvPr>
          <p:cNvSpPr txBox="1"/>
          <p:nvPr/>
        </p:nvSpPr>
        <p:spPr>
          <a:xfrm rot="16200000">
            <a:off x="778605" y="1037969"/>
            <a:ext cx="10903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チ</a:t>
            </a:r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1-</a:t>
            </a:r>
            <a:r>
              <a:rPr kumimoji="1"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③</a:t>
            </a:r>
            <a:endParaRPr kumimoji="1" lang="en-US" altLang="ja-JP" sz="1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algn="ctr"/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1PCV2301A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8827850-82EB-5B32-E11E-3A0A254E6C1E}"/>
              </a:ext>
            </a:extLst>
          </p:cNvPr>
          <p:cNvSpPr txBox="1"/>
          <p:nvPr/>
        </p:nvSpPr>
        <p:spPr>
          <a:xfrm rot="16200000">
            <a:off x="776410" y="2622209"/>
            <a:ext cx="10903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ヘ</a:t>
            </a:r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2-</a:t>
            </a:r>
            <a:r>
              <a:rPr kumimoji="1"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②</a:t>
            </a:r>
            <a:endParaRPr kumimoji="1" lang="en-US" altLang="ja-JP" sz="1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algn="ctr"/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1PCV2304A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5120D9D-C67C-284A-77DA-03CCED160923}"/>
              </a:ext>
            </a:extLst>
          </p:cNvPr>
          <p:cNvSpPr txBox="1"/>
          <p:nvPr/>
        </p:nvSpPr>
        <p:spPr>
          <a:xfrm rot="16200000">
            <a:off x="759578" y="4125914"/>
            <a:ext cx="11240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>
                <a:solidFill>
                  <a:srgbClr val="C0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ヘ</a:t>
            </a:r>
            <a:r>
              <a:rPr kumimoji="1" lang="en-US" altLang="ja-JP" sz="1400" dirty="0">
                <a:solidFill>
                  <a:srgbClr val="C0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1-</a:t>
            </a:r>
            <a:r>
              <a:rPr kumimoji="1" lang="ja-JP" altLang="en-US" sz="1400" dirty="0">
                <a:solidFill>
                  <a:srgbClr val="C0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③</a:t>
            </a:r>
            <a:endParaRPr kumimoji="1" lang="en-US" altLang="ja-JP" sz="1400" dirty="0">
              <a:solidFill>
                <a:srgbClr val="C00000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algn="ctr"/>
            <a:r>
              <a:rPr kumimoji="1" lang="en-US" altLang="ja-JP" sz="1400" dirty="0">
                <a:solidFill>
                  <a:srgbClr val="C0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1PCV2303A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592CEE80-200E-1081-DBB7-61F545CFDC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8674" y="573202"/>
            <a:ext cx="1440000" cy="144000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BFD73E39-D5ED-8370-0AB1-92A0869E32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4698" y="573201"/>
            <a:ext cx="1440000" cy="1440000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72535BA7-7094-E474-5E2E-E6F5622A77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5787" y="573201"/>
            <a:ext cx="1440000" cy="1440000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A9AE477C-7765-B259-F79B-6DB216FAEAF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14788" y="573201"/>
            <a:ext cx="1184681" cy="1440000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36217CEE-D26F-11F5-FBEE-FDD19D28700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18674" y="2129266"/>
            <a:ext cx="1440000" cy="1440000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B5818217-879D-F84C-FF95-50C5B07D431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96784" y="5219300"/>
            <a:ext cx="1440000" cy="1440000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ECD88B05-4E8A-9754-EF4E-F70CF8B5E92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90136" y="5219300"/>
            <a:ext cx="1440000" cy="1440000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A945DC7A-6600-6DE8-1B30-892C9DDBD14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72564" y="5219300"/>
            <a:ext cx="1440000" cy="1440000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64201915-9A3B-F787-EFA6-D2744555AD4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614788" y="5219300"/>
            <a:ext cx="1285063" cy="1440000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95749F8-B1D2-8F72-154A-A9407760C4B0}"/>
              </a:ext>
            </a:extLst>
          </p:cNvPr>
          <p:cNvSpPr txBox="1"/>
          <p:nvPr/>
        </p:nvSpPr>
        <p:spPr>
          <a:xfrm rot="16200000">
            <a:off x="775357" y="5677690"/>
            <a:ext cx="10903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チ</a:t>
            </a:r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2-</a:t>
            </a:r>
            <a:r>
              <a:rPr kumimoji="1"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③</a:t>
            </a:r>
            <a:endParaRPr kumimoji="1" lang="en-US" altLang="ja-JP" sz="1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algn="ctr"/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1PCV2302A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AAD6D5-E30B-5130-48C9-42CFE1B0C769}"/>
              </a:ext>
            </a:extLst>
          </p:cNvPr>
          <p:cNvSpPr/>
          <p:nvPr/>
        </p:nvSpPr>
        <p:spPr>
          <a:xfrm>
            <a:off x="3566732" y="2057585"/>
            <a:ext cx="5616440" cy="155748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44BB81C-A7C7-3010-FDD0-351B2537860C}"/>
              </a:ext>
            </a:extLst>
          </p:cNvPr>
          <p:cNvSpPr/>
          <p:nvPr/>
        </p:nvSpPr>
        <p:spPr>
          <a:xfrm>
            <a:off x="1686865" y="3608782"/>
            <a:ext cx="7496306" cy="155748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ED0DA2EE-7D93-873D-F6DB-47EC3A5C296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918674" y="3667524"/>
            <a:ext cx="1440000" cy="144000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E974CA8C-C7A3-4A6E-787A-A51F8A79F34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804698" y="3668854"/>
            <a:ext cx="1440000" cy="144000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6E280E4E-890C-D4BB-F5DC-4C3BCEC43D9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654952" y="3667524"/>
            <a:ext cx="1440000" cy="1440000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5EDF7DE0-C5CB-C153-41E1-3550A7C94CD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790136" y="2124398"/>
            <a:ext cx="1440000" cy="144000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DDD79614-7CAD-4210-DFB7-34C5771A70C0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654952" y="2124398"/>
            <a:ext cx="1440000" cy="1440000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DC008BCF-E810-029F-EDCD-CD6CCCEFB14A}"/>
              </a:ext>
            </a:extLst>
          </p:cNvPr>
          <p:cNvSpPr txBox="1"/>
          <p:nvPr/>
        </p:nvSpPr>
        <p:spPr>
          <a:xfrm>
            <a:off x="87321" y="4125914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12</a:t>
            </a:r>
            <a:r>
              <a:rPr kumimoji="1"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月実施</a:t>
            </a:r>
            <a:endParaRPr kumimoji="1" lang="en-US" altLang="ja-JP" sz="1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algn="r"/>
            <a:r>
              <a:rPr kumimoji="1"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→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E98302E-4205-2265-3F08-F1E978B5AC03}"/>
              </a:ext>
            </a:extLst>
          </p:cNvPr>
          <p:cNvSpPr txBox="1"/>
          <p:nvPr/>
        </p:nvSpPr>
        <p:spPr>
          <a:xfrm>
            <a:off x="92224" y="144905"/>
            <a:ext cx="90281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赤枠内</a:t>
            </a:r>
            <a:endParaRPr kumimoji="1" lang="en-US" altLang="ja-JP" sz="1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kumimoji="1"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前回から</a:t>
            </a:r>
            <a:endParaRPr kumimoji="1" lang="en-US" altLang="ja-JP" sz="1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r>
              <a:rPr kumimoji="1"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写真追加</a:t>
            </a:r>
          </a:p>
        </p:txBody>
      </p:sp>
      <p:pic>
        <p:nvPicPr>
          <p:cNvPr id="31" name="図 30">
            <a:extLst>
              <a:ext uri="{FF2B5EF4-FFF2-40B4-BE49-F238E27FC236}">
                <a16:creationId xmlns:a16="http://schemas.microsoft.com/office/drawing/2014/main" id="{E6407E5F-9284-828C-B76C-C9E0014FCBAB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543154" y="2124398"/>
            <a:ext cx="1337872" cy="14400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EFFC9786-FF06-E09D-E272-2C1DD83DEAE0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591050" y="3667524"/>
            <a:ext cx="125617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832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A40A8232-3869-04F0-E8A7-AA0E5FBCBF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675554"/>
              </p:ext>
            </p:extLst>
          </p:nvPr>
        </p:nvGraphicFramePr>
        <p:xfrm>
          <a:off x="622231" y="3904109"/>
          <a:ext cx="8661537" cy="264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35741180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3901429521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4055899070"/>
                    </a:ext>
                  </a:extLst>
                </a:gridCol>
                <a:gridCol w="943296">
                  <a:extLst>
                    <a:ext uri="{9D8B030D-6E8A-4147-A177-3AD203B41FA5}">
                      <a16:colId xmlns:a16="http://schemas.microsoft.com/office/drawing/2014/main" val="3919184374"/>
                    </a:ext>
                  </a:extLst>
                </a:gridCol>
                <a:gridCol w="878241">
                  <a:extLst>
                    <a:ext uri="{9D8B030D-6E8A-4147-A177-3AD203B41FA5}">
                      <a16:colId xmlns:a16="http://schemas.microsoft.com/office/drawing/2014/main" val="1010842972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4046698520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115716692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394361799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255037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試料容器</a:t>
                      </a:r>
                      <a:endParaRPr kumimoji="1" lang="en-US" altLang="ja-JP" sz="1400" dirty="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  <a:p>
                      <a:r>
                        <a:rPr kumimoji="1" lang="ja-JP" altLang="en-US" sz="14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名称</a:t>
                      </a:r>
                      <a:endParaRPr kumimoji="1" lang="en-US" altLang="ja-JP" sz="1400" dirty="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  <a:p>
                      <a:r>
                        <a:rPr kumimoji="1" lang="ja-JP" altLang="en-US" sz="12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（採取位置）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err="1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debriswiki</a:t>
                      </a:r>
                      <a:r>
                        <a:rPr kumimoji="1" lang="en-US" altLang="ja-JP" sz="14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#</a:t>
                      </a:r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内容物重量</a:t>
                      </a:r>
                      <a:r>
                        <a:rPr kumimoji="1" lang="en-US" altLang="ja-JP" sz="14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 (g)</a:t>
                      </a:r>
                    </a:p>
                    <a:p>
                      <a:pPr algn="ctr"/>
                      <a:r>
                        <a:rPr kumimoji="1" lang="en-US" altLang="ja-JP" sz="10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(1F</a:t>
                      </a:r>
                      <a:r>
                        <a:rPr kumimoji="1" lang="ja-JP" altLang="en-US" sz="10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測定値</a:t>
                      </a:r>
                      <a:r>
                        <a:rPr kumimoji="1" lang="en-US" altLang="ja-JP" sz="10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)</a:t>
                      </a:r>
                      <a:endParaRPr kumimoji="1" lang="ja-JP" altLang="en-US" sz="10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Ni</a:t>
                      </a:r>
                      <a:r>
                        <a:rPr kumimoji="1" lang="ja-JP" altLang="en-US" sz="14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るつぼ</a:t>
                      </a:r>
                      <a:endParaRPr kumimoji="1" lang="en-US" altLang="ja-JP" sz="1400" dirty="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  <a:p>
                      <a:pPr algn="ctr"/>
                      <a:r>
                        <a:rPr kumimoji="1" lang="ja-JP" altLang="en-US" sz="14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重量</a:t>
                      </a:r>
                      <a:r>
                        <a:rPr kumimoji="1" lang="en-US" altLang="ja-JP" sz="14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 (g)</a:t>
                      </a:r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Ni</a:t>
                      </a:r>
                      <a:r>
                        <a:rPr kumimoji="1" lang="ja-JP" altLang="en-US" sz="14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るつぼ</a:t>
                      </a:r>
                      <a:r>
                        <a:rPr kumimoji="1" lang="en-US" altLang="ja-JP" sz="14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+</a:t>
                      </a:r>
                    </a:p>
                    <a:p>
                      <a:pPr algn="ctr"/>
                      <a:r>
                        <a:rPr kumimoji="1" lang="ja-JP" altLang="en-US" sz="14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乾燥試料重量</a:t>
                      </a:r>
                      <a:r>
                        <a:rPr kumimoji="1" lang="en-US" altLang="ja-JP" sz="14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 (g)</a:t>
                      </a:r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乾燥試料</a:t>
                      </a:r>
                      <a:endParaRPr kumimoji="1" lang="en-US" altLang="ja-JP" sz="1400" dirty="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  <a:p>
                      <a:pPr algn="ctr"/>
                      <a:r>
                        <a:rPr kumimoji="1" lang="ja-JP" altLang="en-US" sz="14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重量</a:t>
                      </a:r>
                      <a:endParaRPr kumimoji="1" lang="en-US" altLang="ja-JP" sz="1400" dirty="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  <a:p>
                      <a:pPr algn="ctr"/>
                      <a:r>
                        <a:rPr kumimoji="1" lang="en-US" altLang="ja-JP" sz="14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(g)</a:t>
                      </a:r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受入時</a:t>
                      </a:r>
                      <a:endParaRPr kumimoji="1" lang="en-US" altLang="ja-JP" sz="1400" dirty="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  <a:p>
                      <a:pPr algn="ctr"/>
                      <a:r>
                        <a:rPr kumimoji="1" lang="ja-JP" altLang="en-US" sz="14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容器</a:t>
                      </a:r>
                      <a:endParaRPr kumimoji="1" lang="en-US" altLang="ja-JP" sz="1400" dirty="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  <a:p>
                      <a:pPr algn="ctr"/>
                      <a:r>
                        <a:rPr kumimoji="1" lang="ja-JP" altLang="en-US" sz="14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線量率</a:t>
                      </a:r>
                      <a:endParaRPr kumimoji="1" lang="en-US" altLang="ja-JP" sz="1400" dirty="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  <a:p>
                      <a:pPr algn="ctr"/>
                      <a:r>
                        <a:rPr kumimoji="1" lang="en-US" altLang="ja-JP" sz="14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(µ</a:t>
                      </a:r>
                      <a:r>
                        <a:rPr kumimoji="1" lang="en-US" altLang="ja-JP" sz="1400" dirty="0" err="1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Sv</a:t>
                      </a:r>
                      <a:r>
                        <a:rPr kumimoji="1" lang="en-US" altLang="ja-JP" sz="14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/h)</a:t>
                      </a:r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回収後の容器線量率</a:t>
                      </a:r>
                      <a:endParaRPr kumimoji="1" lang="en-US" altLang="ja-JP" sz="1400" dirty="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  <a:p>
                      <a:pPr algn="ctr"/>
                      <a:r>
                        <a:rPr kumimoji="1" lang="en-US" altLang="ja-JP" sz="14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(µ</a:t>
                      </a:r>
                      <a:r>
                        <a:rPr kumimoji="1" lang="en-US" altLang="ja-JP" sz="1400" dirty="0" err="1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Sv</a:t>
                      </a:r>
                      <a:r>
                        <a:rPr kumimoji="1" lang="en-US" altLang="ja-JP" sz="14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/h)</a:t>
                      </a:r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進捗</a:t>
                      </a:r>
                      <a:endParaRPr kumimoji="1" lang="en-US" altLang="ja-JP" sz="1400" dirty="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  <a:p>
                      <a:pPr algn="ctr"/>
                      <a:r>
                        <a:rPr kumimoji="1" lang="ja-JP" altLang="en-US" sz="14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状況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0122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チ</a:t>
                      </a:r>
                      <a:r>
                        <a:rPr kumimoji="1" lang="en-US" altLang="ja-JP" sz="14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1-</a:t>
                      </a:r>
                      <a:r>
                        <a:rPr kumimoji="1" lang="ja-JP" altLang="en-US" sz="14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③</a:t>
                      </a:r>
                      <a:r>
                        <a:rPr kumimoji="1" lang="en-US" altLang="ja-JP" sz="14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  (1)</a:t>
                      </a:r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1PCV2301A </a:t>
                      </a:r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0.453</a:t>
                      </a:r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51.6079</a:t>
                      </a:r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51.6594</a:t>
                      </a:r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0.0515</a:t>
                      </a:r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200</a:t>
                      </a:r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3.0</a:t>
                      </a:r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kumimoji="1" lang="ja-JP" altLang="en-US" sz="12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溶解を完了し、</a:t>
                      </a:r>
                      <a:r>
                        <a:rPr kumimoji="1" lang="en-US" altLang="ja-JP" sz="12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ICP-AES</a:t>
                      </a:r>
                      <a:r>
                        <a:rPr kumimoji="1" lang="ja-JP" altLang="en-US" sz="12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による定性分析まで実施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7508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ヘ</a:t>
                      </a:r>
                      <a:r>
                        <a:rPr kumimoji="1" lang="en-US" altLang="ja-JP" sz="14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2-</a:t>
                      </a:r>
                      <a:r>
                        <a:rPr kumimoji="1" lang="ja-JP" altLang="en-US" sz="14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②</a:t>
                      </a:r>
                      <a:r>
                        <a:rPr kumimoji="1" lang="en-US" altLang="ja-JP" sz="14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  (4)</a:t>
                      </a:r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1PCV2304A </a:t>
                      </a:r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0.248</a:t>
                      </a:r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51.3546</a:t>
                      </a:r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51.5333</a:t>
                      </a:r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0.1787</a:t>
                      </a:r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250</a:t>
                      </a:r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1.0</a:t>
                      </a:r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溶解完了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2246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ヘ</a:t>
                      </a:r>
                      <a:r>
                        <a:rPr kumimoji="1" lang="en-US" altLang="ja-JP" sz="14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1-</a:t>
                      </a:r>
                      <a:r>
                        <a:rPr kumimoji="1" lang="ja-JP" altLang="en-US" sz="14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③</a:t>
                      </a:r>
                      <a:r>
                        <a:rPr kumimoji="1" lang="en-US" altLang="ja-JP" sz="14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  (3)</a:t>
                      </a:r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1PCV2303A </a:t>
                      </a:r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0.389</a:t>
                      </a:r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C00000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51.6879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C00000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51.7036</a:t>
                      </a:r>
                      <a:endParaRPr kumimoji="1" lang="ja-JP" altLang="en-US" sz="1400">
                        <a:solidFill>
                          <a:srgbClr val="C00000"/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C00000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0.0157</a:t>
                      </a:r>
                      <a:endParaRPr kumimoji="1" lang="ja-JP" altLang="en-US" sz="1400">
                        <a:solidFill>
                          <a:srgbClr val="C00000"/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300</a:t>
                      </a:r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C00000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1.7</a:t>
                      </a:r>
                      <a:endParaRPr kumimoji="1" lang="ja-JP" altLang="en-US" sz="1400">
                        <a:solidFill>
                          <a:srgbClr val="C00000"/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solidFill>
                            <a:srgbClr val="C00000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溶解完了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34290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チ</a:t>
                      </a:r>
                      <a:r>
                        <a:rPr kumimoji="1" lang="en-US" altLang="ja-JP" sz="14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2-</a:t>
                      </a:r>
                      <a:r>
                        <a:rPr kumimoji="1" lang="ja-JP" altLang="en-US" sz="14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③</a:t>
                      </a:r>
                      <a:r>
                        <a:rPr kumimoji="1" lang="en-US" altLang="ja-JP" sz="14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  (2)</a:t>
                      </a:r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1PCV2302A </a:t>
                      </a:r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0.372</a:t>
                      </a:r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52.6222</a:t>
                      </a:r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52.6644</a:t>
                      </a:r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0.0422</a:t>
                      </a:r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250</a:t>
                      </a:r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1.3</a:t>
                      </a:r>
                      <a:endParaRPr kumimoji="1" lang="ja-JP" altLang="en-US" sz="140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溶解完了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2527722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06B3BE3-7AEB-41CE-234B-4475FC01A3A7}"/>
              </a:ext>
            </a:extLst>
          </p:cNvPr>
          <p:cNvSpPr txBox="1"/>
          <p:nvPr/>
        </p:nvSpPr>
        <p:spPr>
          <a:xfrm>
            <a:off x="3428382" y="3532530"/>
            <a:ext cx="44967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>
                <a:latin typeface="MS PGothic" panose="020B0600070205080204" pitchFamily="34" charset="-128"/>
                <a:ea typeface="MS PGothic" panose="020B0600070205080204" pitchFamily="34" charset="-128"/>
              </a:rPr>
              <a:t>乾燥試料重量及び元容器線量率</a:t>
            </a:r>
            <a:r>
              <a:rPr kumimoji="1" lang="en-US" altLang="ja-JP" sz="1600" dirty="0"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kumimoji="1" lang="ja-JP" altLang="en-US" sz="1200">
                <a:latin typeface="MS PGothic" panose="020B0600070205080204" pitchFamily="34" charset="-128"/>
                <a:ea typeface="MS PGothic" panose="020B0600070205080204" pitchFamily="34" charset="-128"/>
              </a:rPr>
              <a:t>（</a:t>
            </a:r>
            <a:r>
              <a:rPr kumimoji="1" lang="ja-JP" altLang="en-US" sz="1200">
                <a:solidFill>
                  <a:srgbClr val="C0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赤字部分</a:t>
            </a:r>
            <a:r>
              <a:rPr kumimoji="1" lang="en-US" altLang="ja-JP" sz="1200" dirty="0">
                <a:solidFill>
                  <a:srgbClr val="C0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12</a:t>
            </a:r>
            <a:r>
              <a:rPr kumimoji="1" lang="ja-JP" altLang="en-US" sz="1200">
                <a:solidFill>
                  <a:srgbClr val="C0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月実施</a:t>
            </a:r>
            <a:r>
              <a:rPr kumimoji="1" lang="ja-JP" altLang="en-US" sz="1200">
                <a:latin typeface="MS PGothic" panose="020B0600070205080204" pitchFamily="34" charset="-128"/>
                <a:ea typeface="MS PGothic" panose="020B0600070205080204" pitchFamily="34" charset="-128"/>
              </a:rPr>
              <a:t>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A232063-B867-43A0-6EAF-67C92F35F24D}"/>
              </a:ext>
            </a:extLst>
          </p:cNvPr>
          <p:cNvSpPr txBox="1"/>
          <p:nvPr/>
        </p:nvSpPr>
        <p:spPr>
          <a:xfrm>
            <a:off x="6583681" y="6545709"/>
            <a:ext cx="1582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>
                <a:latin typeface="MS PGothic" panose="020B0600070205080204" pitchFamily="34" charset="-128"/>
                <a:ea typeface="MS PGothic" panose="020B0600070205080204" pitchFamily="34" charset="-128"/>
              </a:rPr>
              <a:t>（</a:t>
            </a:r>
            <a:r>
              <a:rPr kumimoji="1" lang="en-US" altLang="ja-JP" sz="1200" dirty="0">
                <a:latin typeface="MS PGothic" panose="020B0600070205080204" pitchFamily="34" charset="-128"/>
                <a:ea typeface="MS PGothic" panose="020B0600070205080204" pitchFamily="34" charset="-128"/>
              </a:rPr>
              <a:t>GM</a:t>
            </a:r>
            <a:r>
              <a:rPr kumimoji="1" lang="ja-JP" altLang="en-US" sz="1200">
                <a:latin typeface="MS PGothic" panose="020B0600070205080204" pitchFamily="34" charset="-128"/>
                <a:ea typeface="MS PGothic" panose="020B0600070205080204" pitchFamily="34" charset="-128"/>
              </a:rPr>
              <a:t>管式、容器直近）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73F424B-EF8C-C7F1-FB07-1F2A3A7BD7B6}"/>
              </a:ext>
            </a:extLst>
          </p:cNvPr>
          <p:cNvSpPr txBox="1"/>
          <p:nvPr/>
        </p:nvSpPr>
        <p:spPr>
          <a:xfrm>
            <a:off x="318977" y="490099"/>
            <a:ext cx="450643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dirty="0">
                <a:latin typeface="MS PGothic" panose="020B0600070205080204" pitchFamily="34" charset="-128"/>
                <a:ea typeface="MS PGothic" panose="020B0600070205080204" pitchFamily="34" charset="-128"/>
              </a:rPr>
              <a:t>11</a:t>
            </a:r>
            <a:r>
              <a:rPr kumimoji="1" lang="ja-JP" altLang="en-US" sz="1200">
                <a:latin typeface="MS PGothic" panose="020B0600070205080204" pitchFamily="34" charset="-128"/>
                <a:ea typeface="MS PGothic" panose="020B0600070205080204" pitchFamily="34" charset="-128"/>
              </a:rPr>
              <a:t>月末までに、</a:t>
            </a:r>
            <a:r>
              <a:rPr kumimoji="1" lang="en-US" altLang="ja-JP" sz="1200" dirty="0">
                <a:latin typeface="MS PGothic" panose="020B0600070205080204" pitchFamily="34" charset="-128"/>
                <a:ea typeface="MS PGothic" panose="020B0600070205080204" pitchFamily="34" charset="-128"/>
              </a:rPr>
              <a:t>4</a:t>
            </a:r>
            <a:r>
              <a:rPr kumimoji="1" lang="ja-JP" altLang="en-US" sz="1200">
                <a:latin typeface="MS PGothic" panose="020B0600070205080204" pitchFamily="34" charset="-128"/>
                <a:ea typeface="MS PGothic" panose="020B0600070205080204" pitchFamily="34" charset="-128"/>
              </a:rPr>
              <a:t>試料のうち</a:t>
            </a:r>
            <a:r>
              <a:rPr kumimoji="1" lang="en-US" altLang="ja-JP" sz="1200" dirty="0">
                <a:latin typeface="MS PGothic" panose="020B0600070205080204" pitchFamily="34" charset="-128"/>
                <a:ea typeface="MS PGothic" panose="020B0600070205080204" pitchFamily="34" charset="-128"/>
              </a:rPr>
              <a:t>3</a:t>
            </a:r>
            <a:r>
              <a:rPr kumimoji="1" lang="ja-JP" altLang="en-US" sz="1200">
                <a:latin typeface="MS PGothic" panose="020B0600070205080204" pitchFamily="34" charset="-128"/>
                <a:ea typeface="MS PGothic" panose="020B0600070205080204" pitchFamily="34" charset="-128"/>
              </a:rPr>
              <a:t>試料について内容物（試料）回収、アルカリ融解、硝酸溶解を完了</a:t>
            </a:r>
            <a:endParaRPr kumimoji="1" lang="en-US" altLang="ja-JP" sz="1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dirty="0">
                <a:latin typeface="MS PGothic" panose="020B0600070205080204" pitchFamily="34" charset="-128"/>
                <a:ea typeface="MS PGothic" panose="020B0600070205080204" pitchFamily="34" charset="-128"/>
              </a:rPr>
              <a:t>12</a:t>
            </a:r>
            <a:r>
              <a:rPr kumimoji="1" lang="ja-JP" altLang="en-US" sz="1200">
                <a:latin typeface="MS PGothic" panose="020B0600070205080204" pitchFamily="34" charset="-128"/>
                <a:ea typeface="MS PGothic" panose="020B0600070205080204" pitchFamily="34" charset="-128"/>
              </a:rPr>
              <a:t>月</a:t>
            </a:r>
            <a:r>
              <a:rPr kumimoji="1" lang="en-US" altLang="ja-JP" sz="1200" dirty="0">
                <a:latin typeface="MS PGothic" panose="020B0600070205080204" pitchFamily="34" charset="-128"/>
                <a:ea typeface="MS PGothic" panose="020B0600070205080204" pitchFamily="34" charset="-128"/>
              </a:rPr>
              <a:t>7</a:t>
            </a:r>
            <a:r>
              <a:rPr kumimoji="1" lang="ja-JP" altLang="en-US" sz="1200">
                <a:latin typeface="MS PGothic" panose="020B0600070205080204" pitchFamily="34" charset="-128"/>
                <a:ea typeface="MS PGothic" panose="020B0600070205080204" pitchFamily="34" charset="-128"/>
              </a:rPr>
              <a:t>日までに残り</a:t>
            </a:r>
            <a:r>
              <a:rPr kumimoji="1" lang="en-US" altLang="ja-JP" sz="1200" dirty="0">
                <a:latin typeface="MS PGothic" panose="020B0600070205080204" pitchFamily="34" charset="-128"/>
                <a:ea typeface="MS PGothic" panose="020B0600070205080204" pitchFamily="34" charset="-128"/>
              </a:rPr>
              <a:t>1</a:t>
            </a:r>
            <a:r>
              <a:rPr kumimoji="1" lang="ja-JP" altLang="en-US" sz="1200">
                <a:latin typeface="MS PGothic" panose="020B0600070205080204" pitchFamily="34" charset="-128"/>
                <a:ea typeface="MS PGothic" panose="020B0600070205080204" pitchFamily="34" charset="-128"/>
              </a:rPr>
              <a:t>試料とブランク（試料を入れずに</a:t>
            </a:r>
            <a:r>
              <a:rPr kumimoji="1" lang="en-US" altLang="ja-JP" sz="1200" dirty="0">
                <a:latin typeface="MS PGothic" panose="020B0600070205080204" pitchFamily="34" charset="-128"/>
                <a:ea typeface="MS PGothic" panose="020B0600070205080204" pitchFamily="34" charset="-128"/>
              </a:rPr>
              <a:t>Ni</a:t>
            </a:r>
            <a:r>
              <a:rPr kumimoji="1" lang="ja-JP" altLang="en-US" sz="1200">
                <a:latin typeface="MS PGothic" panose="020B0600070205080204" pitchFamily="34" charset="-128"/>
                <a:ea typeface="MS PGothic" panose="020B0600070205080204" pitchFamily="34" charset="-128"/>
              </a:rPr>
              <a:t>るつぼでアルカリ融解・硝酸溶解）の溶解を完了</a:t>
            </a:r>
            <a:endParaRPr kumimoji="1" lang="en-US" altLang="ja-JP" sz="1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dirty="0">
                <a:latin typeface="MS PGothic" panose="020B0600070205080204" pitchFamily="34" charset="-128"/>
                <a:ea typeface="MS PGothic" panose="020B0600070205080204" pitchFamily="34" charset="-128"/>
              </a:rPr>
              <a:t>12</a:t>
            </a:r>
            <a:r>
              <a:rPr kumimoji="1" lang="ja-JP" altLang="en-US" sz="1200">
                <a:latin typeface="MS PGothic" panose="020B0600070205080204" pitchFamily="34" charset="-128"/>
                <a:ea typeface="MS PGothic" panose="020B0600070205080204" pitchFamily="34" charset="-128"/>
              </a:rPr>
              <a:t>月</a:t>
            </a:r>
            <a:r>
              <a:rPr kumimoji="1" lang="en-US" altLang="ja-JP" sz="1200" dirty="0">
                <a:latin typeface="MS PGothic" panose="020B0600070205080204" pitchFamily="34" charset="-128"/>
                <a:ea typeface="MS PGothic" panose="020B0600070205080204" pitchFamily="34" charset="-128"/>
              </a:rPr>
              <a:t>15</a:t>
            </a:r>
            <a:r>
              <a:rPr kumimoji="1" lang="ja-JP" altLang="en-US" sz="1200">
                <a:latin typeface="MS PGothic" panose="020B0600070205080204" pitchFamily="34" charset="-128"/>
                <a:ea typeface="MS PGothic" panose="020B0600070205080204" pitchFamily="34" charset="-128"/>
              </a:rPr>
              <a:t>日までに溶解液全</a:t>
            </a:r>
            <a:r>
              <a:rPr kumimoji="1" lang="en-US" altLang="ja-JP" sz="1200" dirty="0">
                <a:latin typeface="MS PGothic" panose="020B0600070205080204" pitchFamily="34" charset="-128"/>
                <a:ea typeface="MS PGothic" panose="020B0600070205080204" pitchFamily="34" charset="-128"/>
              </a:rPr>
              <a:t>5</a:t>
            </a:r>
            <a:r>
              <a:rPr kumimoji="1" lang="ja-JP" altLang="en-US" sz="1200">
                <a:latin typeface="MS PGothic" panose="020B0600070205080204" pitchFamily="34" charset="-128"/>
                <a:ea typeface="MS PGothic" panose="020B0600070205080204" pitchFamily="34" charset="-128"/>
              </a:rPr>
              <a:t>種類について、</a:t>
            </a:r>
            <a:r>
              <a:rPr kumimoji="1" lang="en-US" altLang="ja-JP" sz="1200" dirty="0">
                <a:latin typeface="MS PGothic" panose="020B0600070205080204" pitchFamily="34" charset="-128"/>
                <a:ea typeface="MS PGothic" panose="020B0600070205080204" pitchFamily="34" charset="-128"/>
              </a:rPr>
              <a:t>5</a:t>
            </a:r>
            <a:r>
              <a:rPr kumimoji="1" lang="ja-JP" altLang="en-US" sz="1200">
                <a:latin typeface="MS PGothic" panose="020B0600070205080204" pitchFamily="34" charset="-128"/>
                <a:ea typeface="MS PGothic" panose="020B0600070205080204" pitchFamily="34" charset="-128"/>
              </a:rPr>
              <a:t>倍希釈で</a:t>
            </a:r>
            <a:r>
              <a:rPr kumimoji="1" lang="en-US" altLang="ja-JP" sz="1200" dirty="0">
                <a:latin typeface="MS PGothic" panose="020B0600070205080204" pitchFamily="34" charset="-128"/>
                <a:ea typeface="MS PGothic" panose="020B0600070205080204" pitchFamily="34" charset="-128"/>
              </a:rPr>
              <a:t>ICP-AES</a:t>
            </a:r>
            <a:r>
              <a:rPr kumimoji="1" lang="ja-JP" altLang="en-US" sz="1200">
                <a:latin typeface="MS PGothic" panose="020B0600070205080204" pitchFamily="34" charset="-128"/>
                <a:ea typeface="MS PGothic" panose="020B0600070205080204" pitchFamily="34" charset="-128"/>
              </a:rPr>
              <a:t>による定性分析を実施</a:t>
            </a:r>
            <a:endParaRPr kumimoji="1" lang="en-US" altLang="ja-JP" sz="1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dirty="0">
                <a:latin typeface="MS PGothic" panose="020B0600070205080204" pitchFamily="34" charset="-128"/>
                <a:ea typeface="MS PGothic" panose="020B0600070205080204" pitchFamily="34" charset="-128"/>
              </a:rPr>
              <a:t>12</a:t>
            </a:r>
            <a:r>
              <a:rPr kumimoji="1" lang="ja-JP" altLang="en-US" sz="1200">
                <a:latin typeface="MS PGothic" panose="020B0600070205080204" pitchFamily="34" charset="-128"/>
                <a:ea typeface="MS PGothic" panose="020B0600070205080204" pitchFamily="34" charset="-128"/>
              </a:rPr>
              <a:t>月</a:t>
            </a:r>
            <a:r>
              <a:rPr kumimoji="1" lang="en-US" altLang="ja-JP" sz="1200" dirty="0">
                <a:latin typeface="MS PGothic" panose="020B0600070205080204" pitchFamily="34" charset="-128"/>
                <a:ea typeface="MS PGothic" panose="020B0600070205080204" pitchFamily="34" charset="-128"/>
              </a:rPr>
              <a:t>18</a:t>
            </a:r>
            <a:r>
              <a:rPr kumimoji="1" lang="ja-JP" altLang="en-US" sz="1200">
                <a:latin typeface="MS PGothic" panose="020B0600070205080204" pitchFamily="34" charset="-128"/>
                <a:ea typeface="MS PGothic" panose="020B0600070205080204" pitchFamily="34" charset="-128"/>
              </a:rPr>
              <a:t>日から定量分析開始、</a:t>
            </a:r>
            <a:r>
              <a:rPr kumimoji="1" lang="en-US" altLang="ja-JP" sz="1200" dirty="0">
                <a:latin typeface="MS PGothic" panose="020B0600070205080204" pitchFamily="34" charset="-128"/>
                <a:ea typeface="MS PGothic" panose="020B0600070205080204" pitchFamily="34" charset="-128"/>
              </a:rPr>
              <a:t>1</a:t>
            </a:r>
            <a:r>
              <a:rPr kumimoji="1" lang="ja-JP" altLang="en-US" sz="1200">
                <a:latin typeface="MS PGothic" panose="020B0600070205080204" pitchFamily="34" charset="-128"/>
                <a:ea typeface="MS PGothic" panose="020B0600070205080204" pitchFamily="34" charset="-128"/>
              </a:rPr>
              <a:t>月中に分析作業完了の見込み</a:t>
            </a:r>
            <a:endParaRPr kumimoji="1" lang="en-US" altLang="ja-JP" sz="1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ja-JP" altLang="en-US" sz="1200">
                <a:latin typeface="MS PGothic" panose="020B0600070205080204" pitchFamily="34" charset="-128"/>
                <a:ea typeface="MS PGothic" panose="020B0600070205080204" pitchFamily="34" charset="-128"/>
              </a:rPr>
              <a:t>アルカリ融解後の</a:t>
            </a:r>
            <a:r>
              <a:rPr kumimoji="1" lang="en-US" altLang="ja-JP" sz="1200" dirty="0">
                <a:latin typeface="MS PGothic" panose="020B0600070205080204" pitchFamily="34" charset="-128"/>
                <a:ea typeface="MS PGothic" panose="020B0600070205080204" pitchFamily="34" charset="-128"/>
              </a:rPr>
              <a:t>Ni</a:t>
            </a:r>
            <a:r>
              <a:rPr kumimoji="1" lang="ja-JP" altLang="en-US" sz="1200">
                <a:latin typeface="MS PGothic" panose="020B0600070205080204" pitchFamily="34" charset="-128"/>
                <a:ea typeface="MS PGothic" panose="020B0600070205080204" pitchFamily="34" charset="-128"/>
              </a:rPr>
              <a:t>るつぼの蓋の線量が高い（加熱中に</a:t>
            </a:r>
            <a:r>
              <a:rPr kumimoji="1" lang="en-US" altLang="ja-JP" sz="1200" dirty="0">
                <a:latin typeface="MS PGothic" panose="020B0600070205080204" pitchFamily="34" charset="-128"/>
                <a:ea typeface="MS PGothic" panose="020B0600070205080204" pitchFamily="34" charset="-128"/>
              </a:rPr>
              <a:t>Cs</a:t>
            </a:r>
            <a:r>
              <a:rPr kumimoji="1" lang="ja-JP" altLang="en-US" sz="1200">
                <a:latin typeface="MS PGothic" panose="020B0600070205080204" pitchFamily="34" charset="-128"/>
                <a:ea typeface="MS PGothic" panose="020B0600070205080204" pitchFamily="34" charset="-128"/>
              </a:rPr>
              <a:t>が蒸発沈着したか）</a:t>
            </a:r>
            <a:endParaRPr kumimoji="1" lang="en-US" altLang="ja-JP" sz="1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ja-JP" altLang="en-US" sz="1200">
                <a:latin typeface="MS PGothic" panose="020B0600070205080204" pitchFamily="34" charset="-128"/>
                <a:ea typeface="MS PGothic" panose="020B0600070205080204" pitchFamily="34" charset="-128"/>
              </a:rPr>
              <a:t>有意なウラン量があれば、単離して</a:t>
            </a:r>
            <a:r>
              <a:rPr kumimoji="1" lang="en-US" altLang="ja-JP" sz="1200" dirty="0">
                <a:latin typeface="MS PGothic" panose="020B0600070205080204" pitchFamily="34" charset="-128"/>
                <a:ea typeface="MS PGothic" panose="020B0600070205080204" pitchFamily="34" charset="-128"/>
              </a:rPr>
              <a:t>TIMS</a:t>
            </a:r>
            <a:r>
              <a:rPr kumimoji="1" lang="ja-JP" altLang="en-US" sz="1200">
                <a:latin typeface="MS PGothic" panose="020B0600070205080204" pitchFamily="34" charset="-128"/>
                <a:ea typeface="MS PGothic" panose="020B0600070205080204" pitchFamily="34" charset="-128"/>
              </a:rPr>
              <a:t>による同位体組成分析を行う予定</a:t>
            </a:r>
            <a:endParaRPr kumimoji="1" lang="en-US" altLang="ja-JP" sz="12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dirty="0">
                <a:latin typeface="MS PGothic" panose="020B0600070205080204" pitchFamily="34" charset="-128"/>
                <a:ea typeface="MS PGothic" panose="020B0600070205080204" pitchFamily="34" charset="-128"/>
              </a:rPr>
              <a:t>12</a:t>
            </a:r>
            <a:r>
              <a:rPr kumimoji="1" lang="ja-JP" altLang="en-US" sz="1200">
                <a:latin typeface="MS PGothic" panose="020B0600070205080204" pitchFamily="34" charset="-128"/>
                <a:ea typeface="MS PGothic" panose="020B0600070205080204" pitchFamily="34" charset="-128"/>
              </a:rPr>
              <a:t>月</a:t>
            </a:r>
            <a:r>
              <a:rPr kumimoji="1" lang="en-US" altLang="ja-JP" sz="1200" dirty="0">
                <a:latin typeface="MS PGothic" panose="020B0600070205080204" pitchFamily="34" charset="-128"/>
                <a:ea typeface="MS PGothic" panose="020B0600070205080204" pitchFamily="34" charset="-128"/>
              </a:rPr>
              <a:t>19</a:t>
            </a:r>
            <a:r>
              <a:rPr kumimoji="1" lang="ja-JP" altLang="en-US" sz="1200">
                <a:latin typeface="MS PGothic" panose="020B0600070205080204" pitchFamily="34" charset="-128"/>
                <a:ea typeface="MS PGothic" panose="020B0600070205080204" pitchFamily="34" charset="-128"/>
              </a:rPr>
              <a:t>日、燃料試験施設から</a:t>
            </a:r>
            <a:r>
              <a:rPr kumimoji="1" lang="en-US" altLang="ja-JP" sz="1200" dirty="0">
                <a:latin typeface="MS PGothic" panose="020B0600070205080204" pitchFamily="34" charset="-128"/>
                <a:ea typeface="MS PGothic" panose="020B0600070205080204" pitchFamily="34" charset="-128"/>
              </a:rPr>
              <a:t>TMI-2</a:t>
            </a:r>
            <a:r>
              <a:rPr kumimoji="1" lang="ja-JP" altLang="en-US" sz="1200">
                <a:latin typeface="MS PGothic" panose="020B0600070205080204" pitchFamily="34" charset="-128"/>
                <a:ea typeface="MS PGothic" panose="020B0600070205080204" pitchFamily="34" charset="-128"/>
              </a:rPr>
              <a:t>デブリを</a:t>
            </a:r>
            <a:r>
              <a:rPr kumimoji="1" lang="en-US" altLang="ja-JP" sz="1200" dirty="0">
                <a:latin typeface="MS PGothic" panose="020B0600070205080204" pitchFamily="34" charset="-128"/>
                <a:ea typeface="MS PGothic" panose="020B0600070205080204" pitchFamily="34" charset="-128"/>
              </a:rPr>
              <a:t>BECKY</a:t>
            </a:r>
            <a:r>
              <a:rPr kumimoji="1" lang="ja-JP" altLang="en-US" sz="1200">
                <a:latin typeface="MS PGothic" panose="020B0600070205080204" pitchFamily="34" charset="-128"/>
                <a:ea typeface="MS PGothic" panose="020B0600070205080204" pitchFamily="34" charset="-128"/>
              </a:rPr>
              <a:t>及び</a:t>
            </a:r>
            <a:r>
              <a:rPr kumimoji="1" lang="en-US" altLang="ja-JP" sz="1200" dirty="0">
                <a:latin typeface="MS PGothic" panose="020B0600070205080204" pitchFamily="34" charset="-128"/>
                <a:ea typeface="MS PGothic" panose="020B0600070205080204" pitchFamily="34" charset="-128"/>
              </a:rPr>
              <a:t>WASTEF</a:t>
            </a:r>
            <a:r>
              <a:rPr kumimoji="1" lang="ja-JP" altLang="en-US" sz="1200">
                <a:latin typeface="MS PGothic" panose="020B0600070205080204" pitchFamily="34" charset="-128"/>
                <a:ea typeface="MS PGothic" panose="020B0600070205080204" pitchFamily="34" charset="-128"/>
              </a:rPr>
              <a:t>（大洗への輸送中継施設）に所内運搬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A45D419-906F-CDB3-8D57-00F2C16D24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590" y="574465"/>
            <a:ext cx="4318000" cy="1968500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B9FE0A-BD21-EFA2-2202-6FE97008BA38}"/>
              </a:ext>
            </a:extLst>
          </p:cNvPr>
          <p:cNvSpPr txBox="1"/>
          <p:nvPr/>
        </p:nvSpPr>
        <p:spPr>
          <a:xfrm>
            <a:off x="190983" y="143014"/>
            <a:ext cx="14253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kumimoji="1" lang="ja-JP" altLang="en-US" sz="1600">
                <a:latin typeface="MS PGothic" panose="020B0600070205080204" pitchFamily="34" charset="-128"/>
                <a:ea typeface="MS PGothic" panose="020B0600070205080204" pitchFamily="34" charset="-128"/>
              </a:rPr>
              <a:t>進捗まとめ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BF64BCE-0F38-48CC-FBFB-CB0BDE7100AA}"/>
              </a:ext>
            </a:extLst>
          </p:cNvPr>
          <p:cNvSpPr txBox="1"/>
          <p:nvPr/>
        </p:nvSpPr>
        <p:spPr>
          <a:xfrm>
            <a:off x="5701348" y="2569842"/>
            <a:ext cx="307648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>
                <a:latin typeface="MS PGothic" panose="020B0600070205080204" pitchFamily="34" charset="-128"/>
                <a:ea typeface="MS PGothic" panose="020B0600070205080204" pitchFamily="34" charset="-128"/>
              </a:rPr>
              <a:t>溶解液</a:t>
            </a:r>
            <a:r>
              <a:rPr kumimoji="1" lang="en-US" altLang="ja-JP" sz="1600" dirty="0">
                <a:latin typeface="MS PGothic" panose="020B0600070205080204" pitchFamily="34" charset="-128"/>
                <a:ea typeface="MS PGothic" panose="020B0600070205080204" pitchFamily="34" charset="-128"/>
              </a:rPr>
              <a:t>5</a:t>
            </a:r>
            <a:r>
              <a:rPr kumimoji="1" lang="ja-JP" altLang="en-US" sz="1600">
                <a:latin typeface="MS PGothic" panose="020B0600070205080204" pitchFamily="34" charset="-128"/>
                <a:ea typeface="MS PGothic" panose="020B0600070205080204" pitchFamily="34" charset="-128"/>
              </a:rPr>
              <a:t>種類の外観</a:t>
            </a:r>
            <a:endParaRPr kumimoji="1" lang="en-US" altLang="ja-JP" sz="16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algn="ctr"/>
            <a:r>
              <a:rPr kumimoji="1"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（緑色はるつぼから溶出した</a:t>
            </a:r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Ni</a:t>
            </a:r>
            <a:r>
              <a:rPr kumimoji="1"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に由来）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9D87FB8-DD2E-ADCA-CFDE-3BCF9E25D89D}"/>
              </a:ext>
            </a:extLst>
          </p:cNvPr>
          <p:cNvSpPr txBox="1"/>
          <p:nvPr/>
        </p:nvSpPr>
        <p:spPr>
          <a:xfrm>
            <a:off x="5295354" y="1308314"/>
            <a:ext cx="595282" cy="288147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>
            <a:spAutoFit/>
          </a:bodyPr>
          <a:lstStyle/>
          <a:p>
            <a:r>
              <a:rPr kumimoji="1"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チ</a:t>
            </a:r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1-</a:t>
            </a:r>
            <a:r>
              <a:rPr kumimoji="1"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③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D1B994D-CD98-8AF3-DC56-78C364B551EB}"/>
              </a:ext>
            </a:extLst>
          </p:cNvPr>
          <p:cNvSpPr txBox="1"/>
          <p:nvPr/>
        </p:nvSpPr>
        <p:spPr>
          <a:xfrm>
            <a:off x="6167279" y="1308313"/>
            <a:ext cx="595282" cy="288147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>
            <a:spAutoFit/>
          </a:bodyPr>
          <a:lstStyle/>
          <a:p>
            <a:r>
              <a:rPr kumimoji="1"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チ</a:t>
            </a:r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2-</a:t>
            </a:r>
            <a:r>
              <a:rPr kumimoji="1"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③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7B39A56-F309-FD9F-16A8-84FFF57CC4A4}"/>
              </a:ext>
            </a:extLst>
          </p:cNvPr>
          <p:cNvSpPr txBox="1"/>
          <p:nvPr/>
        </p:nvSpPr>
        <p:spPr>
          <a:xfrm>
            <a:off x="6986295" y="1333073"/>
            <a:ext cx="601694" cy="288147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>
            <a:spAutoFit/>
          </a:bodyPr>
          <a:lstStyle/>
          <a:p>
            <a:r>
              <a:rPr kumimoji="1"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ヘ</a:t>
            </a:r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2-</a:t>
            </a:r>
            <a:r>
              <a:rPr kumimoji="1"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②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BD418AE-1976-17DE-1EB5-E943EB25259F}"/>
              </a:ext>
            </a:extLst>
          </p:cNvPr>
          <p:cNvSpPr txBox="1"/>
          <p:nvPr/>
        </p:nvSpPr>
        <p:spPr>
          <a:xfrm>
            <a:off x="7779728" y="1333072"/>
            <a:ext cx="601694" cy="288147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>
            <a:spAutoFit/>
          </a:bodyPr>
          <a:lstStyle/>
          <a:p>
            <a:r>
              <a:rPr kumimoji="1"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ヘ</a:t>
            </a:r>
            <a:r>
              <a:rPr kumimoji="1" lang="en-US" altLang="ja-JP" sz="1400" dirty="0">
                <a:latin typeface="MS PGothic" panose="020B0600070205080204" pitchFamily="34" charset="-128"/>
                <a:ea typeface="MS PGothic" panose="020B0600070205080204" pitchFamily="34" charset="-128"/>
              </a:rPr>
              <a:t>1-</a:t>
            </a:r>
            <a:r>
              <a:rPr kumimoji="1"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③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FDBB147-A952-812E-EB6A-EA9369B09016}"/>
              </a:ext>
            </a:extLst>
          </p:cNvPr>
          <p:cNvSpPr txBox="1"/>
          <p:nvPr/>
        </p:nvSpPr>
        <p:spPr>
          <a:xfrm>
            <a:off x="8573161" y="1306060"/>
            <a:ext cx="675432" cy="288147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>
            <a:spAutoFit/>
          </a:bodyPr>
          <a:lstStyle/>
          <a:p>
            <a:r>
              <a:rPr kumimoji="1" lang="ja-JP" altLang="en-US" sz="1400">
                <a:latin typeface="MS PGothic" panose="020B0600070205080204" pitchFamily="34" charset="-128"/>
                <a:ea typeface="MS PGothic" panose="020B0600070205080204" pitchFamily="34" charset="-128"/>
              </a:rPr>
              <a:t>ブランク</a:t>
            </a:r>
          </a:p>
        </p:txBody>
      </p:sp>
    </p:spTree>
    <p:extLst>
      <p:ext uri="{BB962C8B-B14F-4D97-AF65-F5344CB8AC3E}">
        <p14:creationId xmlns:p14="http://schemas.microsoft.com/office/powerpoint/2010/main" val="1775521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1179</TotalTime>
  <Words>623</Words>
  <Application>Microsoft Office PowerPoint</Application>
  <PresentationFormat>A4 210 x 297 mm</PresentationFormat>
  <Paragraphs>130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MS PGothic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MASAHIDE TAKANO</dc:creator>
  <cp:lastModifiedBy>JAEA</cp:lastModifiedBy>
  <cp:revision>15</cp:revision>
  <dcterms:created xsi:type="dcterms:W3CDTF">2023-11-26T10:08:58Z</dcterms:created>
  <dcterms:modified xsi:type="dcterms:W3CDTF">2023-12-19T07:18:45Z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363514</vt:lpwstr>
  </property>
  <property fmtid="{D5CDD505-2E9C-101B-9397-08002B2CF9AE}" pid="3" name="NXPowerLiteSettings">
    <vt:lpwstr>C700052003A000</vt:lpwstr>
  </property>
  <property fmtid="{D5CDD505-2E9C-101B-9397-08002B2CF9AE}" pid="4" name="NXPowerLiteVersion">
    <vt:lpwstr>D8.0.5</vt:lpwstr>
  </property>
</Properties>
</file>