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6" r:id="rId2"/>
    <p:sldId id="261" r:id="rId3"/>
    <p:sldId id="268" r:id="rId4"/>
    <p:sldId id="275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5B9BD5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9" d="100"/>
          <a:sy n="99" d="100"/>
        </p:scale>
        <p:origin x="2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E1E2A-7A6A-4513-97FF-8CE54A02B319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242D3-3F76-438D-86D3-EED16CC494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602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1D117-943F-43A3-ACA1-41338231A48E}" type="datetime1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C3C1-60D4-4D9D-949D-AF7C7CC3A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780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506C-A881-4EBC-8BD7-86647A48A34A}" type="datetime1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C3C1-60D4-4D9D-949D-AF7C7CC3A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16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7CDB-0C32-44D3-A250-351BA03C7B69}" type="datetime1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C3C1-60D4-4D9D-949D-AF7C7CC3A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663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9CC0-ADF6-4946-888C-20B51D9E7D55}" type="datetime1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C3C1-60D4-4D9D-949D-AF7C7CC3A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96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6E395-A0B2-4630-B938-C15A22C91785}" type="datetime1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C3C1-60D4-4D9D-949D-AF7C7CC3A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46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F67-8475-4BA4-B288-5892607F412C}" type="datetime1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C3C1-60D4-4D9D-949D-AF7C7CC3A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501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CC88-C607-4E3A-944B-9BD20E74B408}" type="datetime1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C3C1-60D4-4D9D-949D-AF7C7CC3A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89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DEB2-2B01-43A2-93FA-BC52D934ED22}" type="datetime1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C3C1-60D4-4D9D-949D-AF7C7CC3A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807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E5D18-B35A-4FD1-9FCA-1D20E374BA10}" type="datetime1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C3C1-60D4-4D9D-949D-AF7C7CC3A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59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F4E4-CCB7-49BD-95DA-3652D7BE4DD5}" type="datetime1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C3C1-60D4-4D9D-949D-AF7C7CC3A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667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A7760-0806-485E-BD85-32FBF4D49F8F}" type="datetime1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C3C1-60D4-4D9D-949D-AF7C7CC3A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38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75" y="98426"/>
            <a:ext cx="8858250" cy="6921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75" y="1054099"/>
            <a:ext cx="8858250" cy="5222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75" y="64198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52E61-471D-4D7F-874E-B0FADCD42821}" type="datetime1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3250" y="64198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4198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9C3C1-60D4-4D9D-949D-AF7C7CC3A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05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40064" y="2525413"/>
            <a:ext cx="784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800" b="1" dirty="0" smtClean="0"/>
              <a:t>過年度分析データの公知化に向けた対応について</a:t>
            </a:r>
            <a:endParaRPr kumimoji="1" lang="en-US" altLang="ja-JP" sz="2800" b="1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10054" y="129406"/>
            <a:ext cx="2364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en-US" altLang="ja-JP" sz="2000" dirty="0" smtClean="0"/>
              <a:t>2022.07.28 </a:t>
            </a:r>
            <a:r>
              <a:rPr kumimoji="1" lang="ja-JP" altLang="en-US" sz="2000" dirty="0" smtClean="0"/>
              <a:t>分析</a:t>
            </a:r>
            <a:r>
              <a:rPr kumimoji="1" lang="en-US" altLang="ja-JP" sz="2000" dirty="0" smtClean="0"/>
              <a:t>TF</a:t>
            </a:r>
            <a:endParaRPr kumimoji="1" lang="ja-JP" altLang="en-US" sz="20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C3C1-60D4-4D9D-949D-AF7C7CC3A76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970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193542" y="354550"/>
            <a:ext cx="8645524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2400" b="1" dirty="0" smtClean="0"/>
              <a:t>分析データの公表形態</a:t>
            </a:r>
            <a:r>
              <a:rPr kumimoji="1" lang="ja-JP" altLang="en-US" sz="2400" dirty="0" smtClean="0"/>
              <a:t>：</a:t>
            </a:r>
            <a:r>
              <a:rPr kumimoji="1" lang="en-US" altLang="ja-JP" sz="2000" dirty="0" smtClean="0"/>
              <a:t>JAEA</a:t>
            </a:r>
            <a:r>
              <a:rPr kumimoji="1" lang="ja-JP" altLang="en-US" sz="2000" dirty="0"/>
              <a:t>研究</a:t>
            </a:r>
            <a:r>
              <a:rPr kumimoji="1" lang="ja-JP" altLang="en-US" sz="2000" dirty="0" smtClean="0"/>
              <a:t>開発報告書類（</a:t>
            </a:r>
            <a:r>
              <a:rPr kumimoji="1" lang="en-US" altLang="ja-JP" sz="2000" dirty="0" smtClean="0"/>
              <a:t>JAEA-Data/Code, JAEA-Technology, etc.</a:t>
            </a:r>
            <a:r>
              <a:rPr kumimoji="1" lang="ja-JP" altLang="en-US" sz="2000" dirty="0" smtClean="0"/>
              <a:t>）</a:t>
            </a:r>
            <a:endParaRPr kumimoji="1" lang="en-US" altLang="ja-JP" sz="2000" dirty="0" smtClean="0"/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kumimoji="1" lang="ja-JP" altLang="en-US" sz="2000" dirty="0" smtClean="0"/>
              <a:t>ページ数の制限が無く、まとまった量のデータを（同定根拠や不確かさの情報含めて）収録可能。</a:t>
            </a:r>
            <a:endParaRPr kumimoji="1" lang="en-US" altLang="ja-JP" sz="2000" dirty="0" smtClean="0"/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kumimoji="1" lang="ja-JP" altLang="en-US" sz="2000" dirty="0" smtClean="0"/>
              <a:t>データ集の位置づけとする（由来・起源、生成プロセス等の考察は含めない）。</a:t>
            </a:r>
            <a:endParaRPr kumimoji="1" lang="en-US" altLang="ja-JP" sz="2000" dirty="0" smtClean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2400" b="1" dirty="0" smtClean="0"/>
              <a:t>分析</a:t>
            </a:r>
            <a:r>
              <a:rPr kumimoji="1" lang="ja-JP" altLang="en-US" sz="2400" b="1" dirty="0"/>
              <a:t>データの公表</a:t>
            </a:r>
            <a:r>
              <a:rPr kumimoji="1" lang="ja-JP" altLang="en-US" sz="2400" b="1" dirty="0" smtClean="0"/>
              <a:t>形式</a:t>
            </a:r>
            <a:r>
              <a:rPr kumimoji="1" lang="ja-JP" altLang="en-US" sz="2400" dirty="0" smtClean="0"/>
              <a:t>：</a:t>
            </a:r>
            <a:r>
              <a:rPr kumimoji="1" lang="ja-JP" altLang="en-US" sz="2000" dirty="0" smtClean="0"/>
              <a:t>実施年度ごとに報告書類を作成・刊行</a:t>
            </a:r>
            <a:endParaRPr kumimoji="1" lang="en-US" altLang="ja-JP" sz="2000" dirty="0" smtClean="0"/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kumimoji="1" lang="ja-JP" altLang="en-US" sz="2000" dirty="0" smtClean="0"/>
              <a:t>分析の着眼点や目的、分析方法（着目元素含む）、分析精度が</a:t>
            </a:r>
            <a:r>
              <a:rPr kumimoji="1" lang="ja-JP" altLang="en-US" sz="2000" dirty="0"/>
              <a:t>年度ごと</a:t>
            </a:r>
            <a:r>
              <a:rPr kumimoji="1" lang="ja-JP" altLang="en-US" sz="2000" dirty="0" smtClean="0"/>
              <a:t>に異なるため。</a:t>
            </a:r>
            <a:endParaRPr kumimoji="1" lang="en-US" altLang="ja-JP" sz="2000" dirty="0" smtClean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2400" b="1" dirty="0" smtClean="0"/>
              <a:t>年度ごとのまとめ方の基本方針</a:t>
            </a:r>
            <a:endParaRPr kumimoji="1" lang="en-US" altLang="ja-JP" sz="2400" b="1" dirty="0"/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kumimoji="1" lang="ja-JP" altLang="en-US" sz="2000" dirty="0" smtClean="0"/>
              <a:t>その年度の</a:t>
            </a:r>
            <a:r>
              <a:rPr kumimoji="1" lang="ja-JP" altLang="en-US" sz="2000" dirty="0" smtClean="0">
                <a:solidFill>
                  <a:srgbClr val="C00000"/>
                </a:solidFill>
              </a:rPr>
              <a:t>主目的</a:t>
            </a:r>
            <a:r>
              <a:rPr kumimoji="1" lang="ja-JP" altLang="en-US" sz="2000" dirty="0" smtClean="0"/>
              <a:t>、及び分析対象サンプルの選定根拠（</a:t>
            </a:r>
            <a:r>
              <a:rPr kumimoji="1" lang="ja-JP" altLang="en-US" sz="2000" dirty="0" smtClean="0">
                <a:solidFill>
                  <a:srgbClr val="C00000"/>
                </a:solidFill>
              </a:rPr>
              <a:t>期待</a:t>
            </a:r>
            <a:r>
              <a:rPr kumimoji="1" lang="ja-JP" altLang="en-US" sz="2000" dirty="0" smtClean="0"/>
              <a:t>）を明記。</a:t>
            </a:r>
            <a:endParaRPr kumimoji="1" lang="en-US" altLang="ja-JP" sz="2000" dirty="0" smtClean="0"/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kumimoji="1" lang="ja-JP" altLang="en-US" sz="2000" dirty="0" smtClean="0"/>
              <a:t>分析項目ごとの目的（用途）を明記：</a:t>
            </a:r>
            <a:r>
              <a:rPr kumimoji="1" lang="ja-JP" altLang="en-US" dirty="0" smtClean="0">
                <a:solidFill>
                  <a:srgbClr val="C00000"/>
                </a:solidFill>
              </a:rPr>
              <a:t>定量／半定量／概数評価／特定成分（着目元素）の検出　等</a:t>
            </a:r>
            <a:endParaRPr kumimoji="1" lang="en-US" altLang="ja-JP" sz="2000" dirty="0" smtClean="0"/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kumimoji="1" lang="ja-JP" altLang="en-US" sz="2000" dirty="0" smtClean="0"/>
              <a:t>定性分析における</a:t>
            </a:r>
            <a:r>
              <a:rPr kumimoji="1" lang="ja-JP" altLang="en-US" sz="2000" dirty="0" smtClean="0">
                <a:solidFill>
                  <a:srgbClr val="C00000"/>
                </a:solidFill>
              </a:rPr>
              <a:t>元素・核種の同定根拠</a:t>
            </a:r>
            <a:r>
              <a:rPr kumimoji="1" lang="ja-JP" altLang="en-US" sz="2000" dirty="0" smtClean="0"/>
              <a:t>、定量分析値の</a:t>
            </a:r>
            <a:r>
              <a:rPr kumimoji="1" lang="ja-JP" altLang="en-US" sz="2000" dirty="0" smtClean="0">
                <a:solidFill>
                  <a:srgbClr val="C00000"/>
                </a:solidFill>
              </a:rPr>
              <a:t>不確かさ</a:t>
            </a:r>
            <a:r>
              <a:rPr kumimoji="1" lang="ja-JP" altLang="en-US" sz="2000" dirty="0" smtClean="0"/>
              <a:t>等、分析結果の品質に影響する情報は可能な限り記載。</a:t>
            </a:r>
            <a:endParaRPr kumimoji="1" lang="en-US" altLang="ja-JP" sz="2000" dirty="0" smtClean="0"/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kumimoji="1" lang="ja-JP" altLang="en-US" sz="2000" dirty="0" smtClean="0"/>
              <a:t>分析</a:t>
            </a:r>
            <a:r>
              <a:rPr kumimoji="1" lang="ja-JP" altLang="en-US" sz="2000" dirty="0"/>
              <a:t>結果</a:t>
            </a:r>
            <a:r>
              <a:rPr kumimoji="1" lang="ja-JP" altLang="en-US" sz="2000" dirty="0" smtClean="0"/>
              <a:t>は、</a:t>
            </a:r>
            <a:r>
              <a:rPr kumimoji="1" lang="ja-JP" altLang="en-US" sz="2000" dirty="0" smtClean="0">
                <a:solidFill>
                  <a:srgbClr val="C00000"/>
                </a:solidFill>
              </a:rPr>
              <a:t>報告されたものはすべて記載</a:t>
            </a:r>
            <a:r>
              <a:rPr kumimoji="1" lang="ja-JP" altLang="en-US" dirty="0" smtClean="0"/>
              <a:t>（偽信号は偽信号として記載）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C3C1-60D4-4D9D-949D-AF7C7CC3A76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586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333901" y="3011149"/>
            <a:ext cx="8543797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ja-JP" altLang="en-US" sz="1600" b="1" dirty="0" smtClean="0">
                <a:solidFill>
                  <a:srgbClr val="0070C0"/>
                </a:solidFill>
              </a:rPr>
              <a:t>分析方法（各分析項目と用途）</a:t>
            </a:r>
            <a:endParaRPr kumimoji="1" lang="en-US" altLang="ja-JP" sz="1600" b="1" dirty="0" smtClean="0">
              <a:solidFill>
                <a:srgbClr val="0070C0"/>
              </a:solidFill>
            </a:endParaRP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方法自体は</a:t>
            </a:r>
            <a:r>
              <a:rPr kumimoji="1" lang="en-US" altLang="ja-JP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debrisWiki</a:t>
            </a:r>
            <a:r>
              <a:rPr kumimoji="1"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から転記（</a:t>
            </a:r>
            <a:r>
              <a:rPr kumimoji="1"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EDX</a:t>
            </a:r>
            <a:r>
              <a:rPr kumimoji="1" lang="ja-JP" alt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，</a:t>
            </a:r>
            <a:r>
              <a:rPr kumimoji="1"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WDX</a:t>
            </a:r>
            <a:r>
              <a:rPr kumimoji="1"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における元素間のオーバーラップは一覧表で別途整理する）。加えて、</a:t>
            </a:r>
            <a:r>
              <a:rPr kumimoji="1" lang="ja-JP" altLang="en-US" sz="1400" dirty="0" smtClean="0">
                <a:solidFill>
                  <a:srgbClr val="C00000"/>
                </a:solidFill>
              </a:rPr>
              <a:t>分析項目ごとの用途を明記（目的を超えた利用を防ぐため）</a:t>
            </a:r>
            <a:r>
              <a:rPr kumimoji="1"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。</a:t>
            </a:r>
            <a:endParaRPr kumimoji="1" lang="en-US" altLang="ja-JP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en-US" altLang="ja-JP" sz="1400" b="1" dirty="0" smtClean="0">
                <a:solidFill>
                  <a:schemeClr val="accent1">
                    <a:lumMod val="75000"/>
                  </a:schemeClr>
                </a:solidFill>
              </a:rPr>
              <a:t>IP</a:t>
            </a:r>
            <a:r>
              <a:rPr kumimoji="1" lang="ja-JP" altLang="en-US" sz="1400" b="1" dirty="0">
                <a:solidFill>
                  <a:schemeClr val="accent1">
                    <a:lumMod val="75000"/>
                  </a:schemeClr>
                </a:solidFill>
              </a:rPr>
              <a:t>測定</a:t>
            </a:r>
            <a:r>
              <a:rPr kumimoji="1" lang="ja-JP" altLang="en-US" sz="1400" dirty="0"/>
              <a:t>：サンプルの</a:t>
            </a:r>
            <a:r>
              <a:rPr kumimoji="1" lang="ja-JP" altLang="en-US" sz="1400" dirty="0">
                <a:solidFill>
                  <a:srgbClr val="C00000"/>
                </a:solidFill>
              </a:rPr>
              <a:t>高線量部位の</a:t>
            </a:r>
            <a:r>
              <a:rPr kumimoji="1" lang="ja-JP" altLang="en-US" sz="1400" dirty="0" smtClean="0">
                <a:solidFill>
                  <a:srgbClr val="C00000"/>
                </a:solidFill>
              </a:rPr>
              <a:t>選定</a:t>
            </a:r>
            <a:endParaRPr kumimoji="1" lang="en-US" altLang="ja-JP" sz="1400" dirty="0" smtClean="0">
              <a:solidFill>
                <a:srgbClr val="C00000"/>
              </a:solidFill>
            </a:endParaRP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en-US" altLang="ja-JP" sz="1400" b="1" dirty="0">
                <a:solidFill>
                  <a:schemeClr val="accent1">
                    <a:lumMod val="75000"/>
                  </a:schemeClr>
                </a:solidFill>
              </a:rPr>
              <a:t>SEM/WDX</a:t>
            </a:r>
            <a:r>
              <a:rPr kumimoji="1" lang="ja-JP" altLang="en-US" sz="1400" dirty="0"/>
              <a:t> </a:t>
            </a:r>
            <a:r>
              <a:rPr kumimoji="1" lang="ja-JP" altLang="en-US" sz="1400" dirty="0" smtClean="0"/>
              <a:t>：</a:t>
            </a:r>
            <a:r>
              <a:rPr kumimoji="1" lang="en-US" altLang="ja-JP" sz="1400" dirty="0" smtClean="0">
                <a:solidFill>
                  <a:schemeClr val="dk1"/>
                </a:solidFill>
              </a:rPr>
              <a:t> </a:t>
            </a:r>
            <a:r>
              <a:rPr kumimoji="1" lang="en-US" altLang="ja-JP" sz="1400" dirty="0">
                <a:solidFill>
                  <a:schemeClr val="dk1"/>
                </a:solidFill>
              </a:rPr>
              <a:t>U</a:t>
            </a:r>
            <a:r>
              <a:rPr kumimoji="1" lang="ja-JP" altLang="ja-JP" sz="1400" dirty="0">
                <a:solidFill>
                  <a:schemeClr val="dk1"/>
                </a:solidFill>
              </a:rPr>
              <a:t>に着目した探索</a:t>
            </a:r>
            <a:r>
              <a:rPr kumimoji="1" lang="ja-JP" altLang="en-US" sz="1400" dirty="0">
                <a:solidFill>
                  <a:schemeClr val="dk1"/>
                </a:solidFill>
              </a:rPr>
              <a:t>における</a:t>
            </a:r>
            <a:r>
              <a:rPr kumimoji="1" lang="en-US" altLang="ja-JP" sz="1400" dirty="0">
                <a:solidFill>
                  <a:srgbClr val="C00000"/>
                </a:solidFill>
              </a:rPr>
              <a:t>U</a:t>
            </a:r>
            <a:r>
              <a:rPr kumimoji="1" lang="ja-JP" altLang="ja-JP" sz="1400" dirty="0">
                <a:solidFill>
                  <a:srgbClr val="C00000"/>
                </a:solidFill>
              </a:rPr>
              <a:t>濃集領域の</a:t>
            </a:r>
            <a:r>
              <a:rPr kumimoji="1" lang="ja-JP" altLang="ja-JP" sz="1400" dirty="0" smtClean="0">
                <a:solidFill>
                  <a:srgbClr val="C00000"/>
                </a:solidFill>
              </a:rPr>
              <a:t>形状</a:t>
            </a:r>
            <a:r>
              <a:rPr kumimoji="1" lang="ja-JP" altLang="en-US" sz="1400" dirty="0">
                <a:solidFill>
                  <a:schemeClr val="dk1"/>
                </a:solidFill>
              </a:rPr>
              <a:t>、</a:t>
            </a:r>
            <a:r>
              <a:rPr kumimoji="1" lang="ja-JP" altLang="en-US" sz="1400" dirty="0" smtClean="0">
                <a:solidFill>
                  <a:srgbClr val="C00000"/>
                </a:solidFill>
              </a:rPr>
              <a:t>帯同</a:t>
            </a:r>
            <a:r>
              <a:rPr kumimoji="1" lang="ja-JP" altLang="en-US" sz="1400" dirty="0">
                <a:solidFill>
                  <a:srgbClr val="C00000"/>
                </a:solidFill>
              </a:rPr>
              <a:t>する</a:t>
            </a:r>
            <a:r>
              <a:rPr kumimoji="1" lang="ja-JP" altLang="ja-JP" sz="1400" dirty="0">
                <a:solidFill>
                  <a:srgbClr val="C00000"/>
                </a:solidFill>
              </a:rPr>
              <a:t>元素</a:t>
            </a:r>
            <a:r>
              <a:rPr kumimoji="1" lang="ja-JP" altLang="ja-JP" sz="1400" dirty="0">
                <a:solidFill>
                  <a:schemeClr val="dk1"/>
                </a:solidFill>
              </a:rPr>
              <a:t>の</a:t>
            </a:r>
            <a:r>
              <a:rPr kumimoji="1" lang="ja-JP" altLang="en-US" sz="1400" dirty="0">
                <a:solidFill>
                  <a:schemeClr val="dk1"/>
                </a:solidFill>
              </a:rPr>
              <a:t>情報</a:t>
            </a:r>
            <a:r>
              <a:rPr kumimoji="1" lang="ja-JP" altLang="en-US" sz="1400" dirty="0" smtClean="0">
                <a:solidFill>
                  <a:schemeClr val="dk1"/>
                </a:solidFill>
              </a:rPr>
              <a:t>取得（</a:t>
            </a:r>
            <a:r>
              <a:rPr kumimoji="1" lang="ja-JP" altLang="en-US" sz="1400" dirty="0" smtClean="0">
                <a:solidFill>
                  <a:srgbClr val="C00000"/>
                </a:solidFill>
              </a:rPr>
              <a:t>定性</a:t>
            </a:r>
            <a:r>
              <a:rPr kumimoji="1" lang="ja-JP" altLang="en-US" sz="1400" dirty="0" smtClean="0">
                <a:solidFill>
                  <a:schemeClr val="dk1"/>
                </a:solidFill>
              </a:rPr>
              <a:t>）</a:t>
            </a:r>
            <a:endParaRPr kumimoji="1" lang="en-US" altLang="ja-JP" sz="1400" dirty="0" smtClean="0"/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en-US" altLang="ja-JP" sz="1400" b="1" dirty="0" smtClean="0">
                <a:solidFill>
                  <a:schemeClr val="accent1">
                    <a:lumMod val="75000"/>
                  </a:schemeClr>
                </a:solidFill>
              </a:rPr>
              <a:t>γ</a:t>
            </a:r>
            <a:r>
              <a:rPr kumimoji="1" lang="ja-JP" altLang="en-US" sz="1400" b="1" dirty="0" smtClean="0">
                <a:solidFill>
                  <a:schemeClr val="accent1">
                    <a:lumMod val="75000"/>
                  </a:schemeClr>
                </a:solidFill>
              </a:rPr>
              <a:t>核種</a:t>
            </a:r>
            <a:r>
              <a:rPr kumimoji="1" lang="ja-JP" altLang="en-US" sz="1400" b="1" dirty="0">
                <a:solidFill>
                  <a:schemeClr val="accent1">
                    <a:lumMod val="75000"/>
                  </a:schemeClr>
                </a:solidFill>
              </a:rPr>
              <a:t>分析</a:t>
            </a:r>
            <a:r>
              <a:rPr kumimoji="1" lang="ja-JP" altLang="en-US" sz="1200" dirty="0"/>
              <a:t>（硝酸</a:t>
            </a:r>
            <a:r>
              <a:rPr kumimoji="1" lang="en-US" altLang="ja-JP" sz="1200" dirty="0"/>
              <a:t>+</a:t>
            </a:r>
            <a:r>
              <a:rPr kumimoji="1" lang="ja-JP" altLang="en-US" sz="1200" dirty="0"/>
              <a:t>フッ酸溶解）</a:t>
            </a:r>
            <a:r>
              <a:rPr kumimoji="1" lang="ja-JP" altLang="en-US" sz="1400" dirty="0"/>
              <a:t> ：</a:t>
            </a:r>
            <a:r>
              <a:rPr kumimoji="1" lang="en-US" altLang="ja-JP" sz="1400" dirty="0" smtClean="0"/>
              <a:t>FP</a:t>
            </a:r>
            <a:r>
              <a:rPr kumimoji="1" lang="ja-JP" altLang="en-US" sz="1400" dirty="0" err="1" smtClean="0"/>
              <a:t>，</a:t>
            </a:r>
            <a:r>
              <a:rPr kumimoji="1" lang="ja-JP" altLang="en-US" sz="1400" dirty="0" smtClean="0"/>
              <a:t>放射化物の</a:t>
            </a:r>
            <a:r>
              <a:rPr kumimoji="1" lang="ja-JP" altLang="en-US" sz="1400" dirty="0" smtClean="0">
                <a:solidFill>
                  <a:srgbClr val="C00000"/>
                </a:solidFill>
              </a:rPr>
              <a:t>検出</a:t>
            </a:r>
            <a:r>
              <a:rPr kumimoji="1" lang="ja-JP" altLang="en-US" sz="1400" dirty="0" smtClean="0"/>
              <a:t>（</a:t>
            </a:r>
            <a:r>
              <a:rPr kumimoji="1" lang="ja-JP" altLang="en-US" sz="1400" dirty="0" smtClean="0">
                <a:solidFill>
                  <a:srgbClr val="C00000"/>
                </a:solidFill>
              </a:rPr>
              <a:t>放射能は概数値</a:t>
            </a:r>
            <a:r>
              <a:rPr kumimoji="1" lang="ja-JP" altLang="en-US" sz="1400" dirty="0" smtClean="0"/>
              <a:t>）</a:t>
            </a:r>
            <a:endParaRPr kumimoji="1" lang="en-US" altLang="ja-JP" sz="1400" dirty="0" smtClean="0"/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en-US" altLang="ja-JP" sz="1400" b="1" dirty="0" smtClean="0">
                <a:solidFill>
                  <a:schemeClr val="accent1">
                    <a:lumMod val="75000"/>
                  </a:schemeClr>
                </a:solidFill>
              </a:rPr>
              <a:t>ICP-MS</a:t>
            </a:r>
            <a:r>
              <a:rPr kumimoji="1" lang="ja-JP" altLang="en-US" sz="1400" b="1" dirty="0" smtClean="0">
                <a:solidFill>
                  <a:schemeClr val="accent1">
                    <a:lumMod val="75000"/>
                  </a:schemeClr>
                </a:solidFill>
              </a:rPr>
              <a:t>分析</a:t>
            </a:r>
            <a:r>
              <a:rPr kumimoji="1" lang="ja-JP" altLang="en-US" sz="1200" dirty="0" smtClean="0"/>
              <a:t>（硝酸</a:t>
            </a:r>
            <a:r>
              <a:rPr kumimoji="1" lang="en-US" altLang="ja-JP" sz="1200" dirty="0" smtClean="0"/>
              <a:t>+</a:t>
            </a:r>
            <a:r>
              <a:rPr kumimoji="1" lang="ja-JP" altLang="en-US" sz="1200" dirty="0" smtClean="0"/>
              <a:t>フッ酸溶解）</a:t>
            </a:r>
            <a:r>
              <a:rPr kumimoji="1" lang="ja-JP" altLang="en-US" sz="1400" dirty="0" smtClean="0"/>
              <a:t>：主要元素／特徴元素（微量であっても）の把握（</a:t>
            </a:r>
            <a:r>
              <a:rPr kumimoji="1" lang="ja-JP" altLang="en-US" sz="1400" dirty="0" smtClean="0">
                <a:solidFill>
                  <a:srgbClr val="C00000"/>
                </a:solidFill>
              </a:rPr>
              <a:t>定性</a:t>
            </a:r>
            <a:r>
              <a:rPr kumimoji="1" lang="ja-JP" altLang="en-US" sz="1400" dirty="0" smtClean="0"/>
              <a:t>）</a:t>
            </a:r>
            <a:r>
              <a:rPr kumimoji="1" lang="ja-JP" altLang="en-US" sz="1400" dirty="0"/>
              <a:t>，</a:t>
            </a:r>
            <a:r>
              <a:rPr kumimoji="1" lang="ja-JP" altLang="en-US" sz="1400" dirty="0" smtClean="0"/>
              <a:t>同位体比（</a:t>
            </a:r>
            <a:r>
              <a:rPr kumimoji="1" lang="ja-JP" altLang="en-US" sz="1400" dirty="0" smtClean="0">
                <a:solidFill>
                  <a:srgbClr val="C00000"/>
                </a:solidFill>
              </a:rPr>
              <a:t>定量分析</a:t>
            </a:r>
            <a:r>
              <a:rPr kumimoji="1" lang="ja-JP" altLang="en-US" sz="1400" dirty="0" smtClean="0"/>
              <a:t>），主要構成元素の把握（</a:t>
            </a:r>
            <a:r>
              <a:rPr kumimoji="1" lang="ja-JP" altLang="en-US" sz="1400" dirty="0" smtClean="0">
                <a:solidFill>
                  <a:srgbClr val="C00000"/>
                </a:solidFill>
              </a:rPr>
              <a:t>定量分析</a:t>
            </a:r>
            <a:r>
              <a:rPr kumimoji="1" lang="ja-JP" altLang="en-US" sz="1400" dirty="0" smtClean="0"/>
              <a:t>）</a:t>
            </a:r>
            <a:endParaRPr kumimoji="1" lang="en-US" altLang="ja-JP" sz="1400" dirty="0"/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en-US" altLang="ja-JP" sz="1400" b="1" dirty="0" smtClean="0">
                <a:solidFill>
                  <a:schemeClr val="accent1">
                    <a:lumMod val="75000"/>
                  </a:schemeClr>
                </a:solidFill>
              </a:rPr>
              <a:t>SEM/EDX</a:t>
            </a:r>
            <a:r>
              <a:rPr kumimoji="1" lang="ja-JP" altLang="en-US" sz="1400" dirty="0" smtClean="0"/>
              <a:t>：</a:t>
            </a:r>
            <a:r>
              <a:rPr kumimoji="1" lang="en-US" altLang="ja-JP" sz="1400" dirty="0">
                <a:solidFill>
                  <a:schemeClr val="dk1"/>
                </a:solidFill>
              </a:rPr>
              <a:t> </a:t>
            </a:r>
            <a:r>
              <a:rPr kumimoji="1" lang="ja-JP" altLang="en-US" sz="1400" dirty="0" smtClean="0">
                <a:solidFill>
                  <a:schemeClr val="dk1"/>
                </a:solidFill>
              </a:rPr>
              <a:t>特徴</a:t>
            </a:r>
            <a:r>
              <a:rPr kumimoji="1" lang="ja-JP" altLang="ja-JP" sz="1400" dirty="0" smtClean="0">
                <a:solidFill>
                  <a:schemeClr val="dk1"/>
                </a:solidFill>
              </a:rPr>
              <a:t>元素</a:t>
            </a:r>
            <a:r>
              <a:rPr kumimoji="1" lang="ja-JP" altLang="en-US" sz="1400" dirty="0" smtClean="0">
                <a:solidFill>
                  <a:schemeClr val="dk1"/>
                </a:solidFill>
              </a:rPr>
              <a:t>（</a:t>
            </a:r>
            <a:r>
              <a:rPr kumimoji="1" lang="en-US" altLang="ja-JP" sz="1400" dirty="0" smtClean="0">
                <a:solidFill>
                  <a:schemeClr val="dk1"/>
                </a:solidFill>
              </a:rPr>
              <a:t>PCV</a:t>
            </a:r>
            <a:r>
              <a:rPr kumimoji="1" lang="ja-JP" altLang="en-US" sz="1400" dirty="0" smtClean="0">
                <a:solidFill>
                  <a:schemeClr val="dk1"/>
                </a:solidFill>
              </a:rPr>
              <a:t>内成分及び主要構成成分）</a:t>
            </a:r>
            <a:r>
              <a:rPr kumimoji="1" lang="ja-JP" altLang="ja-JP" sz="1400" dirty="0" smtClean="0">
                <a:solidFill>
                  <a:schemeClr val="dk1"/>
                </a:solidFill>
              </a:rPr>
              <a:t>の</a:t>
            </a:r>
            <a:r>
              <a:rPr kumimoji="1" lang="ja-JP" altLang="en-US" sz="1400" dirty="0" smtClean="0">
                <a:solidFill>
                  <a:schemeClr val="dk1"/>
                </a:solidFill>
              </a:rPr>
              <a:t>把握（マッピング：</a:t>
            </a:r>
            <a:r>
              <a:rPr kumimoji="1" lang="ja-JP" altLang="en-US" sz="1400" dirty="0" smtClean="0">
                <a:solidFill>
                  <a:srgbClr val="C00000"/>
                </a:solidFill>
              </a:rPr>
              <a:t>定性</a:t>
            </a:r>
            <a:r>
              <a:rPr kumimoji="1" lang="ja-JP" altLang="en-US" sz="1400" dirty="0" smtClean="0">
                <a:solidFill>
                  <a:schemeClr val="dk1"/>
                </a:solidFill>
              </a:rPr>
              <a:t>）、</a:t>
            </a:r>
            <a:r>
              <a:rPr kumimoji="1" lang="en-US" altLang="ja-JP" sz="1400" dirty="0">
                <a:solidFill>
                  <a:srgbClr val="C00000"/>
                </a:solidFill>
              </a:rPr>
              <a:t> TEM</a:t>
            </a:r>
            <a:r>
              <a:rPr kumimoji="1" lang="ja-JP" altLang="ja-JP" sz="1400" dirty="0">
                <a:solidFill>
                  <a:srgbClr val="C00000"/>
                </a:solidFill>
              </a:rPr>
              <a:t>領域</a:t>
            </a:r>
            <a:r>
              <a:rPr kumimoji="1" lang="ja-JP" altLang="ja-JP" sz="1400" dirty="0" smtClean="0">
                <a:solidFill>
                  <a:srgbClr val="C00000"/>
                </a:solidFill>
              </a:rPr>
              <a:t>の</a:t>
            </a:r>
            <a:r>
              <a:rPr kumimoji="1" lang="ja-JP" altLang="en-US" sz="1400" dirty="0" smtClean="0">
                <a:solidFill>
                  <a:srgbClr val="C00000"/>
                </a:solidFill>
              </a:rPr>
              <a:t>選定</a:t>
            </a:r>
            <a:r>
              <a:rPr kumimoji="1"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（点分析：</a:t>
            </a:r>
            <a:r>
              <a:rPr kumimoji="1" lang="ja-JP" altLang="en-US" sz="1400" dirty="0" smtClean="0">
                <a:solidFill>
                  <a:srgbClr val="C00000"/>
                </a:solidFill>
              </a:rPr>
              <a:t>半定量</a:t>
            </a:r>
            <a:r>
              <a:rPr kumimoji="1"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）</a:t>
            </a:r>
            <a:r>
              <a:rPr kumimoji="1" lang="ja-JP" altLang="en-US" sz="1400" dirty="0" smtClean="0">
                <a:solidFill>
                  <a:schemeClr val="dk1"/>
                </a:solidFill>
              </a:rPr>
              <a:t>。</a:t>
            </a:r>
            <a:endParaRPr kumimoji="1" lang="en-US" altLang="ja-JP" sz="1400" dirty="0" smtClean="0"/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en-US" altLang="ja-JP" sz="1400" b="1" dirty="0" smtClean="0">
                <a:solidFill>
                  <a:schemeClr val="accent1">
                    <a:lumMod val="75000"/>
                  </a:schemeClr>
                </a:solidFill>
              </a:rPr>
              <a:t>TEM/EDX</a:t>
            </a:r>
            <a:r>
              <a:rPr kumimoji="1" lang="ja-JP" altLang="en-US" sz="1400" dirty="0" smtClean="0"/>
              <a:t>：</a:t>
            </a:r>
            <a:r>
              <a:rPr kumimoji="1" lang="ja-JP" altLang="ja-JP" sz="1400" dirty="0">
                <a:solidFill>
                  <a:schemeClr val="dk1"/>
                </a:solidFill>
              </a:rPr>
              <a:t>粒子内部の</a:t>
            </a:r>
            <a:r>
              <a:rPr kumimoji="1" lang="ja-JP" altLang="ja-JP" sz="1400" dirty="0" smtClean="0">
                <a:solidFill>
                  <a:schemeClr val="dk1"/>
                </a:solidFill>
              </a:rPr>
              <a:t>微細構造</a:t>
            </a:r>
            <a:r>
              <a:rPr kumimoji="1" lang="ja-JP" altLang="en-US" sz="1400" dirty="0">
                <a:solidFill>
                  <a:schemeClr val="dk1"/>
                </a:solidFill>
              </a:rPr>
              <a:t>の</a:t>
            </a:r>
            <a:r>
              <a:rPr kumimoji="1" lang="ja-JP" altLang="en-US" sz="1400" dirty="0" smtClean="0">
                <a:solidFill>
                  <a:schemeClr val="dk1"/>
                </a:solidFill>
              </a:rPr>
              <a:t>把握、主要</a:t>
            </a:r>
            <a:r>
              <a:rPr kumimoji="1" lang="ja-JP" altLang="ja-JP" sz="1400" dirty="0" smtClean="0">
                <a:solidFill>
                  <a:schemeClr val="dk1"/>
                </a:solidFill>
              </a:rPr>
              <a:t>構成相</a:t>
            </a:r>
            <a:r>
              <a:rPr kumimoji="1" lang="ja-JP" altLang="en-US" sz="1400" dirty="0" smtClean="0">
                <a:solidFill>
                  <a:schemeClr val="dk1"/>
                </a:solidFill>
              </a:rPr>
              <a:t>（酸化物／金属の判定含む）の判定（</a:t>
            </a:r>
            <a:r>
              <a:rPr kumimoji="1" lang="ja-JP" altLang="en-US" sz="1400" dirty="0" smtClean="0">
                <a:solidFill>
                  <a:srgbClr val="C00000"/>
                </a:solidFill>
              </a:rPr>
              <a:t>定性</a:t>
            </a:r>
            <a:r>
              <a:rPr kumimoji="1" lang="ja-JP" altLang="en-US" sz="1400" dirty="0" smtClean="0">
                <a:solidFill>
                  <a:schemeClr val="dk1"/>
                </a:solidFill>
              </a:rPr>
              <a:t>）、及び</a:t>
            </a:r>
            <a:r>
              <a:rPr kumimoji="1" lang="ja-JP" altLang="ja-JP" sz="1400" dirty="0" smtClean="0">
                <a:solidFill>
                  <a:schemeClr val="dk1"/>
                </a:solidFill>
              </a:rPr>
              <a:t>各相の</a:t>
            </a:r>
            <a:r>
              <a:rPr kumimoji="1" lang="ja-JP" altLang="en-US" sz="1400" dirty="0" smtClean="0">
                <a:solidFill>
                  <a:schemeClr val="dk1"/>
                </a:solidFill>
              </a:rPr>
              <a:t>主要</a:t>
            </a:r>
            <a:r>
              <a:rPr kumimoji="1" lang="ja-JP" altLang="ja-JP" sz="1400" dirty="0" smtClean="0">
                <a:solidFill>
                  <a:schemeClr val="dk1"/>
                </a:solidFill>
              </a:rPr>
              <a:t>元素組成</a:t>
            </a:r>
            <a:r>
              <a:rPr kumimoji="1" lang="ja-JP" altLang="en-US" sz="1400" dirty="0" smtClean="0">
                <a:solidFill>
                  <a:schemeClr val="dk1"/>
                </a:solidFill>
              </a:rPr>
              <a:t>の把握（</a:t>
            </a:r>
            <a:r>
              <a:rPr kumimoji="1" lang="ja-JP" altLang="en-US" sz="1400" dirty="0" smtClean="0">
                <a:solidFill>
                  <a:srgbClr val="C00000"/>
                </a:solidFill>
              </a:rPr>
              <a:t>半定量</a:t>
            </a:r>
            <a:r>
              <a:rPr kumimoji="1" lang="ja-JP" altLang="en-US" sz="1400" dirty="0" smtClean="0">
                <a:solidFill>
                  <a:schemeClr val="dk1"/>
                </a:solidFill>
              </a:rPr>
              <a:t>）。</a:t>
            </a:r>
            <a:endParaRPr kumimoji="1" lang="en-US" altLang="ja-JP" sz="1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C3C1-60D4-4D9D-949D-AF7C7CC3A768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3959" y="16907"/>
            <a:ext cx="8447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報告書の構成案</a:t>
            </a:r>
            <a:endParaRPr kumimoji="1" lang="en-US" altLang="ja-JP" sz="24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42837" y="97753"/>
            <a:ext cx="2962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B050"/>
                </a:solidFill>
              </a:rPr>
              <a:t>【</a:t>
            </a:r>
            <a:r>
              <a:rPr kumimoji="1" lang="ja-JP" altLang="en-US" dirty="0" smtClean="0">
                <a:solidFill>
                  <a:srgbClr val="00B050"/>
                </a:solidFill>
              </a:rPr>
              <a:t>例：</a:t>
            </a:r>
            <a:r>
              <a:rPr kumimoji="1" lang="en-US" altLang="ja-JP" dirty="0" smtClean="0">
                <a:solidFill>
                  <a:srgbClr val="00B050"/>
                </a:solidFill>
              </a:rPr>
              <a:t>2021</a:t>
            </a:r>
            <a:r>
              <a:rPr kumimoji="1" lang="ja-JP" altLang="en-US" dirty="0" smtClean="0">
                <a:solidFill>
                  <a:srgbClr val="00B050"/>
                </a:solidFill>
              </a:rPr>
              <a:t>年度実施分</a:t>
            </a:r>
            <a:r>
              <a:rPr kumimoji="1" lang="en-US" altLang="ja-JP" dirty="0" smtClean="0">
                <a:solidFill>
                  <a:srgbClr val="00B050"/>
                </a:solidFill>
              </a:rPr>
              <a:t>】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3904" y="493520"/>
            <a:ext cx="8352896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ja-JP" altLang="en-US" sz="1600" b="1" dirty="0" smtClean="0">
                <a:solidFill>
                  <a:srgbClr val="0070C0"/>
                </a:solidFill>
              </a:rPr>
              <a:t>主目的</a:t>
            </a:r>
            <a:endParaRPr kumimoji="1" lang="en-US" altLang="ja-JP" sz="1600" b="1" dirty="0" smtClean="0">
              <a:solidFill>
                <a:srgbClr val="0070C0"/>
              </a:solidFill>
            </a:endParaRPr>
          </a:p>
          <a:p>
            <a:pPr marL="342900" indent="-342900">
              <a:spcBef>
                <a:spcPts val="300"/>
              </a:spcBef>
              <a:buFont typeface="+mj-ea"/>
              <a:buAutoNum type="circleNumDbPlain"/>
            </a:pPr>
            <a:r>
              <a:rPr kumimoji="1" lang="en-US" altLang="ja-JP" sz="1400" dirty="0" smtClean="0"/>
              <a:t>2</a:t>
            </a:r>
            <a:r>
              <a:rPr kumimoji="1" lang="ja-JP" altLang="en-US" sz="1400" dirty="0"/>
              <a:t>号機における燃料</a:t>
            </a:r>
            <a:r>
              <a:rPr kumimoji="1" lang="ja-JP" altLang="en-US" sz="1400" dirty="0" smtClean="0"/>
              <a:t>デブリ性状推定への寄与（サンプルの由来・起源の把握、粒子</a:t>
            </a:r>
            <a:r>
              <a:rPr kumimoji="1" lang="ja-JP" altLang="en-US" sz="1400" dirty="0"/>
              <a:t>の生成過程の推定</a:t>
            </a:r>
            <a:r>
              <a:rPr kumimoji="1" lang="ja-JP" altLang="en-US" sz="1400" dirty="0" smtClean="0"/>
              <a:t>）</a:t>
            </a:r>
            <a:endParaRPr kumimoji="1" lang="en-US" altLang="ja-JP" sz="1400" dirty="0" smtClean="0"/>
          </a:p>
          <a:p>
            <a:pPr marL="342900" indent="-342900">
              <a:spcBef>
                <a:spcPts val="300"/>
              </a:spcBef>
              <a:buFont typeface="+mj-ea"/>
              <a:buAutoNum type="circleNumDbPlain"/>
            </a:pPr>
            <a:r>
              <a:rPr kumimoji="1" lang="ja-JP" altLang="en-US" sz="1400" dirty="0" smtClean="0"/>
              <a:t>現場情報</a:t>
            </a:r>
            <a:r>
              <a:rPr kumimoji="1" lang="ja-JP" altLang="en-US" sz="1400" dirty="0"/>
              <a:t>の把握</a:t>
            </a:r>
            <a:r>
              <a:rPr kumimoji="1" lang="ja-JP" altLang="en-US" sz="1400" dirty="0" smtClean="0"/>
              <a:t>（サンプル</a:t>
            </a:r>
            <a:r>
              <a:rPr kumimoji="1" lang="ja-JP" altLang="en-US" sz="1400" dirty="0"/>
              <a:t>の由来・起源の</a:t>
            </a:r>
            <a:r>
              <a:rPr kumimoji="1" lang="ja-JP" altLang="en-US" sz="1400" dirty="0" smtClean="0"/>
              <a:t>把握、放射性物質の広がり）</a:t>
            </a:r>
            <a:endParaRPr kumimoji="1" lang="en-US" altLang="ja-JP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33903" y="1412045"/>
            <a:ext cx="8636232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ja-JP" altLang="en-US" sz="1600" b="1" dirty="0" smtClean="0">
                <a:solidFill>
                  <a:srgbClr val="0070C0"/>
                </a:solidFill>
              </a:rPr>
              <a:t>サンプルの種類と期待される情報</a:t>
            </a:r>
            <a:endParaRPr kumimoji="1" lang="en-US" altLang="ja-JP" sz="1600" b="1" dirty="0" smtClean="0">
              <a:solidFill>
                <a:srgbClr val="0070C0"/>
              </a:solidFill>
            </a:endParaRP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kumimoji="1" lang="en-US" altLang="ja-JP" sz="1400" dirty="0" smtClean="0">
                <a:solidFill>
                  <a:srgbClr val="00B050"/>
                </a:solidFill>
              </a:rPr>
              <a:t>2</a:t>
            </a:r>
            <a:r>
              <a:rPr kumimoji="1" lang="ja-JP" altLang="en-US" sz="1400" dirty="0" smtClean="0">
                <a:solidFill>
                  <a:srgbClr val="00B050"/>
                </a:solidFill>
              </a:rPr>
              <a:t>号機 </a:t>
            </a:r>
            <a:r>
              <a:rPr kumimoji="1" lang="en-US" altLang="ja-JP" sz="1400" dirty="0" smtClean="0">
                <a:solidFill>
                  <a:srgbClr val="00B050"/>
                </a:solidFill>
              </a:rPr>
              <a:t>X-6</a:t>
            </a:r>
            <a:r>
              <a:rPr kumimoji="1" lang="ja-JP" altLang="en-US" sz="1400" dirty="0">
                <a:solidFill>
                  <a:srgbClr val="00B050"/>
                </a:solidFill>
              </a:rPr>
              <a:t>ペネ調査装置</a:t>
            </a:r>
            <a:r>
              <a:rPr kumimoji="1" lang="ja-JP" altLang="en-US" sz="1400" dirty="0" smtClean="0">
                <a:solidFill>
                  <a:srgbClr val="00B050"/>
                </a:solidFill>
              </a:rPr>
              <a:t>付着物スミア</a:t>
            </a:r>
            <a:endParaRPr kumimoji="1" lang="en-US" altLang="ja-JP" sz="1400" dirty="0" smtClean="0"/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en-US" altLang="ja-JP" sz="1200" dirty="0"/>
              <a:t>PCV</a:t>
            </a:r>
            <a:r>
              <a:rPr kumimoji="1" lang="ja-JP" altLang="en-US" sz="1200" dirty="0"/>
              <a:t>内からの流入成分を含んでいる</a:t>
            </a:r>
            <a:r>
              <a:rPr kumimoji="1" lang="ja-JP" altLang="en-US" sz="1200" dirty="0" smtClean="0"/>
              <a:t>可能性。 ⇒ </a:t>
            </a:r>
            <a:r>
              <a:rPr kumimoji="1" lang="en-US" altLang="ja-JP" sz="1200" dirty="0" smtClean="0"/>
              <a:t>PCV</a:t>
            </a:r>
            <a:r>
              <a:rPr kumimoji="1" lang="ja-JP" altLang="en-US" sz="1200" dirty="0" smtClean="0"/>
              <a:t>内成分の</a:t>
            </a:r>
            <a:r>
              <a:rPr kumimoji="1" lang="ja-JP" altLang="en-US" sz="1200" dirty="0"/>
              <a:t>検出（</a:t>
            </a:r>
            <a:r>
              <a:rPr kumimoji="1" lang="ja-JP" altLang="en-US" sz="1200" dirty="0" smtClean="0"/>
              <a:t>目的②）、</a:t>
            </a:r>
            <a:r>
              <a:rPr kumimoji="1" lang="en-US" altLang="ja-JP" sz="1200" dirty="0" smtClean="0"/>
              <a:t>U-</a:t>
            </a:r>
            <a:r>
              <a:rPr kumimoji="1" lang="en-US" altLang="ja-JP" sz="1200" dirty="0" err="1" smtClean="0"/>
              <a:t>Zr</a:t>
            </a:r>
            <a:r>
              <a:rPr kumimoji="1" lang="ja-JP" altLang="en-US" sz="1200" dirty="0" smtClean="0"/>
              <a:t>含有粒子の詳細観察（目的①）</a:t>
            </a:r>
            <a:endParaRPr kumimoji="1" lang="en-US" altLang="ja-JP" sz="1200" dirty="0" smtClean="0"/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kumimoji="1" lang="en-US" altLang="ja-JP" sz="1400" dirty="0" smtClean="0">
                <a:solidFill>
                  <a:srgbClr val="00B050"/>
                </a:solidFill>
              </a:rPr>
              <a:t>2</a:t>
            </a:r>
            <a:r>
              <a:rPr kumimoji="1" lang="ja-JP" altLang="en-US" sz="1400" dirty="0" smtClean="0">
                <a:solidFill>
                  <a:srgbClr val="00B050"/>
                </a:solidFill>
              </a:rPr>
              <a:t>号機 ウェル内調査関連サンプル（堆積物、ダクト部）</a:t>
            </a:r>
            <a:endParaRPr kumimoji="1" lang="en-US" altLang="ja-JP" sz="1400" dirty="0" smtClean="0"/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ja-JP" altLang="en-US" sz="1200" dirty="0" smtClean="0"/>
              <a:t>同上</a:t>
            </a:r>
            <a:endParaRPr kumimoji="1" lang="en-US" altLang="ja-JP" sz="1200" dirty="0" smtClean="0"/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en-US" altLang="ja-JP" sz="1200" dirty="0" smtClean="0"/>
              <a:t>Cs</a:t>
            </a:r>
            <a:r>
              <a:rPr kumimoji="1" lang="ja-JP" altLang="en-US" sz="1200" dirty="0"/>
              <a:t>含有蒸気に</a:t>
            </a:r>
            <a:r>
              <a:rPr kumimoji="1" lang="ja-JP" altLang="en-US" sz="1200" dirty="0" smtClean="0"/>
              <a:t>よる配管腐食の可能性。⇒ </a:t>
            </a:r>
            <a:r>
              <a:rPr kumimoji="1" lang="en-US" altLang="ja-JP" sz="1200" dirty="0" smtClean="0"/>
              <a:t>Cs</a:t>
            </a:r>
            <a:r>
              <a:rPr kumimoji="1" lang="ja-JP" altLang="en-US" sz="1200" dirty="0" smtClean="0"/>
              <a:t>含有粒子の詳細観察（目的②）</a:t>
            </a:r>
            <a:endParaRPr kumimoji="1" lang="en-US" altLang="ja-JP" sz="1200" dirty="0"/>
          </a:p>
          <a:p>
            <a:pPr marL="1200150" lvl="2" indent="-285750">
              <a:spcBef>
                <a:spcPts val="300"/>
              </a:spcBef>
              <a:buFont typeface="HG丸ｺﾞｼｯｸM-PRO" panose="020F0600000000000000" pitchFamily="50" charset="-128"/>
              <a:buChar char="⇒"/>
            </a:pPr>
            <a:endParaRPr kumimoji="1" lang="en-US" altLang="ja-JP" sz="14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33901" y="5938591"/>
            <a:ext cx="8543797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ja-JP" altLang="en-US" sz="1600" b="1" dirty="0" smtClean="0">
                <a:solidFill>
                  <a:srgbClr val="0070C0"/>
                </a:solidFill>
              </a:rPr>
              <a:t>分析結果</a:t>
            </a:r>
            <a:endParaRPr kumimoji="1" lang="en-US" altLang="ja-JP" sz="1600" b="1" dirty="0" smtClean="0">
              <a:solidFill>
                <a:srgbClr val="0070C0"/>
              </a:solidFill>
            </a:endParaRP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 smtClean="0"/>
              <a:t>サンプルごと、分析項目ごとに節建て。</a:t>
            </a:r>
            <a:endParaRPr kumimoji="1" lang="en-US" altLang="ja-JP" sz="1400" dirty="0" smtClean="0"/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/>
              <a:t>内容は</a:t>
            </a:r>
            <a:r>
              <a:rPr kumimoji="1" lang="en-US" altLang="ja-JP" sz="1400" dirty="0" err="1" smtClean="0"/>
              <a:t>debrisWiki</a:t>
            </a:r>
            <a:r>
              <a:rPr kumimoji="1" lang="ja-JP" altLang="en-US" sz="1400" dirty="0"/>
              <a:t>から</a:t>
            </a:r>
            <a:r>
              <a:rPr kumimoji="1" lang="ja-JP" altLang="en-US" sz="1400" dirty="0" smtClean="0"/>
              <a:t>転記。</a:t>
            </a:r>
            <a:endParaRPr kumimoji="1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3804534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C3C1-60D4-4D9D-949D-AF7C7CC3A768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3959" y="16907"/>
            <a:ext cx="8447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報告書の構成案</a:t>
            </a:r>
            <a:endParaRPr kumimoji="1" lang="en-US" altLang="ja-JP" sz="24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42837" y="97753"/>
            <a:ext cx="2962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B050"/>
                </a:solidFill>
              </a:rPr>
              <a:t>【</a:t>
            </a:r>
            <a:r>
              <a:rPr kumimoji="1" lang="ja-JP" altLang="en-US" dirty="0" smtClean="0">
                <a:solidFill>
                  <a:srgbClr val="00B050"/>
                </a:solidFill>
              </a:rPr>
              <a:t>例：</a:t>
            </a:r>
            <a:r>
              <a:rPr kumimoji="1" lang="en-US" altLang="ja-JP" dirty="0" smtClean="0">
                <a:solidFill>
                  <a:srgbClr val="00B050"/>
                </a:solidFill>
              </a:rPr>
              <a:t>2020</a:t>
            </a:r>
            <a:r>
              <a:rPr kumimoji="1" lang="ja-JP" altLang="en-US" dirty="0" smtClean="0">
                <a:solidFill>
                  <a:srgbClr val="00B050"/>
                </a:solidFill>
              </a:rPr>
              <a:t>年度実施分</a:t>
            </a:r>
            <a:r>
              <a:rPr kumimoji="1" lang="en-US" altLang="ja-JP" dirty="0" smtClean="0">
                <a:solidFill>
                  <a:srgbClr val="00B050"/>
                </a:solidFill>
              </a:rPr>
              <a:t>】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3959" y="530468"/>
            <a:ext cx="8352896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ja-JP" altLang="en-US" sz="1600" b="1" dirty="0" smtClean="0">
                <a:solidFill>
                  <a:srgbClr val="0070C0"/>
                </a:solidFill>
              </a:rPr>
              <a:t>主目的</a:t>
            </a:r>
            <a:endParaRPr kumimoji="1" lang="en-US" altLang="ja-JP" sz="1600" b="1" dirty="0" smtClean="0">
              <a:solidFill>
                <a:srgbClr val="0070C0"/>
              </a:solidFill>
            </a:endParaRPr>
          </a:p>
          <a:p>
            <a:pPr marL="342900" indent="-342900">
              <a:spcBef>
                <a:spcPts val="300"/>
              </a:spcBef>
              <a:buFont typeface="+mj-ea"/>
              <a:buAutoNum type="circleNumDbPlain"/>
            </a:pPr>
            <a:r>
              <a:rPr kumimoji="1" lang="en-US" altLang="ja-JP" sz="1400" dirty="0" smtClean="0"/>
              <a:t>1</a:t>
            </a:r>
            <a:r>
              <a:rPr kumimoji="1" lang="ja-JP" altLang="en-US" sz="1400" dirty="0" smtClean="0"/>
              <a:t>号機</a:t>
            </a:r>
            <a:r>
              <a:rPr kumimoji="1" lang="ja-JP" altLang="en-US" sz="1400" dirty="0"/>
              <a:t>における燃料</a:t>
            </a:r>
            <a:r>
              <a:rPr kumimoji="1" lang="ja-JP" altLang="en-US" sz="1400" dirty="0" smtClean="0"/>
              <a:t>デブリ性状推定への寄与（サンプルの由来・起源の把握、粒子</a:t>
            </a:r>
            <a:r>
              <a:rPr kumimoji="1" lang="ja-JP" altLang="en-US" sz="1400" dirty="0"/>
              <a:t>の生成過程の推定</a:t>
            </a:r>
            <a:r>
              <a:rPr kumimoji="1" lang="ja-JP" altLang="en-US" sz="1400" dirty="0" smtClean="0"/>
              <a:t>）</a:t>
            </a:r>
            <a:endParaRPr kumimoji="1" lang="en-US" altLang="ja-JP" sz="1400" dirty="0" smtClean="0"/>
          </a:p>
          <a:p>
            <a:pPr marL="342900" indent="-342900">
              <a:spcBef>
                <a:spcPts val="300"/>
              </a:spcBef>
              <a:buFont typeface="+mj-ea"/>
              <a:buAutoNum type="circleNumDbPlain"/>
            </a:pPr>
            <a:r>
              <a:rPr kumimoji="1" lang="ja-JP" altLang="en-US" sz="1400" dirty="0" smtClean="0"/>
              <a:t>現場情報</a:t>
            </a:r>
            <a:r>
              <a:rPr kumimoji="1" lang="ja-JP" altLang="en-US" sz="1400" dirty="0"/>
              <a:t>の把握</a:t>
            </a:r>
            <a:r>
              <a:rPr kumimoji="1" lang="ja-JP" altLang="en-US" sz="1400" dirty="0" smtClean="0"/>
              <a:t>（サンプル</a:t>
            </a:r>
            <a:r>
              <a:rPr kumimoji="1" lang="ja-JP" altLang="en-US" sz="1400" dirty="0"/>
              <a:t>の由来・起源の</a:t>
            </a:r>
            <a:r>
              <a:rPr kumimoji="1" lang="ja-JP" altLang="en-US" sz="1400" dirty="0" smtClean="0"/>
              <a:t>把握、放射性物質の広がり）</a:t>
            </a:r>
            <a:endParaRPr kumimoji="1" lang="en-US" altLang="ja-JP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3959" y="1405606"/>
            <a:ext cx="902165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ja-JP" altLang="en-US" sz="1600" b="1" dirty="0" smtClean="0">
                <a:solidFill>
                  <a:srgbClr val="0070C0"/>
                </a:solidFill>
              </a:rPr>
              <a:t>サンプルの種類と期待される情報</a:t>
            </a:r>
            <a:endParaRPr kumimoji="1" lang="en-US" altLang="ja-JP" sz="1600" b="1" dirty="0" smtClean="0">
              <a:solidFill>
                <a:srgbClr val="0070C0"/>
              </a:solidFill>
            </a:endParaRP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kumimoji="1" lang="en-US" altLang="ja-JP" sz="1400" dirty="0" smtClean="0">
                <a:solidFill>
                  <a:srgbClr val="00B050"/>
                </a:solidFill>
              </a:rPr>
              <a:t>1/2</a:t>
            </a:r>
            <a:r>
              <a:rPr kumimoji="1" lang="ja-JP" altLang="en-US" sz="1400" dirty="0" smtClean="0">
                <a:solidFill>
                  <a:srgbClr val="00B050"/>
                </a:solidFill>
              </a:rPr>
              <a:t>号機 </a:t>
            </a:r>
            <a:r>
              <a:rPr kumimoji="1" lang="en-US" altLang="ja-JP" sz="1400" dirty="0" smtClean="0">
                <a:solidFill>
                  <a:srgbClr val="00B050"/>
                </a:solidFill>
              </a:rPr>
              <a:t>SGTS</a:t>
            </a:r>
            <a:r>
              <a:rPr kumimoji="1" lang="ja-JP" altLang="en-US" sz="1400" dirty="0" smtClean="0">
                <a:solidFill>
                  <a:srgbClr val="00B050"/>
                </a:solidFill>
              </a:rPr>
              <a:t>配管スミア</a:t>
            </a:r>
            <a:endParaRPr kumimoji="1" lang="en-US" altLang="ja-JP" sz="1400" dirty="0" smtClean="0"/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en-US" altLang="ja-JP" sz="1200" dirty="0" smtClean="0"/>
              <a:t>1</a:t>
            </a:r>
            <a:r>
              <a:rPr kumimoji="1" lang="ja-JP" altLang="en-US" sz="1200" dirty="0" smtClean="0"/>
              <a:t>号機ベント時の流入</a:t>
            </a:r>
            <a:r>
              <a:rPr kumimoji="1" lang="ja-JP" altLang="en-US" sz="1200" dirty="0"/>
              <a:t>成分を含んでいる</a:t>
            </a:r>
            <a:r>
              <a:rPr kumimoji="1" lang="ja-JP" altLang="en-US" sz="1200" dirty="0" smtClean="0"/>
              <a:t>可能性。 ⇒ </a:t>
            </a:r>
            <a:r>
              <a:rPr kumimoji="1" lang="en-US" altLang="ja-JP" sz="1200" dirty="0" smtClean="0"/>
              <a:t>PCV</a:t>
            </a:r>
            <a:r>
              <a:rPr kumimoji="1" lang="ja-JP" altLang="en-US" sz="1200" dirty="0" smtClean="0"/>
              <a:t>内成分の</a:t>
            </a:r>
            <a:r>
              <a:rPr kumimoji="1" lang="ja-JP" altLang="en-US" sz="1200" dirty="0"/>
              <a:t>検出（</a:t>
            </a:r>
            <a:r>
              <a:rPr kumimoji="1" lang="ja-JP" altLang="en-US" sz="1200" dirty="0" smtClean="0"/>
              <a:t>目的②）、放射性微粒子（</a:t>
            </a:r>
            <a:r>
              <a:rPr kumimoji="1" lang="en-US" altLang="ja-JP" sz="1200" dirty="0" smtClean="0"/>
              <a:t>U, FP</a:t>
            </a:r>
            <a:r>
              <a:rPr kumimoji="1" lang="ja-JP" altLang="en-US" sz="1200" dirty="0" smtClean="0"/>
              <a:t>）の詳細観察（目的①）</a:t>
            </a:r>
            <a:endParaRPr kumimoji="1" lang="en-US" altLang="ja-JP" sz="1200" dirty="0" smtClean="0"/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kumimoji="1" lang="en-US" altLang="ja-JP" sz="1400" dirty="0" smtClean="0">
                <a:solidFill>
                  <a:srgbClr val="00B050"/>
                </a:solidFill>
              </a:rPr>
              <a:t>1</a:t>
            </a:r>
            <a:r>
              <a:rPr kumimoji="1" lang="ja-JP" altLang="en-US" sz="1400" dirty="0" smtClean="0">
                <a:solidFill>
                  <a:srgbClr val="00B050"/>
                </a:solidFill>
              </a:rPr>
              <a:t>号機 アクセスルート構築関連サンプル（</a:t>
            </a:r>
            <a:r>
              <a:rPr kumimoji="1" lang="ja-JP" altLang="en-US" sz="1400" dirty="0">
                <a:solidFill>
                  <a:srgbClr val="00B050"/>
                </a:solidFill>
              </a:rPr>
              <a:t>ガス</a:t>
            </a:r>
            <a:r>
              <a:rPr kumimoji="1" lang="ja-JP" altLang="en-US" sz="1400" dirty="0" smtClean="0">
                <a:solidFill>
                  <a:srgbClr val="00B050"/>
                </a:solidFill>
              </a:rPr>
              <a:t>管理設備フィルタ、</a:t>
            </a:r>
            <a:r>
              <a:rPr kumimoji="1" lang="en-US" altLang="ja-JP" sz="1400" dirty="0" smtClean="0">
                <a:solidFill>
                  <a:srgbClr val="00B050"/>
                </a:solidFill>
              </a:rPr>
              <a:t>AWJ</a:t>
            </a:r>
            <a:r>
              <a:rPr kumimoji="1" lang="ja-JP" altLang="en-US" sz="1400" dirty="0" smtClean="0">
                <a:solidFill>
                  <a:srgbClr val="00B050"/>
                </a:solidFill>
              </a:rPr>
              <a:t>装置スミア）</a:t>
            </a:r>
            <a:r>
              <a:rPr kumimoji="1" lang="ja-JP" altLang="en-US" sz="1400" dirty="0" smtClean="0"/>
              <a:t> </a:t>
            </a:r>
            <a:endParaRPr kumimoji="1" lang="en-US" altLang="ja-JP" sz="1400" dirty="0" smtClean="0"/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en-US" altLang="ja-JP" sz="1200" dirty="0" smtClean="0"/>
              <a:t>PCV</a:t>
            </a:r>
            <a:r>
              <a:rPr kumimoji="1" lang="ja-JP" altLang="en-US" sz="1200" dirty="0" smtClean="0"/>
              <a:t>内壁の情報を含んでいる可能性。 ⇒ </a:t>
            </a:r>
            <a:r>
              <a:rPr kumimoji="1" lang="en-US" altLang="ja-JP" sz="1200" dirty="0"/>
              <a:t>PCV</a:t>
            </a:r>
            <a:r>
              <a:rPr kumimoji="1" lang="ja-JP" altLang="en-US" sz="1200" dirty="0"/>
              <a:t>内成分の検出（目的②）、放射性微粒子（</a:t>
            </a:r>
            <a:r>
              <a:rPr kumimoji="1" lang="en-US" altLang="ja-JP" sz="1200" dirty="0"/>
              <a:t>U, FP</a:t>
            </a:r>
            <a:r>
              <a:rPr kumimoji="1" lang="ja-JP" altLang="en-US" sz="1200" dirty="0"/>
              <a:t>）の詳細観察（目的①</a:t>
            </a:r>
            <a:r>
              <a:rPr kumimoji="1" lang="ja-JP" altLang="en-US" sz="1200" dirty="0" smtClean="0"/>
              <a:t>）</a:t>
            </a:r>
            <a:endParaRPr kumimoji="1" lang="en-US" altLang="ja-JP" sz="14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12885" y="5996659"/>
            <a:ext cx="8543797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ja-JP" altLang="en-US" sz="1600" b="1" dirty="0" smtClean="0">
                <a:solidFill>
                  <a:srgbClr val="0070C0"/>
                </a:solidFill>
              </a:rPr>
              <a:t>分析結果</a:t>
            </a:r>
            <a:endParaRPr kumimoji="1" lang="en-US" altLang="ja-JP" sz="1600" b="1" dirty="0" smtClean="0">
              <a:solidFill>
                <a:srgbClr val="0070C0"/>
              </a:solidFill>
            </a:endParaRP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 smtClean="0"/>
              <a:t>サンプルごと、分析項目ごとに節建て。</a:t>
            </a:r>
            <a:endParaRPr kumimoji="1" lang="en-US" altLang="ja-JP" sz="1400" dirty="0" smtClean="0"/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/>
              <a:t>内容は</a:t>
            </a:r>
            <a:r>
              <a:rPr kumimoji="1" lang="en-US" altLang="ja-JP" sz="1400" dirty="0" err="1" smtClean="0"/>
              <a:t>debrisWiki</a:t>
            </a:r>
            <a:r>
              <a:rPr kumimoji="1" lang="ja-JP" altLang="en-US" sz="1400" dirty="0"/>
              <a:t>から</a:t>
            </a:r>
            <a:r>
              <a:rPr kumimoji="1" lang="ja-JP" altLang="en-US" sz="1400" dirty="0" smtClean="0"/>
              <a:t>転記。</a:t>
            </a:r>
            <a:endParaRPr kumimoji="1" lang="en-US" altLang="ja-JP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3959" y="2727020"/>
            <a:ext cx="900336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ja-JP" altLang="en-US" sz="1600" b="1" dirty="0" smtClean="0">
                <a:solidFill>
                  <a:srgbClr val="0070C0"/>
                </a:solidFill>
              </a:rPr>
              <a:t>分析方法（各分析項目と用途）</a:t>
            </a:r>
            <a:endParaRPr kumimoji="1" lang="en-US" altLang="ja-JP" sz="1600" b="1" dirty="0" smtClean="0">
              <a:solidFill>
                <a:srgbClr val="0070C0"/>
              </a:solidFill>
            </a:endParaRP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方法自体は</a:t>
            </a:r>
            <a:r>
              <a:rPr kumimoji="1" lang="en-US" altLang="ja-JP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debrisWiki</a:t>
            </a:r>
            <a:r>
              <a:rPr kumimoji="1"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から転記（</a:t>
            </a:r>
            <a:r>
              <a:rPr kumimoji="1"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EDX</a:t>
            </a:r>
            <a:r>
              <a:rPr kumimoji="1" lang="ja-JP" alt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，</a:t>
            </a:r>
            <a:r>
              <a:rPr kumimoji="1"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WDX</a:t>
            </a:r>
            <a:r>
              <a:rPr kumimoji="1"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における元素間のオーバーラップは一覧表で別途整理する）。加えて、</a:t>
            </a:r>
            <a:r>
              <a:rPr kumimoji="1" lang="ja-JP" altLang="en-US" sz="1400" dirty="0" smtClean="0">
                <a:solidFill>
                  <a:srgbClr val="C00000"/>
                </a:solidFill>
              </a:rPr>
              <a:t>分析項目ごとの用途を明記（目的を超えた利用を防ぐため）</a:t>
            </a:r>
            <a:r>
              <a:rPr kumimoji="1"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。</a:t>
            </a:r>
            <a:endParaRPr kumimoji="1" lang="en-US" altLang="ja-JP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en-US" altLang="ja-JP" sz="1400" b="1" dirty="0" smtClean="0">
                <a:solidFill>
                  <a:schemeClr val="accent1">
                    <a:lumMod val="75000"/>
                  </a:schemeClr>
                </a:solidFill>
              </a:rPr>
              <a:t>IP</a:t>
            </a:r>
            <a:r>
              <a:rPr kumimoji="1" lang="ja-JP" altLang="en-US" sz="1400" b="1" dirty="0">
                <a:solidFill>
                  <a:schemeClr val="accent1">
                    <a:lumMod val="75000"/>
                  </a:schemeClr>
                </a:solidFill>
              </a:rPr>
              <a:t>測定</a:t>
            </a:r>
            <a:r>
              <a:rPr kumimoji="1" lang="ja-JP" altLang="en-US" sz="1400" dirty="0"/>
              <a:t>：サンプルの</a:t>
            </a:r>
            <a:r>
              <a:rPr kumimoji="1" lang="ja-JP" altLang="en-US" sz="1400" dirty="0">
                <a:solidFill>
                  <a:srgbClr val="C00000"/>
                </a:solidFill>
              </a:rPr>
              <a:t>高線量部位の</a:t>
            </a:r>
            <a:r>
              <a:rPr kumimoji="1" lang="ja-JP" altLang="en-US" sz="1400" dirty="0" smtClean="0">
                <a:solidFill>
                  <a:srgbClr val="C00000"/>
                </a:solidFill>
              </a:rPr>
              <a:t>選定</a:t>
            </a:r>
            <a:endParaRPr kumimoji="1" lang="en-US" altLang="ja-JP" sz="1400" dirty="0" smtClean="0">
              <a:solidFill>
                <a:srgbClr val="C00000"/>
              </a:solidFill>
            </a:endParaRP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en-US" altLang="ja-JP" sz="1400" b="1" dirty="0">
                <a:solidFill>
                  <a:schemeClr val="accent1">
                    <a:lumMod val="75000"/>
                  </a:schemeClr>
                </a:solidFill>
              </a:rPr>
              <a:t>SEM/WDX</a:t>
            </a:r>
            <a:r>
              <a:rPr kumimoji="1" lang="ja-JP" altLang="en-US" sz="1400" dirty="0"/>
              <a:t> </a:t>
            </a:r>
            <a:r>
              <a:rPr kumimoji="1" lang="ja-JP" altLang="en-US" sz="1400" dirty="0" smtClean="0"/>
              <a:t>：</a:t>
            </a:r>
            <a:r>
              <a:rPr kumimoji="1" lang="en-US" altLang="ja-JP" sz="1400" dirty="0" smtClean="0">
                <a:solidFill>
                  <a:schemeClr val="dk1"/>
                </a:solidFill>
              </a:rPr>
              <a:t> </a:t>
            </a:r>
            <a:r>
              <a:rPr kumimoji="1" lang="en-US" altLang="ja-JP" sz="1400" dirty="0">
                <a:solidFill>
                  <a:schemeClr val="dk1"/>
                </a:solidFill>
              </a:rPr>
              <a:t>U</a:t>
            </a:r>
            <a:r>
              <a:rPr kumimoji="1" lang="ja-JP" altLang="ja-JP" sz="1400" dirty="0">
                <a:solidFill>
                  <a:schemeClr val="dk1"/>
                </a:solidFill>
              </a:rPr>
              <a:t>に着目した探索</a:t>
            </a:r>
            <a:r>
              <a:rPr kumimoji="1" lang="ja-JP" altLang="en-US" sz="1400" dirty="0">
                <a:solidFill>
                  <a:schemeClr val="dk1"/>
                </a:solidFill>
              </a:rPr>
              <a:t>における</a:t>
            </a:r>
            <a:r>
              <a:rPr kumimoji="1" lang="en-US" altLang="ja-JP" sz="1400" dirty="0">
                <a:solidFill>
                  <a:srgbClr val="C00000"/>
                </a:solidFill>
              </a:rPr>
              <a:t>U</a:t>
            </a:r>
            <a:r>
              <a:rPr kumimoji="1" lang="ja-JP" altLang="ja-JP" sz="1400" dirty="0">
                <a:solidFill>
                  <a:srgbClr val="C00000"/>
                </a:solidFill>
              </a:rPr>
              <a:t>濃集領域の</a:t>
            </a:r>
            <a:r>
              <a:rPr kumimoji="1" lang="ja-JP" altLang="ja-JP" sz="1400" dirty="0" smtClean="0">
                <a:solidFill>
                  <a:srgbClr val="C00000"/>
                </a:solidFill>
              </a:rPr>
              <a:t>形状</a:t>
            </a:r>
            <a:r>
              <a:rPr kumimoji="1" lang="ja-JP" altLang="en-US" sz="1400" dirty="0">
                <a:solidFill>
                  <a:schemeClr val="dk1"/>
                </a:solidFill>
              </a:rPr>
              <a:t>、</a:t>
            </a:r>
            <a:r>
              <a:rPr kumimoji="1" lang="ja-JP" altLang="en-US" sz="1400" dirty="0" smtClean="0">
                <a:solidFill>
                  <a:srgbClr val="C00000"/>
                </a:solidFill>
              </a:rPr>
              <a:t>帯同</a:t>
            </a:r>
            <a:r>
              <a:rPr kumimoji="1" lang="ja-JP" altLang="en-US" sz="1400" dirty="0">
                <a:solidFill>
                  <a:srgbClr val="C00000"/>
                </a:solidFill>
              </a:rPr>
              <a:t>する</a:t>
            </a:r>
            <a:r>
              <a:rPr kumimoji="1" lang="ja-JP" altLang="ja-JP" sz="1400" dirty="0">
                <a:solidFill>
                  <a:srgbClr val="C00000"/>
                </a:solidFill>
              </a:rPr>
              <a:t>元素</a:t>
            </a:r>
            <a:r>
              <a:rPr kumimoji="1" lang="ja-JP" altLang="ja-JP" sz="1400" dirty="0">
                <a:solidFill>
                  <a:schemeClr val="dk1"/>
                </a:solidFill>
              </a:rPr>
              <a:t>の</a:t>
            </a:r>
            <a:r>
              <a:rPr kumimoji="1" lang="ja-JP" altLang="en-US" sz="1400" dirty="0">
                <a:solidFill>
                  <a:schemeClr val="dk1"/>
                </a:solidFill>
              </a:rPr>
              <a:t>情報</a:t>
            </a:r>
            <a:r>
              <a:rPr kumimoji="1" lang="ja-JP" altLang="en-US" sz="1400" dirty="0" smtClean="0">
                <a:solidFill>
                  <a:schemeClr val="dk1"/>
                </a:solidFill>
              </a:rPr>
              <a:t>取得（</a:t>
            </a:r>
            <a:r>
              <a:rPr kumimoji="1" lang="ja-JP" altLang="en-US" sz="1400" dirty="0" smtClean="0">
                <a:solidFill>
                  <a:srgbClr val="C00000"/>
                </a:solidFill>
              </a:rPr>
              <a:t>定性</a:t>
            </a:r>
            <a:r>
              <a:rPr kumimoji="1" lang="ja-JP" altLang="en-US" sz="1400" dirty="0" smtClean="0">
                <a:solidFill>
                  <a:schemeClr val="dk1"/>
                </a:solidFill>
              </a:rPr>
              <a:t>）</a:t>
            </a:r>
            <a:endParaRPr kumimoji="1" lang="en-US" altLang="ja-JP" sz="1400" dirty="0" smtClean="0"/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en-US" altLang="ja-JP" sz="1400" b="1" dirty="0" smtClean="0">
                <a:solidFill>
                  <a:schemeClr val="accent1">
                    <a:lumMod val="75000"/>
                  </a:schemeClr>
                </a:solidFill>
              </a:rPr>
              <a:t>γ</a:t>
            </a:r>
            <a:r>
              <a:rPr kumimoji="1" lang="ja-JP" altLang="en-US" sz="1400" b="1" dirty="0" smtClean="0">
                <a:solidFill>
                  <a:schemeClr val="accent1">
                    <a:lumMod val="75000"/>
                  </a:schemeClr>
                </a:solidFill>
              </a:rPr>
              <a:t>核種</a:t>
            </a:r>
            <a:r>
              <a:rPr kumimoji="1" lang="ja-JP" altLang="en-US" sz="1400" b="1" dirty="0">
                <a:solidFill>
                  <a:schemeClr val="accent1">
                    <a:lumMod val="75000"/>
                  </a:schemeClr>
                </a:solidFill>
              </a:rPr>
              <a:t>分析</a:t>
            </a:r>
            <a:r>
              <a:rPr kumimoji="1" lang="ja-JP" altLang="en-US" sz="1200" dirty="0"/>
              <a:t>（硝酸</a:t>
            </a:r>
            <a:r>
              <a:rPr kumimoji="1" lang="en-US" altLang="ja-JP" sz="1200" dirty="0"/>
              <a:t>+</a:t>
            </a:r>
            <a:r>
              <a:rPr kumimoji="1" lang="ja-JP" altLang="en-US" sz="1200" dirty="0"/>
              <a:t>フッ酸溶解）</a:t>
            </a:r>
            <a:r>
              <a:rPr kumimoji="1" lang="ja-JP" altLang="en-US" sz="1400" dirty="0"/>
              <a:t> ：</a:t>
            </a:r>
            <a:r>
              <a:rPr kumimoji="1" lang="en-US" altLang="ja-JP" sz="1400" dirty="0" smtClean="0"/>
              <a:t>FP</a:t>
            </a:r>
            <a:r>
              <a:rPr kumimoji="1" lang="ja-JP" altLang="en-US" sz="1400" dirty="0" err="1" smtClean="0"/>
              <a:t>，</a:t>
            </a:r>
            <a:r>
              <a:rPr kumimoji="1" lang="ja-JP" altLang="en-US" sz="1400" dirty="0" smtClean="0"/>
              <a:t>放射化物の</a:t>
            </a:r>
            <a:r>
              <a:rPr kumimoji="1" lang="ja-JP" altLang="en-US" sz="1400" dirty="0" smtClean="0">
                <a:solidFill>
                  <a:srgbClr val="C00000"/>
                </a:solidFill>
              </a:rPr>
              <a:t>検出</a:t>
            </a:r>
            <a:r>
              <a:rPr kumimoji="1" lang="ja-JP" altLang="en-US" sz="1400" dirty="0" smtClean="0"/>
              <a:t>（</a:t>
            </a:r>
            <a:r>
              <a:rPr kumimoji="1" lang="ja-JP" altLang="en-US" sz="1400" dirty="0" smtClean="0">
                <a:solidFill>
                  <a:srgbClr val="C00000"/>
                </a:solidFill>
              </a:rPr>
              <a:t>放射能は概数値</a:t>
            </a:r>
            <a:r>
              <a:rPr kumimoji="1" lang="ja-JP" altLang="en-US" sz="1400" dirty="0" smtClean="0"/>
              <a:t>）</a:t>
            </a:r>
            <a:endParaRPr kumimoji="1" lang="en-US" altLang="ja-JP" sz="1400" dirty="0" smtClean="0"/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en-US" altLang="ja-JP" sz="1400" b="1" dirty="0" smtClean="0">
                <a:solidFill>
                  <a:schemeClr val="accent1">
                    <a:lumMod val="75000"/>
                  </a:schemeClr>
                </a:solidFill>
              </a:rPr>
              <a:t>ICP-MS</a:t>
            </a:r>
            <a:r>
              <a:rPr kumimoji="1" lang="ja-JP" altLang="en-US" sz="1400" b="1" dirty="0" smtClean="0">
                <a:solidFill>
                  <a:schemeClr val="accent1">
                    <a:lumMod val="75000"/>
                  </a:schemeClr>
                </a:solidFill>
              </a:rPr>
              <a:t>分析</a:t>
            </a:r>
            <a:r>
              <a:rPr kumimoji="1" lang="ja-JP" altLang="en-US" sz="1200" dirty="0" smtClean="0"/>
              <a:t>（硝酸</a:t>
            </a:r>
            <a:r>
              <a:rPr kumimoji="1" lang="en-US" altLang="ja-JP" sz="1200" dirty="0" smtClean="0"/>
              <a:t>+</a:t>
            </a:r>
            <a:r>
              <a:rPr kumimoji="1" lang="ja-JP" altLang="en-US" sz="1200" dirty="0" smtClean="0"/>
              <a:t>フッ酸溶解）</a:t>
            </a:r>
            <a:r>
              <a:rPr kumimoji="1" lang="ja-JP" altLang="en-US" sz="1400" dirty="0" smtClean="0"/>
              <a:t>：主要元素／特徴元素（微量であっても）の把握（</a:t>
            </a:r>
            <a:r>
              <a:rPr kumimoji="1" lang="ja-JP" altLang="en-US" sz="1400" dirty="0" smtClean="0">
                <a:solidFill>
                  <a:srgbClr val="C00000"/>
                </a:solidFill>
              </a:rPr>
              <a:t>定性</a:t>
            </a:r>
            <a:r>
              <a:rPr kumimoji="1" lang="ja-JP" altLang="en-US" sz="1400" dirty="0" smtClean="0"/>
              <a:t>）</a:t>
            </a:r>
            <a:r>
              <a:rPr kumimoji="1" lang="ja-JP" altLang="en-US" sz="1400" dirty="0"/>
              <a:t>，</a:t>
            </a:r>
            <a:r>
              <a:rPr kumimoji="1" lang="ja-JP" altLang="en-US" sz="1400" dirty="0" smtClean="0"/>
              <a:t>同位体比（</a:t>
            </a:r>
            <a:r>
              <a:rPr kumimoji="1" lang="ja-JP" altLang="en-US" sz="1400" dirty="0" smtClean="0">
                <a:solidFill>
                  <a:srgbClr val="C00000"/>
                </a:solidFill>
              </a:rPr>
              <a:t>定量分析</a:t>
            </a:r>
            <a:r>
              <a:rPr kumimoji="1" lang="ja-JP" altLang="en-US" sz="1400" dirty="0" smtClean="0"/>
              <a:t>），主要構成元素の把握（</a:t>
            </a:r>
            <a:r>
              <a:rPr kumimoji="1" lang="ja-JP" altLang="en-US" sz="1400" dirty="0" smtClean="0">
                <a:solidFill>
                  <a:srgbClr val="C00000"/>
                </a:solidFill>
              </a:rPr>
              <a:t>定量分析</a:t>
            </a:r>
            <a:r>
              <a:rPr kumimoji="1" lang="ja-JP" altLang="en-US" sz="1400" dirty="0" smtClean="0"/>
              <a:t>）</a:t>
            </a:r>
            <a:endParaRPr kumimoji="1" lang="en-US" altLang="ja-JP" sz="1400" dirty="0" smtClean="0"/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en-US" altLang="ja-JP" sz="1400" b="1" dirty="0">
                <a:solidFill>
                  <a:schemeClr val="accent1">
                    <a:lumMod val="75000"/>
                  </a:schemeClr>
                </a:solidFill>
              </a:rPr>
              <a:t>ICP-MS</a:t>
            </a:r>
            <a:r>
              <a:rPr kumimoji="1" lang="ja-JP" altLang="en-US" sz="1400" b="1" dirty="0">
                <a:solidFill>
                  <a:schemeClr val="accent1">
                    <a:lumMod val="75000"/>
                  </a:schemeClr>
                </a:solidFill>
              </a:rPr>
              <a:t>分析</a:t>
            </a:r>
            <a:r>
              <a:rPr kumimoji="1" lang="ja-JP" altLang="en-US" sz="1200" dirty="0" smtClean="0"/>
              <a:t>（王水・フッ</a:t>
            </a:r>
            <a:r>
              <a:rPr kumimoji="1" lang="ja-JP" altLang="en-US" sz="1200" dirty="0"/>
              <a:t>酸溶解）</a:t>
            </a:r>
            <a:r>
              <a:rPr kumimoji="1" lang="ja-JP" altLang="en-US" sz="1400" dirty="0" smtClean="0"/>
              <a:t>： 主要元素比の把握（</a:t>
            </a:r>
            <a:r>
              <a:rPr kumimoji="1" lang="ja-JP" altLang="en-US" sz="1400" dirty="0" smtClean="0">
                <a:solidFill>
                  <a:srgbClr val="C00000"/>
                </a:solidFill>
              </a:rPr>
              <a:t>定量分析</a:t>
            </a:r>
            <a:r>
              <a:rPr kumimoji="1" lang="ja-JP" altLang="en-US" sz="1400" dirty="0" smtClean="0"/>
              <a:t>）</a:t>
            </a:r>
            <a:endParaRPr kumimoji="1" lang="en-US" altLang="ja-JP" sz="1400" dirty="0"/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en-US" altLang="ja-JP" sz="1400" b="1" dirty="0" smtClean="0">
                <a:solidFill>
                  <a:schemeClr val="accent1">
                    <a:lumMod val="75000"/>
                  </a:schemeClr>
                </a:solidFill>
              </a:rPr>
              <a:t>SEM/EDX</a:t>
            </a:r>
            <a:r>
              <a:rPr kumimoji="1" lang="ja-JP" altLang="en-US" sz="1400" dirty="0" smtClean="0"/>
              <a:t>：</a:t>
            </a:r>
            <a:r>
              <a:rPr kumimoji="1" lang="en-US" altLang="ja-JP" sz="1400" dirty="0">
                <a:solidFill>
                  <a:schemeClr val="dk1"/>
                </a:solidFill>
              </a:rPr>
              <a:t> </a:t>
            </a:r>
            <a:r>
              <a:rPr kumimoji="1" lang="ja-JP" altLang="en-US" sz="1400" dirty="0" smtClean="0">
                <a:solidFill>
                  <a:schemeClr val="dk1"/>
                </a:solidFill>
              </a:rPr>
              <a:t>特徴</a:t>
            </a:r>
            <a:r>
              <a:rPr kumimoji="1" lang="ja-JP" altLang="ja-JP" sz="1400" dirty="0" smtClean="0">
                <a:solidFill>
                  <a:schemeClr val="dk1"/>
                </a:solidFill>
              </a:rPr>
              <a:t>元素</a:t>
            </a:r>
            <a:r>
              <a:rPr kumimoji="1" lang="ja-JP" altLang="en-US" sz="1400" dirty="0" smtClean="0">
                <a:solidFill>
                  <a:schemeClr val="dk1"/>
                </a:solidFill>
              </a:rPr>
              <a:t>（</a:t>
            </a:r>
            <a:r>
              <a:rPr kumimoji="1" lang="en-US" altLang="ja-JP" sz="1400" dirty="0" smtClean="0">
                <a:solidFill>
                  <a:schemeClr val="dk1"/>
                </a:solidFill>
              </a:rPr>
              <a:t>PCV</a:t>
            </a:r>
            <a:r>
              <a:rPr kumimoji="1" lang="ja-JP" altLang="en-US" sz="1400" dirty="0" smtClean="0">
                <a:solidFill>
                  <a:schemeClr val="dk1"/>
                </a:solidFill>
              </a:rPr>
              <a:t>内成分及び主要構成成分）</a:t>
            </a:r>
            <a:r>
              <a:rPr kumimoji="1" lang="ja-JP" altLang="ja-JP" sz="1400" dirty="0" smtClean="0">
                <a:solidFill>
                  <a:schemeClr val="dk1"/>
                </a:solidFill>
              </a:rPr>
              <a:t>の</a:t>
            </a:r>
            <a:r>
              <a:rPr kumimoji="1" lang="ja-JP" altLang="en-US" sz="1400" dirty="0" smtClean="0">
                <a:solidFill>
                  <a:schemeClr val="dk1"/>
                </a:solidFill>
              </a:rPr>
              <a:t>把握（マッピング：</a:t>
            </a:r>
            <a:r>
              <a:rPr kumimoji="1" lang="ja-JP" altLang="en-US" sz="1400" dirty="0" smtClean="0">
                <a:solidFill>
                  <a:srgbClr val="C00000"/>
                </a:solidFill>
              </a:rPr>
              <a:t>定性</a:t>
            </a:r>
            <a:r>
              <a:rPr kumimoji="1" lang="ja-JP" altLang="en-US" sz="1400" dirty="0" smtClean="0">
                <a:solidFill>
                  <a:schemeClr val="dk1"/>
                </a:solidFill>
              </a:rPr>
              <a:t>）、</a:t>
            </a:r>
            <a:r>
              <a:rPr kumimoji="1" lang="en-US" altLang="ja-JP" sz="1400" dirty="0">
                <a:solidFill>
                  <a:srgbClr val="C00000"/>
                </a:solidFill>
              </a:rPr>
              <a:t> TEM</a:t>
            </a:r>
            <a:r>
              <a:rPr kumimoji="1" lang="ja-JP" altLang="ja-JP" sz="1400" dirty="0">
                <a:solidFill>
                  <a:srgbClr val="C00000"/>
                </a:solidFill>
              </a:rPr>
              <a:t>領域</a:t>
            </a:r>
            <a:r>
              <a:rPr kumimoji="1" lang="ja-JP" altLang="ja-JP" sz="1400" dirty="0" smtClean="0">
                <a:solidFill>
                  <a:srgbClr val="C00000"/>
                </a:solidFill>
              </a:rPr>
              <a:t>の</a:t>
            </a:r>
            <a:r>
              <a:rPr kumimoji="1" lang="ja-JP" altLang="en-US" sz="1400" dirty="0" smtClean="0">
                <a:solidFill>
                  <a:srgbClr val="C00000"/>
                </a:solidFill>
              </a:rPr>
              <a:t>選定</a:t>
            </a:r>
            <a:r>
              <a:rPr kumimoji="1"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（点分析：</a:t>
            </a:r>
            <a:r>
              <a:rPr kumimoji="1" lang="ja-JP" altLang="en-US" sz="1400" dirty="0" smtClean="0">
                <a:solidFill>
                  <a:srgbClr val="C00000"/>
                </a:solidFill>
              </a:rPr>
              <a:t>半定量</a:t>
            </a:r>
            <a:r>
              <a:rPr kumimoji="1"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）</a:t>
            </a:r>
            <a:r>
              <a:rPr kumimoji="1" lang="ja-JP" altLang="en-US" sz="1400" dirty="0" smtClean="0">
                <a:solidFill>
                  <a:schemeClr val="dk1"/>
                </a:solidFill>
              </a:rPr>
              <a:t>。</a:t>
            </a:r>
            <a:endParaRPr kumimoji="1" lang="en-US" altLang="ja-JP" sz="1400" dirty="0" smtClean="0"/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en-US" altLang="ja-JP" sz="1400" b="1" dirty="0" smtClean="0">
                <a:solidFill>
                  <a:schemeClr val="accent1">
                    <a:lumMod val="75000"/>
                  </a:schemeClr>
                </a:solidFill>
              </a:rPr>
              <a:t>TEM/EDX</a:t>
            </a:r>
            <a:r>
              <a:rPr kumimoji="1" lang="ja-JP" altLang="en-US" sz="1400" dirty="0" smtClean="0"/>
              <a:t>：</a:t>
            </a:r>
            <a:r>
              <a:rPr kumimoji="1" lang="ja-JP" altLang="ja-JP" sz="1400" dirty="0">
                <a:solidFill>
                  <a:schemeClr val="dk1"/>
                </a:solidFill>
              </a:rPr>
              <a:t>粒子内部の</a:t>
            </a:r>
            <a:r>
              <a:rPr kumimoji="1" lang="ja-JP" altLang="ja-JP" sz="1400" dirty="0" smtClean="0">
                <a:solidFill>
                  <a:schemeClr val="dk1"/>
                </a:solidFill>
              </a:rPr>
              <a:t>微細構造</a:t>
            </a:r>
            <a:r>
              <a:rPr kumimoji="1" lang="ja-JP" altLang="en-US" sz="1400" dirty="0">
                <a:solidFill>
                  <a:schemeClr val="dk1"/>
                </a:solidFill>
              </a:rPr>
              <a:t>の</a:t>
            </a:r>
            <a:r>
              <a:rPr kumimoji="1" lang="ja-JP" altLang="en-US" sz="1400" dirty="0" smtClean="0">
                <a:solidFill>
                  <a:schemeClr val="dk1"/>
                </a:solidFill>
              </a:rPr>
              <a:t>把握、主要</a:t>
            </a:r>
            <a:r>
              <a:rPr kumimoji="1" lang="ja-JP" altLang="ja-JP" sz="1400" dirty="0" smtClean="0">
                <a:solidFill>
                  <a:schemeClr val="dk1"/>
                </a:solidFill>
              </a:rPr>
              <a:t>構成相</a:t>
            </a:r>
            <a:r>
              <a:rPr kumimoji="1" lang="ja-JP" altLang="en-US" sz="1400" dirty="0" smtClean="0">
                <a:solidFill>
                  <a:schemeClr val="dk1"/>
                </a:solidFill>
              </a:rPr>
              <a:t>（酸化物／金属の判定含む）の判定（</a:t>
            </a:r>
            <a:r>
              <a:rPr kumimoji="1" lang="ja-JP" altLang="en-US" sz="1400" dirty="0" smtClean="0">
                <a:solidFill>
                  <a:srgbClr val="C00000"/>
                </a:solidFill>
              </a:rPr>
              <a:t>定性</a:t>
            </a:r>
            <a:r>
              <a:rPr kumimoji="1" lang="ja-JP" altLang="en-US" sz="1400" dirty="0" smtClean="0">
                <a:solidFill>
                  <a:schemeClr val="dk1"/>
                </a:solidFill>
              </a:rPr>
              <a:t>）、及び</a:t>
            </a:r>
            <a:r>
              <a:rPr kumimoji="1" lang="ja-JP" altLang="ja-JP" sz="1400" dirty="0" smtClean="0">
                <a:solidFill>
                  <a:schemeClr val="dk1"/>
                </a:solidFill>
              </a:rPr>
              <a:t>各相の</a:t>
            </a:r>
            <a:r>
              <a:rPr kumimoji="1" lang="ja-JP" altLang="en-US" sz="1400" dirty="0" smtClean="0">
                <a:solidFill>
                  <a:schemeClr val="dk1"/>
                </a:solidFill>
              </a:rPr>
              <a:t>主要</a:t>
            </a:r>
            <a:r>
              <a:rPr kumimoji="1" lang="ja-JP" altLang="ja-JP" sz="1400" dirty="0" smtClean="0">
                <a:solidFill>
                  <a:schemeClr val="dk1"/>
                </a:solidFill>
              </a:rPr>
              <a:t>元素組成</a:t>
            </a:r>
            <a:r>
              <a:rPr kumimoji="1" lang="ja-JP" altLang="en-US" sz="1400" dirty="0" smtClean="0">
                <a:solidFill>
                  <a:schemeClr val="dk1"/>
                </a:solidFill>
              </a:rPr>
              <a:t>の把握（</a:t>
            </a:r>
            <a:r>
              <a:rPr kumimoji="1" lang="ja-JP" altLang="en-US" sz="1400" dirty="0" smtClean="0">
                <a:solidFill>
                  <a:srgbClr val="C00000"/>
                </a:solidFill>
              </a:rPr>
              <a:t>半定量</a:t>
            </a:r>
            <a:r>
              <a:rPr kumimoji="1" lang="ja-JP" altLang="en-US" sz="1400" dirty="0" smtClean="0">
                <a:solidFill>
                  <a:schemeClr val="dk1"/>
                </a:solidFill>
              </a:rPr>
              <a:t>）。</a:t>
            </a:r>
            <a:endParaRPr kumimoji="1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557834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角丸四角形 41"/>
          <p:cNvSpPr/>
          <p:nvPr/>
        </p:nvSpPr>
        <p:spPr>
          <a:xfrm>
            <a:off x="82550" y="4927600"/>
            <a:ext cx="4057650" cy="1738011"/>
          </a:xfrm>
          <a:prstGeom prst="roundRect">
            <a:avLst>
              <a:gd name="adj" fmla="val 8182"/>
            </a:avLst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C3C1-60D4-4D9D-949D-AF7C7CC3A768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B1B6ABD-81B4-432B-A91C-1E69CE2D0E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6" y="614136"/>
            <a:ext cx="8928721" cy="3994554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1528386" y="1822347"/>
            <a:ext cx="1036748" cy="637505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521946" y="3631829"/>
            <a:ext cx="1036748" cy="882203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725013" y="1822347"/>
            <a:ext cx="1036748" cy="637505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38125" y="5098093"/>
            <a:ext cx="383009" cy="207584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68758" y="5063386"/>
            <a:ext cx="3167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⓪　刊行済み。（</a:t>
            </a:r>
            <a:r>
              <a:rPr kumimoji="1" lang="en-US" altLang="ja-JP" sz="1200" dirty="0" smtClean="0"/>
              <a:t>JAEA-Data/Code-2021-011</a:t>
            </a:r>
            <a:r>
              <a:rPr kumimoji="1" lang="ja-JP" altLang="en-US" sz="1200" dirty="0" smtClean="0"/>
              <a:t>）</a:t>
            </a:r>
            <a:endParaRPr kumimoji="1" lang="ja-JP" altLang="en-US" sz="1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16184" y="3334511"/>
            <a:ext cx="912234" cy="1384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sample (2019)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7879835" y="3242527"/>
            <a:ext cx="976628" cy="1213549"/>
          </a:xfrm>
          <a:prstGeom prst="rect">
            <a:avLst/>
          </a:prstGeom>
          <a:solidFill>
            <a:schemeClr val="accent4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72301" y="2843518"/>
            <a:ext cx="377762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(2020)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315764" y="5615350"/>
            <a:ext cx="4454749" cy="1069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ja-JP" altLang="en-US" sz="1200" dirty="0" smtClean="0"/>
              <a:t>（注</a:t>
            </a:r>
            <a:r>
              <a:rPr kumimoji="1" lang="en-US" altLang="ja-JP" sz="1200" dirty="0" smtClean="0"/>
              <a:t>3</a:t>
            </a:r>
            <a:r>
              <a:rPr kumimoji="1" lang="ja-JP" altLang="en-US" sz="1200" dirty="0" smtClean="0"/>
              <a:t>）</a:t>
            </a:r>
            <a:r>
              <a:rPr kumimoji="1" lang="en-US" altLang="ja-JP" sz="1200" dirty="0" smtClean="0"/>
              <a:t>	</a:t>
            </a:r>
            <a:r>
              <a:rPr kumimoji="1" lang="ja-JP" altLang="en-US" sz="1200" dirty="0" smtClean="0"/>
              <a:t>化学分析</a:t>
            </a:r>
            <a:r>
              <a:rPr kumimoji="1" lang="ja-JP" altLang="en-US" sz="1200" dirty="0"/>
              <a:t>（水浸漬＋硝酸溶解） </a:t>
            </a:r>
            <a:r>
              <a:rPr kumimoji="1" lang="ja-JP" altLang="en-US" sz="1200" dirty="0" smtClean="0"/>
              <a:t>の留意点</a:t>
            </a:r>
            <a:r>
              <a:rPr kumimoji="1" lang="ja-JP" altLang="en-US" sz="1200" dirty="0"/>
              <a:t>（</a:t>
            </a:r>
            <a:r>
              <a:rPr kumimoji="1" lang="en-US" altLang="ja-JP" sz="1200" dirty="0"/>
              <a:t>2017</a:t>
            </a:r>
            <a:r>
              <a:rPr kumimoji="1" lang="ja-JP" altLang="en-US" sz="1200" dirty="0"/>
              <a:t>～</a:t>
            </a:r>
            <a:r>
              <a:rPr kumimoji="1" lang="en-US" altLang="ja-JP" sz="1200" dirty="0"/>
              <a:t>19</a:t>
            </a:r>
            <a:r>
              <a:rPr kumimoji="1" lang="ja-JP" altLang="en-US" sz="1200" dirty="0"/>
              <a:t>年度）</a:t>
            </a:r>
            <a:endParaRPr kumimoji="1" lang="en-US" altLang="ja-JP" sz="1200" dirty="0" smtClean="0"/>
          </a:p>
          <a:p>
            <a:pPr marL="623888" indent="-173038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kumimoji="1" lang="ja-JP" altLang="en-US" sz="1100" dirty="0" smtClean="0"/>
              <a:t>水溶成分及び硝酸溶成分の検出及び同位体比（同一元素）の概略評価が目的（元素・核種の定量目的ではない）。</a:t>
            </a:r>
            <a:endParaRPr kumimoji="1" lang="en-US" altLang="ja-JP" sz="1100" dirty="0" smtClean="0"/>
          </a:p>
          <a:p>
            <a:pPr marL="623888" indent="-173038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kumimoji="1" lang="en-US" altLang="ja-JP" sz="1100" dirty="0" smtClean="0"/>
              <a:t>[cps]</a:t>
            </a:r>
            <a:r>
              <a:rPr kumimoji="1" lang="ja-JP" altLang="en-US" sz="1100" dirty="0" smtClean="0"/>
              <a:t>⇒</a:t>
            </a:r>
            <a:r>
              <a:rPr kumimoji="1" lang="en-US" altLang="ja-JP" sz="1100" dirty="0" smtClean="0"/>
              <a:t>[g]</a:t>
            </a:r>
            <a:r>
              <a:rPr kumimoji="1" lang="ja-JP" altLang="en-US" sz="1100" dirty="0" smtClean="0"/>
              <a:t>単位への変換方法を明記（検量線法？）。</a:t>
            </a:r>
            <a:endParaRPr kumimoji="1" lang="en-US" altLang="ja-JP" sz="1100" dirty="0" smtClean="0"/>
          </a:p>
          <a:p>
            <a:pPr marL="623888" indent="-173038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kumimoji="1" lang="ja-JP" altLang="en-US" sz="1100" dirty="0"/>
              <a:t>ブランク</a:t>
            </a:r>
            <a:r>
              <a:rPr kumimoji="1" lang="ja-JP" altLang="en-US" sz="1100" dirty="0" smtClean="0"/>
              <a:t>測定の意味を明記</a:t>
            </a:r>
            <a:r>
              <a:rPr kumimoji="1" lang="ja-JP" altLang="en-US" sz="1100" dirty="0"/>
              <a:t>。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636883" y="1822347"/>
            <a:ext cx="1871130" cy="605308"/>
          </a:xfrm>
          <a:prstGeom prst="rect">
            <a:avLst/>
          </a:prstGeom>
          <a:solidFill>
            <a:schemeClr val="accent4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2625820" y="2768945"/>
            <a:ext cx="1871130" cy="386366"/>
          </a:xfrm>
          <a:prstGeom prst="rect">
            <a:avLst/>
          </a:prstGeom>
          <a:solidFill>
            <a:schemeClr val="accent4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2626254" y="3604604"/>
            <a:ext cx="1871130" cy="386366"/>
          </a:xfrm>
          <a:prstGeom prst="rect">
            <a:avLst/>
          </a:prstGeom>
          <a:solidFill>
            <a:schemeClr val="accent4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238125" y="5641106"/>
            <a:ext cx="383009" cy="205126"/>
          </a:xfrm>
          <a:prstGeom prst="rect">
            <a:avLst/>
          </a:prstGeom>
          <a:solidFill>
            <a:schemeClr val="accent4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68758" y="5605170"/>
            <a:ext cx="2319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②　</a:t>
            </a:r>
            <a:r>
              <a:rPr kumimoji="1" lang="en-US" altLang="ja-JP" sz="1200" dirty="0" smtClean="0"/>
              <a:t>2020</a:t>
            </a:r>
            <a:r>
              <a:rPr kumimoji="1" lang="ja-JP" altLang="en-US" sz="1200" dirty="0" smtClean="0"/>
              <a:t>年度報告書の掲載項目</a:t>
            </a:r>
            <a:endParaRPr kumimoji="1" lang="ja-JP" altLang="en-US" sz="1200" dirty="0"/>
          </a:p>
        </p:txBody>
      </p:sp>
      <p:sp>
        <p:nvSpPr>
          <p:cNvPr id="21" name="正方形/長方形 20"/>
          <p:cNvSpPr/>
          <p:nvPr/>
        </p:nvSpPr>
        <p:spPr>
          <a:xfrm>
            <a:off x="7879835" y="2777422"/>
            <a:ext cx="976628" cy="377890"/>
          </a:xfrm>
          <a:prstGeom prst="rect">
            <a:avLst/>
          </a:prstGeom>
          <a:solidFill>
            <a:schemeClr val="accent4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7879835" y="1822346"/>
            <a:ext cx="976628" cy="637505"/>
          </a:xfrm>
          <a:prstGeom prst="rect">
            <a:avLst/>
          </a:prstGeom>
          <a:solidFill>
            <a:schemeClr val="accent4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238125" y="5925670"/>
            <a:ext cx="383009" cy="205126"/>
          </a:xfrm>
          <a:prstGeom prst="rect">
            <a:avLst/>
          </a:prstGeom>
          <a:solidFill>
            <a:schemeClr val="accent2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4630959" y="1822346"/>
            <a:ext cx="2035017" cy="1323505"/>
          </a:xfrm>
          <a:prstGeom prst="rect">
            <a:avLst/>
          </a:prstGeom>
          <a:solidFill>
            <a:schemeClr val="accent2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68758" y="5889734"/>
            <a:ext cx="2319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③　</a:t>
            </a:r>
            <a:r>
              <a:rPr kumimoji="1" lang="en-US" altLang="ja-JP" sz="1200" dirty="0" smtClean="0"/>
              <a:t>2019</a:t>
            </a:r>
            <a:r>
              <a:rPr kumimoji="1" lang="ja-JP" altLang="en-US" sz="1200" dirty="0" smtClean="0"/>
              <a:t>年度報告書の掲載項目</a:t>
            </a:r>
            <a:endParaRPr kumimoji="1" lang="ja-JP" altLang="en-US" sz="1200" dirty="0"/>
          </a:p>
        </p:txBody>
      </p:sp>
      <p:sp>
        <p:nvSpPr>
          <p:cNvPr id="13" name="正方形/長方形 12"/>
          <p:cNvSpPr/>
          <p:nvPr/>
        </p:nvSpPr>
        <p:spPr>
          <a:xfrm>
            <a:off x="5716184" y="2843518"/>
            <a:ext cx="912234" cy="123111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線吹き出し 2 (枠付き) 13"/>
          <p:cNvSpPr/>
          <p:nvPr/>
        </p:nvSpPr>
        <p:spPr>
          <a:xfrm>
            <a:off x="6116394" y="1434309"/>
            <a:ext cx="1191404" cy="309093"/>
          </a:xfrm>
          <a:prstGeom prst="borderCallout2">
            <a:avLst>
              <a:gd name="adj1" fmla="val 18750"/>
              <a:gd name="adj2" fmla="val -1307"/>
              <a:gd name="adj3" fmla="val 16667"/>
              <a:gd name="adj4" fmla="val -11803"/>
              <a:gd name="adj5" fmla="val 460417"/>
              <a:gd name="adj6" fmla="val -29913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bg1">
                    <a:lumMod val="50000"/>
                  </a:schemeClr>
                </a:solidFill>
              </a:rPr>
              <a:t>アルカリ融解技術の検証が目的</a:t>
            </a:r>
            <a:endParaRPr kumimoji="1"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564945" y="3616711"/>
            <a:ext cx="993948" cy="897321"/>
          </a:xfrm>
          <a:prstGeom prst="rect">
            <a:avLst/>
          </a:prstGeom>
          <a:solidFill>
            <a:schemeClr val="accent2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5648467" y="3311627"/>
            <a:ext cx="993948" cy="1202405"/>
          </a:xfrm>
          <a:prstGeom prst="rect">
            <a:avLst/>
          </a:prstGeom>
          <a:solidFill>
            <a:schemeClr val="accent2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238125" y="5364570"/>
            <a:ext cx="383009" cy="205126"/>
          </a:xfrm>
          <a:prstGeom prst="rect">
            <a:avLst/>
          </a:prstGeom>
          <a:solidFill>
            <a:schemeClr val="accent6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68758" y="5328634"/>
            <a:ext cx="2319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①　</a:t>
            </a:r>
            <a:r>
              <a:rPr kumimoji="1" lang="en-US" altLang="ja-JP" sz="1200" dirty="0" smtClean="0"/>
              <a:t>2021</a:t>
            </a:r>
            <a:r>
              <a:rPr kumimoji="1" lang="ja-JP" altLang="en-US" sz="1200" dirty="0" smtClean="0"/>
              <a:t>年度報告書の掲載項目</a:t>
            </a:r>
            <a:endParaRPr kumimoji="1" lang="ja-JP" altLang="en-US" sz="1200" dirty="0"/>
          </a:p>
        </p:txBody>
      </p:sp>
      <p:sp>
        <p:nvSpPr>
          <p:cNvPr id="31" name="正方形/長方形 30"/>
          <p:cNvSpPr/>
          <p:nvPr/>
        </p:nvSpPr>
        <p:spPr>
          <a:xfrm>
            <a:off x="238125" y="6210632"/>
            <a:ext cx="383009" cy="205126"/>
          </a:xfrm>
          <a:prstGeom prst="rect">
            <a:avLst/>
          </a:prstGeom>
          <a:solidFill>
            <a:srgbClr val="9966FF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68758" y="6159764"/>
            <a:ext cx="3413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④　</a:t>
            </a:r>
            <a:r>
              <a:rPr kumimoji="1" lang="en-US" altLang="ja-JP" sz="1200" dirty="0" smtClean="0"/>
              <a:t>2017</a:t>
            </a:r>
            <a:r>
              <a:rPr kumimoji="1" lang="ja-JP" altLang="en-US" sz="1200" dirty="0" smtClean="0"/>
              <a:t>～</a:t>
            </a:r>
            <a:r>
              <a:rPr kumimoji="1" lang="en-US" altLang="ja-JP" sz="1200" dirty="0" smtClean="0"/>
              <a:t>18</a:t>
            </a:r>
            <a:r>
              <a:rPr kumimoji="1" lang="ja-JP" altLang="en-US" sz="1200" dirty="0" smtClean="0"/>
              <a:t>年度報告書の掲載項目（化学分析）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　　</a:t>
            </a:r>
            <a:r>
              <a:rPr kumimoji="1" lang="en-US" altLang="ja-JP" sz="1200" dirty="0" smtClean="0"/>
              <a:t>※U</a:t>
            </a:r>
            <a:r>
              <a:rPr kumimoji="1" lang="ja-JP" altLang="en-US" sz="1200" dirty="0" smtClean="0"/>
              <a:t>同位体比の再測定結果（</a:t>
            </a:r>
            <a:r>
              <a:rPr kumimoji="1" lang="en-US" altLang="ja-JP" sz="1200" dirty="0" smtClean="0"/>
              <a:t>2019</a:t>
            </a:r>
            <a:r>
              <a:rPr kumimoji="1" lang="ja-JP" altLang="en-US" sz="1200" dirty="0" smtClean="0"/>
              <a:t>年度）含む。</a:t>
            </a:r>
            <a:endParaRPr kumimoji="1" lang="ja-JP" altLang="en-US" sz="1200" dirty="0"/>
          </a:p>
        </p:txBody>
      </p:sp>
      <p:sp>
        <p:nvSpPr>
          <p:cNvPr id="33" name="正方形/長方形 32"/>
          <p:cNvSpPr/>
          <p:nvPr/>
        </p:nvSpPr>
        <p:spPr>
          <a:xfrm>
            <a:off x="1528386" y="2520577"/>
            <a:ext cx="1019079" cy="700900"/>
          </a:xfrm>
          <a:prstGeom prst="rect">
            <a:avLst/>
          </a:prstGeom>
          <a:solidFill>
            <a:srgbClr val="9966FF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6742682" y="2520577"/>
            <a:ext cx="1019079" cy="634734"/>
          </a:xfrm>
          <a:prstGeom prst="rect">
            <a:avLst/>
          </a:prstGeom>
          <a:solidFill>
            <a:srgbClr val="9966FF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325534" y="4979664"/>
            <a:ext cx="4702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（注</a:t>
            </a:r>
            <a:r>
              <a:rPr kumimoji="1" lang="en-US" altLang="ja-JP" sz="1200" dirty="0" smtClean="0"/>
              <a:t>1</a:t>
            </a:r>
            <a:r>
              <a:rPr kumimoji="1" lang="ja-JP" altLang="en-US" sz="1200" dirty="0" smtClean="0"/>
              <a:t>）</a:t>
            </a:r>
            <a:r>
              <a:rPr kumimoji="1" lang="en-US" altLang="ja-JP" sz="1200" dirty="0" smtClean="0"/>
              <a:t>	</a:t>
            </a:r>
            <a:r>
              <a:rPr kumimoji="1" lang="ja-JP" altLang="en-US" sz="1200" dirty="0" smtClean="0"/>
              <a:t>マッピング（</a:t>
            </a:r>
            <a:r>
              <a:rPr kumimoji="1" lang="en-US" altLang="ja-JP" sz="1200" dirty="0" smtClean="0"/>
              <a:t>EDX, WDX</a:t>
            </a:r>
            <a:r>
              <a:rPr kumimoji="1" lang="ja-JP" altLang="en-US" sz="1200" dirty="0" smtClean="0"/>
              <a:t>）：元素同定結果に係る注釈の確認。</a:t>
            </a:r>
            <a:endParaRPr kumimoji="1" lang="en-US" altLang="ja-JP" sz="1200" dirty="0" smtClean="0"/>
          </a:p>
        </p:txBody>
      </p:sp>
      <p:sp>
        <p:nvSpPr>
          <p:cNvPr id="36" name="正方形/長方形 35"/>
          <p:cNvSpPr/>
          <p:nvPr/>
        </p:nvSpPr>
        <p:spPr>
          <a:xfrm>
            <a:off x="4535427" y="2526547"/>
            <a:ext cx="3226334" cy="615183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483928" y="2492421"/>
            <a:ext cx="209994" cy="16158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r>
              <a:rPr kumimoji="1" lang="ja-JP" altLang="en-US" sz="1050" dirty="0" smtClean="0">
                <a:solidFill>
                  <a:srgbClr val="FF0000"/>
                </a:solidFill>
              </a:rPr>
              <a:t>注</a:t>
            </a:r>
            <a:r>
              <a:rPr kumimoji="1" lang="en-US" altLang="ja-JP" sz="1050" dirty="0" smtClean="0">
                <a:solidFill>
                  <a:srgbClr val="FF0000"/>
                </a:solidFill>
              </a:rPr>
              <a:t>3</a:t>
            </a:r>
            <a:endParaRPr kumimoji="1" lang="ja-JP" altLang="en-US" sz="1050" dirty="0">
              <a:solidFill>
                <a:srgbClr val="FF0000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614427" y="2533337"/>
            <a:ext cx="877384" cy="643796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433003" y="2490718"/>
            <a:ext cx="209994" cy="16158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r>
              <a:rPr kumimoji="1" lang="ja-JP" altLang="en-US" sz="1050" dirty="0" smtClean="0">
                <a:solidFill>
                  <a:srgbClr val="FF0000"/>
                </a:solidFill>
              </a:rPr>
              <a:t>注</a:t>
            </a:r>
            <a:r>
              <a:rPr kumimoji="1" lang="en-US" altLang="ja-JP" sz="1050" dirty="0" smtClean="0">
                <a:solidFill>
                  <a:srgbClr val="FF0000"/>
                </a:solidFill>
              </a:rPr>
              <a:t>3</a:t>
            </a:r>
            <a:endParaRPr kumimoji="1" lang="ja-JP" altLang="en-US" sz="1050" dirty="0">
              <a:solidFill>
                <a:srgbClr val="FF0000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93827" y="4769751"/>
            <a:ext cx="319232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塗りパターン凡例</a:t>
            </a:r>
            <a:r>
              <a:rPr kumimoji="1" lang="ja-JP" altLang="en-US" sz="1200" dirty="0" smtClean="0"/>
              <a:t>（刊行予定ごとに色分け）</a:t>
            </a:r>
            <a:endParaRPr kumimoji="1" lang="en-US" altLang="ja-JP" sz="1200" dirty="0" smtClean="0"/>
          </a:p>
        </p:txBody>
      </p:sp>
      <p:sp>
        <p:nvSpPr>
          <p:cNvPr id="43" name="正方形/長方形 42"/>
          <p:cNvSpPr/>
          <p:nvPr/>
        </p:nvSpPr>
        <p:spPr>
          <a:xfrm>
            <a:off x="4559134" y="3631893"/>
            <a:ext cx="2069284" cy="882139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474871" y="3912829"/>
            <a:ext cx="322204" cy="16158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r>
              <a:rPr kumimoji="1" lang="ja-JP" altLang="en-US" sz="1050" dirty="0" smtClean="0">
                <a:solidFill>
                  <a:srgbClr val="FF0000"/>
                </a:solidFill>
              </a:rPr>
              <a:t>注</a:t>
            </a:r>
            <a:r>
              <a:rPr kumimoji="1" lang="en-US" altLang="ja-JP" sz="1050" dirty="0" smtClean="0">
                <a:solidFill>
                  <a:srgbClr val="FF0000"/>
                </a:solidFill>
              </a:rPr>
              <a:t>1,2</a:t>
            </a:r>
            <a:endParaRPr kumimoji="1" lang="ja-JP" altLang="en-US" sz="1050" dirty="0">
              <a:solidFill>
                <a:srgbClr val="FF0000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325534" y="5205180"/>
            <a:ext cx="4444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450850"/>
            <a:r>
              <a:rPr kumimoji="1" lang="ja-JP" altLang="en-US" sz="1200" dirty="0" smtClean="0"/>
              <a:t>（注</a:t>
            </a:r>
            <a:r>
              <a:rPr kumimoji="1" lang="en-US" altLang="ja-JP" sz="1200" dirty="0" smtClean="0"/>
              <a:t>2</a:t>
            </a:r>
            <a:r>
              <a:rPr kumimoji="1" lang="ja-JP" altLang="en-US" sz="1200" dirty="0" smtClean="0"/>
              <a:t>）</a:t>
            </a:r>
            <a:r>
              <a:rPr kumimoji="1" lang="en-US" altLang="ja-JP" sz="1200" dirty="0" smtClean="0"/>
              <a:t>	</a:t>
            </a:r>
            <a:r>
              <a:rPr kumimoji="1" lang="ja-JP" altLang="en-US" sz="1200" dirty="0" smtClean="0"/>
              <a:t>点分析結果（</a:t>
            </a:r>
            <a:r>
              <a:rPr kumimoji="1" lang="en-US" altLang="ja-JP" sz="1200" dirty="0" smtClean="0"/>
              <a:t>EDX</a:t>
            </a:r>
            <a:r>
              <a:rPr kumimoji="1" lang="ja-JP" altLang="en-US" sz="1200" dirty="0" smtClean="0"/>
              <a:t>半定量）：</a:t>
            </a:r>
            <a:r>
              <a:rPr kumimoji="1" lang="en-US" altLang="ja-JP" sz="1200" dirty="0" err="1" smtClean="0"/>
              <a:t>n.d.</a:t>
            </a:r>
            <a:r>
              <a:rPr kumimoji="1" lang="ja-JP" altLang="en-US" sz="1200" dirty="0" smtClean="0"/>
              <a:t>の元素</a:t>
            </a:r>
            <a:r>
              <a:rPr kumimoji="1" lang="ja-JP" altLang="en-US" sz="1200" dirty="0"/>
              <a:t>の</a:t>
            </a:r>
            <a:r>
              <a:rPr kumimoji="1" lang="ja-JP" altLang="en-US" sz="1200" dirty="0" smtClean="0"/>
              <a:t>除外、有効数字の確認。</a:t>
            </a:r>
            <a:endParaRPr kumimoji="1" lang="en-US" altLang="ja-JP" sz="1200" dirty="0" smtClean="0"/>
          </a:p>
        </p:txBody>
      </p:sp>
      <p:sp>
        <p:nvSpPr>
          <p:cNvPr id="46" name="正方形/長方形 45"/>
          <p:cNvSpPr/>
          <p:nvPr/>
        </p:nvSpPr>
        <p:spPr>
          <a:xfrm>
            <a:off x="4596692" y="2184216"/>
            <a:ext cx="2069284" cy="230078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502102" y="2121943"/>
            <a:ext cx="209994" cy="16158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r>
              <a:rPr kumimoji="1" lang="ja-JP" altLang="en-US" sz="1050" dirty="0" smtClean="0">
                <a:solidFill>
                  <a:srgbClr val="FF0000"/>
                </a:solidFill>
              </a:rPr>
              <a:t>注</a:t>
            </a:r>
            <a:r>
              <a:rPr kumimoji="1" lang="en-US" altLang="ja-JP" sz="1050" dirty="0" smtClean="0">
                <a:solidFill>
                  <a:srgbClr val="FF0000"/>
                </a:solidFill>
              </a:rPr>
              <a:t>1</a:t>
            </a:r>
            <a:endParaRPr kumimoji="1" lang="ja-JP" altLang="en-US" sz="1050" dirty="0">
              <a:solidFill>
                <a:srgbClr val="FF000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09247" y="75353"/>
            <a:ext cx="8447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5"/>
                </a:solidFill>
              </a:rPr>
              <a:t>分析データ取得項目の一覧（</a:t>
            </a:r>
            <a:r>
              <a:rPr kumimoji="1" lang="en-US" altLang="ja-JP" dirty="0" smtClean="0">
                <a:solidFill>
                  <a:schemeClr val="accent5"/>
                </a:solidFill>
              </a:rPr>
              <a:t>2017</a:t>
            </a:r>
            <a:r>
              <a:rPr kumimoji="1" lang="ja-JP" altLang="en-US" dirty="0" smtClean="0">
                <a:solidFill>
                  <a:schemeClr val="accent5"/>
                </a:solidFill>
              </a:rPr>
              <a:t>～</a:t>
            </a:r>
            <a:r>
              <a:rPr kumimoji="1" lang="en-US" altLang="ja-JP" dirty="0" smtClean="0">
                <a:solidFill>
                  <a:schemeClr val="accent5"/>
                </a:solidFill>
              </a:rPr>
              <a:t>21</a:t>
            </a:r>
            <a:r>
              <a:rPr kumimoji="1" lang="ja-JP" altLang="en-US" dirty="0" smtClean="0">
                <a:solidFill>
                  <a:schemeClr val="accent5"/>
                </a:solidFill>
              </a:rPr>
              <a:t>年度）と公知化に向けた対応</a:t>
            </a:r>
            <a:endParaRPr kumimoji="1" lang="en-US" altLang="ja-JP" dirty="0" smtClean="0">
              <a:solidFill>
                <a:schemeClr val="accent5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2624171" y="2188531"/>
            <a:ext cx="1828704" cy="239123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325433" y="2121942"/>
            <a:ext cx="209994" cy="16158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r>
              <a:rPr kumimoji="1" lang="ja-JP" altLang="en-US" sz="1050" dirty="0" smtClean="0">
                <a:solidFill>
                  <a:srgbClr val="FF0000"/>
                </a:solidFill>
              </a:rPr>
              <a:t>注</a:t>
            </a:r>
            <a:r>
              <a:rPr kumimoji="1" lang="en-US" altLang="ja-JP" sz="1050" dirty="0" smtClean="0">
                <a:solidFill>
                  <a:srgbClr val="FF0000"/>
                </a:solidFill>
              </a:rPr>
              <a:t>1</a:t>
            </a:r>
            <a:endParaRPr kumimoji="1" lang="ja-JP" altLang="en-US" sz="1050" dirty="0">
              <a:solidFill>
                <a:srgbClr val="FF0000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2644367" y="3638792"/>
            <a:ext cx="1828704" cy="289240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193583" y="3555074"/>
            <a:ext cx="322204" cy="16158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r>
              <a:rPr kumimoji="1" lang="ja-JP" altLang="en-US" sz="1050" dirty="0" smtClean="0">
                <a:solidFill>
                  <a:srgbClr val="FF0000"/>
                </a:solidFill>
              </a:rPr>
              <a:t>注</a:t>
            </a:r>
            <a:r>
              <a:rPr kumimoji="1" lang="en-US" altLang="ja-JP" sz="1050" dirty="0" smtClean="0">
                <a:solidFill>
                  <a:srgbClr val="FF0000"/>
                </a:solidFill>
              </a:rPr>
              <a:t>1,2</a:t>
            </a:r>
            <a:endParaRPr kumimoji="1" lang="ja-JP" altLang="en-US" sz="1050" dirty="0">
              <a:solidFill>
                <a:srgbClr val="FF0000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7925955" y="2189634"/>
            <a:ext cx="930508" cy="219021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729021" y="2123045"/>
            <a:ext cx="209994" cy="16158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r>
              <a:rPr kumimoji="1" lang="ja-JP" altLang="en-US" sz="1050" dirty="0" smtClean="0">
                <a:solidFill>
                  <a:srgbClr val="FF0000"/>
                </a:solidFill>
              </a:rPr>
              <a:t>注</a:t>
            </a:r>
            <a:r>
              <a:rPr kumimoji="1" lang="en-US" altLang="ja-JP" sz="1050" dirty="0" smtClean="0">
                <a:solidFill>
                  <a:srgbClr val="FF0000"/>
                </a:solidFill>
              </a:rPr>
              <a:t>1</a:t>
            </a:r>
            <a:endParaRPr kumimoji="1" lang="ja-JP" altLang="en-US" sz="1050" dirty="0">
              <a:solidFill>
                <a:srgbClr val="FF0000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7899219" y="3666014"/>
            <a:ext cx="930508" cy="732108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8702285" y="3599425"/>
            <a:ext cx="322204" cy="16158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r>
              <a:rPr kumimoji="1" lang="ja-JP" altLang="en-US" sz="1050" dirty="0" smtClean="0">
                <a:solidFill>
                  <a:srgbClr val="FF0000"/>
                </a:solidFill>
              </a:rPr>
              <a:t>注</a:t>
            </a:r>
            <a:r>
              <a:rPr kumimoji="1" lang="en-US" altLang="ja-JP" sz="1050" dirty="0" smtClean="0">
                <a:solidFill>
                  <a:srgbClr val="FF0000"/>
                </a:solidFill>
              </a:rPr>
              <a:t>1,2</a:t>
            </a:r>
            <a:endParaRPr kumimoji="1" lang="ja-JP" altLang="en-US" sz="1050" dirty="0">
              <a:solidFill>
                <a:srgbClr val="FF0000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351477" y="4726927"/>
            <a:ext cx="3192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公知化に向けて対応が必要な項目</a:t>
            </a:r>
            <a:endParaRPr kumimoji="1" lang="en-US" altLang="ja-JP" sz="1400" dirty="0" smtClean="0"/>
          </a:p>
        </p:txBody>
      </p:sp>
      <p:sp>
        <p:nvSpPr>
          <p:cNvPr id="58" name="正方形/長方形 57"/>
          <p:cNvSpPr/>
          <p:nvPr/>
        </p:nvSpPr>
        <p:spPr>
          <a:xfrm>
            <a:off x="4351477" y="4715918"/>
            <a:ext cx="4504986" cy="1986028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027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C3C1-60D4-4D9D-949D-AF7C7CC3A768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27D52D1-EBE9-4441-8FD5-E6E481E87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47" y="504245"/>
            <a:ext cx="8873404" cy="4236119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1512991" y="1594061"/>
            <a:ext cx="1036748" cy="637505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512991" y="3609605"/>
            <a:ext cx="1036748" cy="1036749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614134" y="1594061"/>
            <a:ext cx="862884" cy="637505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599368" y="1594061"/>
            <a:ext cx="862884" cy="637505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638657" y="3673999"/>
            <a:ext cx="8499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sample (2017)</a:t>
            </a:r>
          </a:p>
          <a:p>
            <a:pPr algn="ctr"/>
            <a:r>
              <a:rPr kumimoji="1" lang="en-US" altLang="ja-JP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U particle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613249" y="3622304"/>
            <a:ext cx="862884" cy="424067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15678" y="1635917"/>
            <a:ext cx="862884" cy="637505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7941714" y="1912813"/>
            <a:ext cx="862884" cy="189964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941714" y="3730016"/>
            <a:ext cx="912234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 particles</a:t>
            </a:r>
          </a:p>
          <a:p>
            <a:pPr algn="ctr"/>
            <a:r>
              <a:rPr kumimoji="1" lang="en-US" altLang="ja-JP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1 sample (2017-18)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7909517" y="3692140"/>
            <a:ext cx="976628" cy="321972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41714" y="4233846"/>
            <a:ext cx="912234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regions (2017-18)</a:t>
            </a:r>
          </a:p>
          <a:p>
            <a:pPr algn="ctr"/>
            <a:endParaRPr kumimoji="1" lang="en-US" altLang="ja-JP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kumimoji="1" lang="en-US" altLang="ja-JP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regions (2019)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7884842" y="4169036"/>
            <a:ext cx="976628" cy="251938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1512991" y="2336415"/>
            <a:ext cx="976341" cy="729381"/>
          </a:xfrm>
          <a:prstGeom prst="rect">
            <a:avLst/>
          </a:prstGeom>
          <a:solidFill>
            <a:srgbClr val="9966FF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2612969" y="2322324"/>
            <a:ext cx="864049" cy="729381"/>
          </a:xfrm>
          <a:prstGeom prst="rect">
            <a:avLst/>
          </a:prstGeom>
          <a:solidFill>
            <a:srgbClr val="9966FF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3624520" y="2318153"/>
            <a:ext cx="864049" cy="729381"/>
          </a:xfrm>
          <a:prstGeom prst="rect">
            <a:avLst/>
          </a:prstGeom>
          <a:solidFill>
            <a:srgbClr val="9966FF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6915678" y="2559004"/>
            <a:ext cx="864049" cy="506792"/>
          </a:xfrm>
          <a:prstGeom prst="rect">
            <a:avLst/>
          </a:prstGeom>
          <a:solidFill>
            <a:srgbClr val="9966FF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7940549" y="2102777"/>
            <a:ext cx="864049" cy="973119"/>
          </a:xfrm>
          <a:prstGeom prst="rect">
            <a:avLst/>
          </a:prstGeom>
          <a:solidFill>
            <a:srgbClr val="9966FF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5759965" y="1600340"/>
            <a:ext cx="995286" cy="1435626"/>
          </a:xfrm>
          <a:prstGeom prst="rect">
            <a:avLst/>
          </a:prstGeom>
          <a:solidFill>
            <a:schemeClr val="accent2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5792857" y="3135312"/>
            <a:ext cx="995286" cy="1511041"/>
          </a:xfrm>
          <a:prstGeom prst="rect">
            <a:avLst/>
          </a:prstGeom>
          <a:solidFill>
            <a:schemeClr val="accent2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7916456" y="2100919"/>
            <a:ext cx="912234" cy="123111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線吹き出し 2 (枠付き) 36"/>
          <p:cNvSpPr/>
          <p:nvPr/>
        </p:nvSpPr>
        <p:spPr>
          <a:xfrm>
            <a:off x="7404818" y="212158"/>
            <a:ext cx="1071461" cy="309093"/>
          </a:xfrm>
          <a:prstGeom prst="borderCallout2">
            <a:avLst>
              <a:gd name="adj1" fmla="val 18750"/>
              <a:gd name="adj2" fmla="val 100290"/>
              <a:gd name="adj3" fmla="val 18750"/>
              <a:gd name="adj4" fmla="val 117994"/>
              <a:gd name="adj5" fmla="val 612456"/>
              <a:gd name="adj6" fmla="val 12731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bg1">
                    <a:lumMod val="50000"/>
                  </a:schemeClr>
                </a:solidFill>
              </a:rPr>
              <a:t>硝酸溶解後残渣の定性分析</a:t>
            </a:r>
            <a:endParaRPr kumimoji="1"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7858662" y="4453983"/>
            <a:ext cx="995286" cy="214006"/>
          </a:xfrm>
          <a:prstGeom prst="rect">
            <a:avLst/>
          </a:prstGeom>
          <a:solidFill>
            <a:schemeClr val="accent2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5804709" y="1977180"/>
            <a:ext cx="925788" cy="246849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566623" y="1914908"/>
            <a:ext cx="209994" cy="16158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r>
              <a:rPr kumimoji="1" lang="ja-JP" altLang="en-US" sz="1050" dirty="0" smtClean="0">
                <a:solidFill>
                  <a:srgbClr val="FF0000"/>
                </a:solidFill>
              </a:rPr>
              <a:t>注</a:t>
            </a:r>
            <a:r>
              <a:rPr kumimoji="1" lang="en-US" altLang="ja-JP" sz="1050" dirty="0" smtClean="0">
                <a:solidFill>
                  <a:srgbClr val="FF0000"/>
                </a:solidFill>
              </a:rPr>
              <a:t>1</a:t>
            </a:r>
            <a:endParaRPr kumimoji="1" lang="ja-JP" altLang="en-US" sz="105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742360" y="1893012"/>
            <a:ext cx="84991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sample (2019)</a:t>
            </a:r>
          </a:p>
          <a:p>
            <a:pPr algn="ctr"/>
            <a:r>
              <a:rPr kumimoji="1" lang="en-US" altLang="ja-JP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U particle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4621499" y="1600340"/>
            <a:ext cx="995286" cy="1435626"/>
          </a:xfrm>
          <a:prstGeom prst="rect">
            <a:avLst/>
          </a:prstGeom>
          <a:solidFill>
            <a:schemeClr val="accent2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1512991" y="2355254"/>
            <a:ext cx="7340957" cy="680712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5829463" y="3609605"/>
            <a:ext cx="925788" cy="993573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7940549" y="4453983"/>
            <a:ext cx="864049" cy="176373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137906" y="2307210"/>
            <a:ext cx="209994" cy="16158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r>
              <a:rPr kumimoji="1" lang="ja-JP" altLang="en-US" sz="1050" dirty="0" smtClean="0">
                <a:solidFill>
                  <a:srgbClr val="FF0000"/>
                </a:solidFill>
              </a:rPr>
              <a:t>注</a:t>
            </a:r>
            <a:r>
              <a:rPr kumimoji="1" lang="en-US" altLang="ja-JP" sz="1050" dirty="0" smtClean="0">
                <a:solidFill>
                  <a:srgbClr val="FF0000"/>
                </a:solidFill>
              </a:rPr>
              <a:t>3</a:t>
            </a:r>
            <a:endParaRPr kumimoji="1" lang="ja-JP" altLang="en-US" sz="1050" dirty="0">
              <a:solidFill>
                <a:srgbClr val="FF0000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618952" y="3994246"/>
            <a:ext cx="322204" cy="16158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r>
              <a:rPr kumimoji="1" lang="ja-JP" altLang="en-US" sz="1050" dirty="0" smtClean="0">
                <a:solidFill>
                  <a:srgbClr val="FF0000"/>
                </a:solidFill>
              </a:rPr>
              <a:t>注</a:t>
            </a:r>
            <a:r>
              <a:rPr kumimoji="1" lang="en-US" altLang="ja-JP" sz="1050" dirty="0" smtClean="0">
                <a:solidFill>
                  <a:srgbClr val="FF0000"/>
                </a:solidFill>
              </a:rPr>
              <a:t>1,2</a:t>
            </a:r>
            <a:endParaRPr kumimoji="1" lang="ja-JP" altLang="en-US" sz="1050" dirty="0">
              <a:solidFill>
                <a:srgbClr val="FF0000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695717" y="4406798"/>
            <a:ext cx="322204" cy="16158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r>
              <a:rPr kumimoji="1" lang="ja-JP" altLang="en-US" sz="1050" dirty="0" smtClean="0">
                <a:solidFill>
                  <a:srgbClr val="FF0000"/>
                </a:solidFill>
              </a:rPr>
              <a:t>注</a:t>
            </a:r>
            <a:r>
              <a:rPr kumimoji="1" lang="en-US" altLang="ja-JP" sz="1050" dirty="0" smtClean="0">
                <a:solidFill>
                  <a:srgbClr val="FF0000"/>
                </a:solidFill>
              </a:rPr>
              <a:t>1,2</a:t>
            </a:r>
            <a:endParaRPr kumimoji="1" lang="ja-JP" altLang="en-US" sz="1050" dirty="0">
              <a:solidFill>
                <a:srgbClr val="FF000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09247" y="75353"/>
            <a:ext cx="8447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5"/>
                </a:solidFill>
              </a:rPr>
              <a:t>分析データ取得項目の一覧（</a:t>
            </a:r>
            <a:r>
              <a:rPr kumimoji="1" lang="en-US" altLang="ja-JP" dirty="0" smtClean="0">
                <a:solidFill>
                  <a:schemeClr val="accent5"/>
                </a:solidFill>
              </a:rPr>
              <a:t>2017</a:t>
            </a:r>
            <a:r>
              <a:rPr kumimoji="1" lang="ja-JP" altLang="en-US" dirty="0" smtClean="0">
                <a:solidFill>
                  <a:schemeClr val="accent5"/>
                </a:solidFill>
              </a:rPr>
              <a:t>～</a:t>
            </a:r>
            <a:r>
              <a:rPr kumimoji="1" lang="en-US" altLang="ja-JP" dirty="0" smtClean="0">
                <a:solidFill>
                  <a:schemeClr val="accent5"/>
                </a:solidFill>
              </a:rPr>
              <a:t>21</a:t>
            </a:r>
            <a:r>
              <a:rPr kumimoji="1" lang="ja-JP" altLang="en-US" dirty="0" smtClean="0">
                <a:solidFill>
                  <a:schemeClr val="accent5"/>
                </a:solidFill>
              </a:rPr>
              <a:t>年度）と公知化に向けた対応</a:t>
            </a:r>
            <a:endParaRPr kumimoji="1" lang="en-US" altLang="ja-JP" dirty="0" smtClean="0">
              <a:solidFill>
                <a:schemeClr val="accent5"/>
              </a:solidFill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97532" y="5011606"/>
            <a:ext cx="4057650" cy="1738011"/>
          </a:xfrm>
          <a:prstGeom prst="roundRect">
            <a:avLst>
              <a:gd name="adj" fmla="val 8182"/>
            </a:avLst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253107" y="5182099"/>
            <a:ext cx="383009" cy="207584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83740" y="5147392"/>
            <a:ext cx="3167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⓪　刊行済み。（</a:t>
            </a:r>
            <a:r>
              <a:rPr kumimoji="1" lang="en-US" altLang="ja-JP" sz="1200" dirty="0" smtClean="0"/>
              <a:t>JAEA-Data/Code-2021-011</a:t>
            </a:r>
            <a:r>
              <a:rPr kumimoji="1" lang="ja-JP" altLang="en-US" sz="1200" dirty="0" smtClean="0"/>
              <a:t>）</a:t>
            </a:r>
            <a:endParaRPr kumimoji="1" lang="ja-JP" altLang="en-US" sz="12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330746" y="5699356"/>
            <a:ext cx="4454749" cy="1069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ja-JP" altLang="en-US" sz="1200" dirty="0" smtClean="0"/>
              <a:t>（注</a:t>
            </a:r>
            <a:r>
              <a:rPr kumimoji="1" lang="en-US" altLang="ja-JP" sz="1200" dirty="0" smtClean="0"/>
              <a:t>3</a:t>
            </a:r>
            <a:r>
              <a:rPr kumimoji="1" lang="ja-JP" altLang="en-US" sz="1200" dirty="0" smtClean="0"/>
              <a:t>）</a:t>
            </a:r>
            <a:r>
              <a:rPr kumimoji="1" lang="en-US" altLang="ja-JP" sz="1200" dirty="0" smtClean="0"/>
              <a:t>	</a:t>
            </a:r>
            <a:r>
              <a:rPr kumimoji="1" lang="ja-JP" altLang="en-US" sz="1200" dirty="0" smtClean="0"/>
              <a:t>化学分析</a:t>
            </a:r>
            <a:r>
              <a:rPr kumimoji="1" lang="ja-JP" altLang="en-US" sz="1200" dirty="0"/>
              <a:t>（水浸漬＋硝酸溶解） </a:t>
            </a:r>
            <a:r>
              <a:rPr kumimoji="1" lang="ja-JP" altLang="en-US" sz="1200" dirty="0" smtClean="0"/>
              <a:t>の留意点</a:t>
            </a:r>
            <a:r>
              <a:rPr kumimoji="1" lang="ja-JP" altLang="en-US" sz="1200" dirty="0"/>
              <a:t>（</a:t>
            </a:r>
            <a:r>
              <a:rPr kumimoji="1" lang="en-US" altLang="ja-JP" sz="1200" dirty="0"/>
              <a:t>2017</a:t>
            </a:r>
            <a:r>
              <a:rPr kumimoji="1" lang="ja-JP" altLang="en-US" sz="1200" dirty="0"/>
              <a:t>～</a:t>
            </a:r>
            <a:r>
              <a:rPr kumimoji="1" lang="en-US" altLang="ja-JP" sz="1200" dirty="0"/>
              <a:t>19</a:t>
            </a:r>
            <a:r>
              <a:rPr kumimoji="1" lang="ja-JP" altLang="en-US" sz="1200" dirty="0"/>
              <a:t>年度）</a:t>
            </a:r>
            <a:endParaRPr kumimoji="1" lang="en-US" altLang="ja-JP" sz="1200" dirty="0" smtClean="0"/>
          </a:p>
          <a:p>
            <a:pPr marL="623888" indent="-173038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kumimoji="1" lang="ja-JP" altLang="en-US" sz="1100" dirty="0" smtClean="0"/>
              <a:t>水溶成分及び硝酸溶成分の検出及び同位体比（同一元素）の概略評価が目的（元素・核種の定量目的ではない）。</a:t>
            </a:r>
            <a:endParaRPr kumimoji="1" lang="en-US" altLang="ja-JP" sz="1100" dirty="0" smtClean="0"/>
          </a:p>
          <a:p>
            <a:pPr marL="623888" indent="-173038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kumimoji="1" lang="en-US" altLang="ja-JP" sz="1100" dirty="0" smtClean="0"/>
              <a:t>[cps]</a:t>
            </a:r>
            <a:r>
              <a:rPr kumimoji="1" lang="ja-JP" altLang="en-US" sz="1100" dirty="0" smtClean="0"/>
              <a:t>⇒</a:t>
            </a:r>
            <a:r>
              <a:rPr kumimoji="1" lang="en-US" altLang="ja-JP" sz="1100" dirty="0" smtClean="0"/>
              <a:t>[g]</a:t>
            </a:r>
            <a:r>
              <a:rPr kumimoji="1" lang="ja-JP" altLang="en-US" sz="1100" dirty="0" smtClean="0"/>
              <a:t>単位への変換方法を明記（検量線法？）。</a:t>
            </a:r>
            <a:endParaRPr kumimoji="1" lang="en-US" altLang="ja-JP" sz="1100" dirty="0" smtClean="0"/>
          </a:p>
          <a:p>
            <a:pPr marL="623888" indent="-173038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kumimoji="1" lang="ja-JP" altLang="en-US" sz="1100" dirty="0"/>
              <a:t>ブランク</a:t>
            </a:r>
            <a:r>
              <a:rPr kumimoji="1" lang="ja-JP" altLang="en-US" sz="1100" dirty="0" smtClean="0"/>
              <a:t>測定の意味を明記</a:t>
            </a:r>
            <a:r>
              <a:rPr kumimoji="1" lang="ja-JP" altLang="en-US" sz="1100" dirty="0"/>
              <a:t>。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253107" y="5725112"/>
            <a:ext cx="383009" cy="205126"/>
          </a:xfrm>
          <a:prstGeom prst="rect">
            <a:avLst/>
          </a:prstGeom>
          <a:solidFill>
            <a:schemeClr val="accent4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83740" y="5689176"/>
            <a:ext cx="2319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②　</a:t>
            </a:r>
            <a:r>
              <a:rPr kumimoji="1" lang="en-US" altLang="ja-JP" sz="1200" dirty="0" smtClean="0"/>
              <a:t>2020</a:t>
            </a:r>
            <a:r>
              <a:rPr kumimoji="1" lang="ja-JP" altLang="en-US" sz="1200" dirty="0" smtClean="0"/>
              <a:t>年度報告書の掲載項目</a:t>
            </a:r>
            <a:endParaRPr kumimoji="1" lang="ja-JP" altLang="en-US" sz="1200" dirty="0"/>
          </a:p>
        </p:txBody>
      </p:sp>
      <p:sp>
        <p:nvSpPr>
          <p:cNvPr id="56" name="正方形/長方形 55"/>
          <p:cNvSpPr/>
          <p:nvPr/>
        </p:nvSpPr>
        <p:spPr>
          <a:xfrm>
            <a:off x="253107" y="6009676"/>
            <a:ext cx="383009" cy="205126"/>
          </a:xfrm>
          <a:prstGeom prst="rect">
            <a:avLst/>
          </a:prstGeom>
          <a:solidFill>
            <a:schemeClr val="accent2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83740" y="5973740"/>
            <a:ext cx="2319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③　</a:t>
            </a:r>
            <a:r>
              <a:rPr kumimoji="1" lang="en-US" altLang="ja-JP" sz="1200" dirty="0" smtClean="0"/>
              <a:t>2019</a:t>
            </a:r>
            <a:r>
              <a:rPr kumimoji="1" lang="ja-JP" altLang="en-US" sz="1200" dirty="0" smtClean="0"/>
              <a:t>年度報告書の掲載項目</a:t>
            </a:r>
            <a:endParaRPr kumimoji="1" lang="ja-JP" altLang="en-US" sz="1200" dirty="0"/>
          </a:p>
        </p:txBody>
      </p:sp>
      <p:sp>
        <p:nvSpPr>
          <p:cNvPr id="58" name="正方形/長方形 57"/>
          <p:cNvSpPr/>
          <p:nvPr/>
        </p:nvSpPr>
        <p:spPr>
          <a:xfrm>
            <a:off x="253107" y="5448576"/>
            <a:ext cx="383009" cy="205126"/>
          </a:xfrm>
          <a:prstGeom prst="rect">
            <a:avLst/>
          </a:prstGeom>
          <a:solidFill>
            <a:schemeClr val="accent6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83740" y="5412640"/>
            <a:ext cx="2319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①　</a:t>
            </a:r>
            <a:r>
              <a:rPr kumimoji="1" lang="en-US" altLang="ja-JP" sz="1200" dirty="0" smtClean="0"/>
              <a:t>2021</a:t>
            </a:r>
            <a:r>
              <a:rPr kumimoji="1" lang="ja-JP" altLang="en-US" sz="1200" dirty="0" smtClean="0"/>
              <a:t>年度報告書の掲載項目</a:t>
            </a:r>
            <a:endParaRPr kumimoji="1" lang="ja-JP" altLang="en-US" sz="1200" dirty="0"/>
          </a:p>
        </p:txBody>
      </p:sp>
      <p:sp>
        <p:nvSpPr>
          <p:cNvPr id="60" name="正方形/長方形 59"/>
          <p:cNvSpPr/>
          <p:nvPr/>
        </p:nvSpPr>
        <p:spPr>
          <a:xfrm>
            <a:off x="253107" y="6294638"/>
            <a:ext cx="383009" cy="205126"/>
          </a:xfrm>
          <a:prstGeom prst="rect">
            <a:avLst/>
          </a:prstGeom>
          <a:solidFill>
            <a:srgbClr val="9966FF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683740" y="6243770"/>
            <a:ext cx="3413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④　</a:t>
            </a:r>
            <a:r>
              <a:rPr kumimoji="1" lang="en-US" altLang="ja-JP" sz="1200" dirty="0" smtClean="0"/>
              <a:t>2017</a:t>
            </a:r>
            <a:r>
              <a:rPr kumimoji="1" lang="ja-JP" altLang="en-US" sz="1200" dirty="0" smtClean="0"/>
              <a:t>～</a:t>
            </a:r>
            <a:r>
              <a:rPr kumimoji="1" lang="en-US" altLang="ja-JP" sz="1200" dirty="0" smtClean="0"/>
              <a:t>18</a:t>
            </a:r>
            <a:r>
              <a:rPr kumimoji="1" lang="ja-JP" altLang="en-US" sz="1200" dirty="0" smtClean="0"/>
              <a:t>年度報告書の掲載項目（化学分析）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　　</a:t>
            </a:r>
            <a:r>
              <a:rPr kumimoji="1" lang="en-US" altLang="ja-JP" sz="1200" dirty="0" smtClean="0"/>
              <a:t>※U</a:t>
            </a:r>
            <a:r>
              <a:rPr kumimoji="1" lang="ja-JP" altLang="en-US" sz="1200" dirty="0" smtClean="0"/>
              <a:t>同位体比の再測定結果（</a:t>
            </a:r>
            <a:r>
              <a:rPr kumimoji="1" lang="en-US" altLang="ja-JP" sz="1200" dirty="0" smtClean="0"/>
              <a:t>2019</a:t>
            </a:r>
            <a:r>
              <a:rPr kumimoji="1" lang="ja-JP" altLang="en-US" sz="1200" dirty="0" smtClean="0"/>
              <a:t>年度）含む。</a:t>
            </a:r>
            <a:endParaRPr kumimoji="1" lang="ja-JP" altLang="en-US" sz="12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340516" y="5063670"/>
            <a:ext cx="4702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（注</a:t>
            </a:r>
            <a:r>
              <a:rPr kumimoji="1" lang="en-US" altLang="ja-JP" sz="1200" dirty="0" smtClean="0"/>
              <a:t>1</a:t>
            </a:r>
            <a:r>
              <a:rPr kumimoji="1" lang="ja-JP" altLang="en-US" sz="1200" dirty="0" smtClean="0"/>
              <a:t>）</a:t>
            </a:r>
            <a:r>
              <a:rPr kumimoji="1" lang="en-US" altLang="ja-JP" sz="1200" dirty="0" smtClean="0"/>
              <a:t>	</a:t>
            </a:r>
            <a:r>
              <a:rPr kumimoji="1" lang="ja-JP" altLang="en-US" sz="1200" dirty="0" smtClean="0"/>
              <a:t>マッピング（</a:t>
            </a:r>
            <a:r>
              <a:rPr kumimoji="1" lang="en-US" altLang="ja-JP" sz="1200" dirty="0" smtClean="0"/>
              <a:t>EDX, WDX</a:t>
            </a:r>
            <a:r>
              <a:rPr kumimoji="1" lang="ja-JP" altLang="en-US" sz="1200" dirty="0" smtClean="0"/>
              <a:t>）：元素同定結果に係る注釈の確認。</a:t>
            </a:r>
            <a:endParaRPr kumimoji="1" lang="en-US" altLang="ja-JP" sz="1200" dirty="0" smtClean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08809" y="4853757"/>
            <a:ext cx="319232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塗りパターン凡例</a:t>
            </a:r>
            <a:r>
              <a:rPr kumimoji="1" lang="ja-JP" altLang="en-US" sz="1200" dirty="0" smtClean="0"/>
              <a:t>（刊行予定ごとに色分け）</a:t>
            </a:r>
            <a:endParaRPr kumimoji="1" lang="en-US" altLang="ja-JP" sz="1200" dirty="0" smtClean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340516" y="5289186"/>
            <a:ext cx="4444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450850"/>
            <a:r>
              <a:rPr kumimoji="1" lang="ja-JP" altLang="en-US" sz="1200" dirty="0" smtClean="0"/>
              <a:t>（注</a:t>
            </a:r>
            <a:r>
              <a:rPr kumimoji="1" lang="en-US" altLang="ja-JP" sz="1200" dirty="0" smtClean="0"/>
              <a:t>2</a:t>
            </a:r>
            <a:r>
              <a:rPr kumimoji="1" lang="ja-JP" altLang="en-US" sz="1200" dirty="0" smtClean="0"/>
              <a:t>）</a:t>
            </a:r>
            <a:r>
              <a:rPr kumimoji="1" lang="en-US" altLang="ja-JP" sz="1200" dirty="0" smtClean="0"/>
              <a:t>	</a:t>
            </a:r>
            <a:r>
              <a:rPr kumimoji="1" lang="ja-JP" altLang="en-US" sz="1200" dirty="0" smtClean="0"/>
              <a:t>点分析結果（</a:t>
            </a:r>
            <a:r>
              <a:rPr kumimoji="1" lang="en-US" altLang="ja-JP" sz="1200" dirty="0" smtClean="0"/>
              <a:t>EDX</a:t>
            </a:r>
            <a:r>
              <a:rPr kumimoji="1" lang="ja-JP" altLang="en-US" sz="1200" dirty="0" smtClean="0"/>
              <a:t>半定量）：</a:t>
            </a:r>
            <a:r>
              <a:rPr kumimoji="1" lang="en-US" altLang="ja-JP" sz="1200" dirty="0" err="1" smtClean="0"/>
              <a:t>n.d.</a:t>
            </a:r>
            <a:r>
              <a:rPr kumimoji="1" lang="ja-JP" altLang="en-US" sz="1200" dirty="0" smtClean="0"/>
              <a:t>の元素</a:t>
            </a:r>
            <a:r>
              <a:rPr kumimoji="1" lang="ja-JP" altLang="en-US" sz="1200" dirty="0"/>
              <a:t>の</a:t>
            </a:r>
            <a:r>
              <a:rPr kumimoji="1" lang="ja-JP" altLang="en-US" sz="1200" dirty="0" smtClean="0"/>
              <a:t>除外、有効数字の確認。</a:t>
            </a:r>
            <a:endParaRPr kumimoji="1" lang="en-US" altLang="ja-JP" sz="1200" dirty="0" smtClean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366459" y="4810933"/>
            <a:ext cx="3192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公知化に向けて対応が必要な項目</a:t>
            </a:r>
            <a:endParaRPr kumimoji="1" lang="en-US" altLang="ja-JP" sz="1400" dirty="0" smtClean="0"/>
          </a:p>
        </p:txBody>
      </p:sp>
      <p:sp>
        <p:nvSpPr>
          <p:cNvPr id="66" name="正方形/長方形 65"/>
          <p:cNvSpPr/>
          <p:nvPr/>
        </p:nvSpPr>
        <p:spPr>
          <a:xfrm>
            <a:off x="4366459" y="4799924"/>
            <a:ext cx="4504986" cy="1986028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689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C3C1-60D4-4D9D-949D-AF7C7CC3A768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0CB11F6-FF57-4A7F-9EAA-01F4AA842A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563" y="753511"/>
            <a:ext cx="6911237" cy="3645550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2580239" y="3675254"/>
            <a:ext cx="2459468" cy="636665"/>
          </a:xfrm>
          <a:prstGeom prst="rect">
            <a:avLst/>
          </a:prstGeom>
          <a:solidFill>
            <a:schemeClr val="accent6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474350" y="3652474"/>
            <a:ext cx="1047053" cy="301055"/>
          </a:xfrm>
          <a:prstGeom prst="rect">
            <a:avLst/>
          </a:prstGeom>
          <a:solidFill>
            <a:schemeClr val="accent6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666436" y="2428805"/>
            <a:ext cx="1122431" cy="233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8" name="正方形/長方形 7"/>
          <p:cNvSpPr/>
          <p:nvPr/>
        </p:nvSpPr>
        <p:spPr>
          <a:xfrm>
            <a:off x="4068206" y="2428805"/>
            <a:ext cx="959213" cy="233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359896" y="2428805"/>
            <a:ext cx="959213" cy="233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518270" y="2387663"/>
            <a:ext cx="959213" cy="233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66436" y="1738440"/>
            <a:ext cx="1005617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samples (2021)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666436" y="2083623"/>
            <a:ext cx="1005617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samples (2021)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24843" y="2840290"/>
            <a:ext cx="1005617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samples (2021)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24843" y="3205099"/>
            <a:ext cx="1005617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samples (2021)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550693" y="1672635"/>
            <a:ext cx="4953451" cy="639498"/>
          </a:xfrm>
          <a:prstGeom prst="rect">
            <a:avLst/>
          </a:prstGeom>
          <a:solidFill>
            <a:schemeClr val="accent6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2594308" y="2759502"/>
            <a:ext cx="4953451" cy="639498"/>
          </a:xfrm>
          <a:prstGeom prst="rect">
            <a:avLst/>
          </a:prstGeom>
          <a:solidFill>
            <a:schemeClr val="accent6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2646778" y="4025555"/>
            <a:ext cx="2353187" cy="299401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70489" y="3990712"/>
            <a:ext cx="389818" cy="16158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ja-JP" altLang="en-US" sz="1050" dirty="0" smtClean="0">
                <a:solidFill>
                  <a:srgbClr val="FF0000"/>
                </a:solidFill>
              </a:rPr>
              <a:t>注</a:t>
            </a:r>
            <a:r>
              <a:rPr kumimoji="1" lang="en-US" altLang="ja-JP" sz="1050" dirty="0" smtClean="0">
                <a:solidFill>
                  <a:srgbClr val="FF0000"/>
                </a:solidFill>
              </a:rPr>
              <a:t>1,2</a:t>
            </a:r>
            <a:endParaRPr kumimoji="1" lang="ja-JP" altLang="en-US" sz="1050" dirty="0">
              <a:solidFill>
                <a:srgbClr val="FF0000"/>
              </a:solidFill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97532" y="5011606"/>
            <a:ext cx="4057650" cy="1738011"/>
          </a:xfrm>
          <a:prstGeom prst="roundRect">
            <a:avLst>
              <a:gd name="adj" fmla="val 8182"/>
            </a:avLst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253107" y="5182099"/>
            <a:ext cx="383009" cy="207584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83740" y="5147392"/>
            <a:ext cx="3167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⓪　刊行済み。（</a:t>
            </a:r>
            <a:r>
              <a:rPr kumimoji="1" lang="en-US" altLang="ja-JP" sz="1200" dirty="0" smtClean="0"/>
              <a:t>JAEA-Data/Code-2021-011</a:t>
            </a:r>
            <a:r>
              <a:rPr kumimoji="1" lang="ja-JP" altLang="en-US" sz="1200" dirty="0" smtClean="0"/>
              <a:t>）</a:t>
            </a:r>
            <a:endParaRPr kumimoji="1" lang="ja-JP" altLang="en-US" sz="12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30746" y="5699356"/>
            <a:ext cx="4454749" cy="1069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ja-JP" altLang="en-US" sz="1200" dirty="0" smtClean="0"/>
              <a:t>（注</a:t>
            </a:r>
            <a:r>
              <a:rPr kumimoji="1" lang="en-US" altLang="ja-JP" sz="1200" dirty="0" smtClean="0"/>
              <a:t>3</a:t>
            </a:r>
            <a:r>
              <a:rPr kumimoji="1" lang="ja-JP" altLang="en-US" sz="1200" dirty="0" smtClean="0"/>
              <a:t>）</a:t>
            </a:r>
            <a:r>
              <a:rPr kumimoji="1" lang="en-US" altLang="ja-JP" sz="1200" dirty="0" smtClean="0"/>
              <a:t>	</a:t>
            </a:r>
            <a:r>
              <a:rPr kumimoji="1" lang="ja-JP" altLang="en-US" sz="1200" dirty="0" smtClean="0"/>
              <a:t>化学分析</a:t>
            </a:r>
            <a:r>
              <a:rPr kumimoji="1" lang="ja-JP" altLang="en-US" sz="1200" dirty="0"/>
              <a:t>（水浸漬＋硝酸溶解） </a:t>
            </a:r>
            <a:r>
              <a:rPr kumimoji="1" lang="ja-JP" altLang="en-US" sz="1200" dirty="0" smtClean="0"/>
              <a:t>の留意点</a:t>
            </a:r>
            <a:r>
              <a:rPr kumimoji="1" lang="ja-JP" altLang="en-US" sz="1200" dirty="0"/>
              <a:t>（</a:t>
            </a:r>
            <a:r>
              <a:rPr kumimoji="1" lang="en-US" altLang="ja-JP" sz="1200" dirty="0"/>
              <a:t>2017</a:t>
            </a:r>
            <a:r>
              <a:rPr kumimoji="1" lang="ja-JP" altLang="en-US" sz="1200" dirty="0"/>
              <a:t>～</a:t>
            </a:r>
            <a:r>
              <a:rPr kumimoji="1" lang="en-US" altLang="ja-JP" sz="1200" dirty="0"/>
              <a:t>19</a:t>
            </a:r>
            <a:r>
              <a:rPr kumimoji="1" lang="ja-JP" altLang="en-US" sz="1200" dirty="0"/>
              <a:t>年度）</a:t>
            </a:r>
            <a:endParaRPr kumimoji="1" lang="en-US" altLang="ja-JP" sz="1200" dirty="0" smtClean="0"/>
          </a:p>
          <a:p>
            <a:pPr marL="623888" indent="-173038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kumimoji="1" lang="ja-JP" altLang="en-US" sz="1100" dirty="0" smtClean="0"/>
              <a:t>水溶成分及び硝酸溶成分の検出及び同位体比（同一元素）の概略評価が目的（元素・核種の定量目的ではない）。</a:t>
            </a:r>
            <a:endParaRPr kumimoji="1" lang="en-US" altLang="ja-JP" sz="1100" dirty="0" smtClean="0"/>
          </a:p>
          <a:p>
            <a:pPr marL="623888" indent="-173038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kumimoji="1" lang="en-US" altLang="ja-JP" sz="1100" dirty="0" smtClean="0"/>
              <a:t>[cps]</a:t>
            </a:r>
            <a:r>
              <a:rPr kumimoji="1" lang="ja-JP" altLang="en-US" sz="1100" dirty="0" smtClean="0"/>
              <a:t>⇒</a:t>
            </a:r>
            <a:r>
              <a:rPr kumimoji="1" lang="en-US" altLang="ja-JP" sz="1100" dirty="0" smtClean="0"/>
              <a:t>[g]</a:t>
            </a:r>
            <a:r>
              <a:rPr kumimoji="1" lang="ja-JP" altLang="en-US" sz="1100" dirty="0" smtClean="0"/>
              <a:t>単位への変換方法を明記（検量線法？）。</a:t>
            </a:r>
            <a:endParaRPr kumimoji="1" lang="en-US" altLang="ja-JP" sz="1100" dirty="0" smtClean="0"/>
          </a:p>
          <a:p>
            <a:pPr marL="623888" indent="-173038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kumimoji="1" lang="ja-JP" altLang="en-US" sz="1100" dirty="0"/>
              <a:t>ブランク</a:t>
            </a:r>
            <a:r>
              <a:rPr kumimoji="1" lang="ja-JP" altLang="en-US" sz="1100" dirty="0" smtClean="0"/>
              <a:t>測定の意味を明記</a:t>
            </a:r>
            <a:r>
              <a:rPr kumimoji="1" lang="ja-JP" altLang="en-US" sz="1100" dirty="0"/>
              <a:t>。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253107" y="5725112"/>
            <a:ext cx="383009" cy="205126"/>
          </a:xfrm>
          <a:prstGeom prst="rect">
            <a:avLst/>
          </a:prstGeom>
          <a:solidFill>
            <a:schemeClr val="accent4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83740" y="5689176"/>
            <a:ext cx="2319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②　</a:t>
            </a:r>
            <a:r>
              <a:rPr kumimoji="1" lang="en-US" altLang="ja-JP" sz="1200" dirty="0" smtClean="0"/>
              <a:t>2020</a:t>
            </a:r>
            <a:r>
              <a:rPr kumimoji="1" lang="ja-JP" altLang="en-US" sz="1200" dirty="0" smtClean="0"/>
              <a:t>年度報告書の掲載項目</a:t>
            </a:r>
            <a:endParaRPr kumimoji="1" lang="ja-JP" altLang="en-US" sz="1200" dirty="0"/>
          </a:p>
        </p:txBody>
      </p:sp>
      <p:sp>
        <p:nvSpPr>
          <p:cNvPr id="28" name="正方形/長方形 27"/>
          <p:cNvSpPr/>
          <p:nvPr/>
        </p:nvSpPr>
        <p:spPr>
          <a:xfrm>
            <a:off x="253107" y="6009676"/>
            <a:ext cx="383009" cy="205126"/>
          </a:xfrm>
          <a:prstGeom prst="rect">
            <a:avLst/>
          </a:prstGeom>
          <a:solidFill>
            <a:schemeClr val="accent2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83740" y="5973740"/>
            <a:ext cx="2319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③　</a:t>
            </a:r>
            <a:r>
              <a:rPr kumimoji="1" lang="en-US" altLang="ja-JP" sz="1200" dirty="0" smtClean="0"/>
              <a:t>2019</a:t>
            </a:r>
            <a:r>
              <a:rPr kumimoji="1" lang="ja-JP" altLang="en-US" sz="1200" dirty="0" smtClean="0"/>
              <a:t>年度報告書の掲載項目</a:t>
            </a:r>
            <a:endParaRPr kumimoji="1" lang="ja-JP" altLang="en-US" sz="1200" dirty="0"/>
          </a:p>
        </p:txBody>
      </p:sp>
      <p:sp>
        <p:nvSpPr>
          <p:cNvPr id="30" name="正方形/長方形 29"/>
          <p:cNvSpPr/>
          <p:nvPr/>
        </p:nvSpPr>
        <p:spPr>
          <a:xfrm>
            <a:off x="253107" y="5448576"/>
            <a:ext cx="383009" cy="205126"/>
          </a:xfrm>
          <a:prstGeom prst="rect">
            <a:avLst/>
          </a:prstGeom>
          <a:solidFill>
            <a:schemeClr val="accent6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83740" y="5412640"/>
            <a:ext cx="2319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①　</a:t>
            </a:r>
            <a:r>
              <a:rPr kumimoji="1" lang="en-US" altLang="ja-JP" sz="1200" dirty="0" smtClean="0"/>
              <a:t>2021</a:t>
            </a:r>
            <a:r>
              <a:rPr kumimoji="1" lang="ja-JP" altLang="en-US" sz="1200" dirty="0" smtClean="0"/>
              <a:t>年度報告書の掲載項目</a:t>
            </a:r>
            <a:endParaRPr kumimoji="1" lang="ja-JP" altLang="en-US" sz="1200" dirty="0"/>
          </a:p>
        </p:txBody>
      </p:sp>
      <p:sp>
        <p:nvSpPr>
          <p:cNvPr id="32" name="正方形/長方形 31"/>
          <p:cNvSpPr/>
          <p:nvPr/>
        </p:nvSpPr>
        <p:spPr>
          <a:xfrm>
            <a:off x="253107" y="6294638"/>
            <a:ext cx="383009" cy="205126"/>
          </a:xfrm>
          <a:prstGeom prst="rect">
            <a:avLst/>
          </a:prstGeom>
          <a:solidFill>
            <a:srgbClr val="9966FF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83740" y="6243770"/>
            <a:ext cx="3413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④　</a:t>
            </a:r>
            <a:r>
              <a:rPr kumimoji="1" lang="en-US" altLang="ja-JP" sz="1200" dirty="0" smtClean="0"/>
              <a:t>2017</a:t>
            </a:r>
            <a:r>
              <a:rPr kumimoji="1" lang="ja-JP" altLang="en-US" sz="1200" dirty="0" smtClean="0"/>
              <a:t>～</a:t>
            </a:r>
            <a:r>
              <a:rPr kumimoji="1" lang="en-US" altLang="ja-JP" sz="1200" dirty="0" smtClean="0"/>
              <a:t>18</a:t>
            </a:r>
            <a:r>
              <a:rPr kumimoji="1" lang="ja-JP" altLang="en-US" sz="1200" dirty="0" smtClean="0"/>
              <a:t>年度報告書の掲載項目（化学分析）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　　</a:t>
            </a:r>
            <a:r>
              <a:rPr kumimoji="1" lang="en-US" altLang="ja-JP" sz="1200" dirty="0" smtClean="0"/>
              <a:t>※U</a:t>
            </a:r>
            <a:r>
              <a:rPr kumimoji="1" lang="ja-JP" altLang="en-US" sz="1200" dirty="0" smtClean="0"/>
              <a:t>同位体比の再測定結果（</a:t>
            </a:r>
            <a:r>
              <a:rPr kumimoji="1" lang="en-US" altLang="ja-JP" sz="1200" dirty="0" smtClean="0"/>
              <a:t>2019</a:t>
            </a:r>
            <a:r>
              <a:rPr kumimoji="1" lang="ja-JP" altLang="en-US" sz="1200" dirty="0" smtClean="0"/>
              <a:t>年度）含む。</a:t>
            </a:r>
            <a:endParaRPr kumimoji="1" lang="ja-JP" altLang="en-US" sz="12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340516" y="5063670"/>
            <a:ext cx="4702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（注</a:t>
            </a:r>
            <a:r>
              <a:rPr kumimoji="1" lang="en-US" altLang="ja-JP" sz="1200" dirty="0" smtClean="0"/>
              <a:t>1</a:t>
            </a:r>
            <a:r>
              <a:rPr kumimoji="1" lang="ja-JP" altLang="en-US" sz="1200" dirty="0" smtClean="0"/>
              <a:t>）</a:t>
            </a:r>
            <a:r>
              <a:rPr kumimoji="1" lang="en-US" altLang="ja-JP" sz="1200" dirty="0" smtClean="0"/>
              <a:t>	</a:t>
            </a:r>
            <a:r>
              <a:rPr kumimoji="1" lang="ja-JP" altLang="en-US" sz="1200" dirty="0" smtClean="0"/>
              <a:t>マッピング（</a:t>
            </a:r>
            <a:r>
              <a:rPr kumimoji="1" lang="en-US" altLang="ja-JP" sz="1200" dirty="0" smtClean="0"/>
              <a:t>EDX, WDX</a:t>
            </a:r>
            <a:r>
              <a:rPr kumimoji="1" lang="ja-JP" altLang="en-US" sz="1200" dirty="0" smtClean="0"/>
              <a:t>）：元素同定結果に係る注釈の確認。</a:t>
            </a:r>
            <a:endParaRPr kumimoji="1" lang="en-US" altLang="ja-JP" sz="1200" dirty="0" smtClean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08809" y="4853757"/>
            <a:ext cx="319232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塗りパターン凡例</a:t>
            </a:r>
            <a:r>
              <a:rPr kumimoji="1" lang="ja-JP" altLang="en-US" sz="1200" dirty="0" smtClean="0"/>
              <a:t>（刊行予定ごとに色分け）</a:t>
            </a:r>
            <a:endParaRPr kumimoji="1" lang="en-US" altLang="ja-JP" sz="1200" dirty="0" smtClean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340516" y="5289186"/>
            <a:ext cx="4444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450850"/>
            <a:r>
              <a:rPr kumimoji="1" lang="ja-JP" altLang="en-US" sz="1200" dirty="0" smtClean="0"/>
              <a:t>（注</a:t>
            </a:r>
            <a:r>
              <a:rPr kumimoji="1" lang="en-US" altLang="ja-JP" sz="1200" dirty="0" smtClean="0"/>
              <a:t>2</a:t>
            </a:r>
            <a:r>
              <a:rPr kumimoji="1" lang="ja-JP" altLang="en-US" sz="1200" dirty="0" smtClean="0"/>
              <a:t>）</a:t>
            </a:r>
            <a:r>
              <a:rPr kumimoji="1" lang="en-US" altLang="ja-JP" sz="1200" dirty="0" smtClean="0"/>
              <a:t>	</a:t>
            </a:r>
            <a:r>
              <a:rPr kumimoji="1" lang="ja-JP" altLang="en-US" sz="1200" dirty="0" smtClean="0"/>
              <a:t>点分析結果（</a:t>
            </a:r>
            <a:r>
              <a:rPr kumimoji="1" lang="en-US" altLang="ja-JP" sz="1200" dirty="0" smtClean="0"/>
              <a:t>EDX</a:t>
            </a:r>
            <a:r>
              <a:rPr kumimoji="1" lang="ja-JP" altLang="en-US" sz="1200" dirty="0" smtClean="0"/>
              <a:t>半定量）：</a:t>
            </a:r>
            <a:r>
              <a:rPr kumimoji="1" lang="en-US" altLang="ja-JP" sz="1200" dirty="0" err="1" smtClean="0"/>
              <a:t>n.d.</a:t>
            </a:r>
            <a:r>
              <a:rPr kumimoji="1" lang="ja-JP" altLang="en-US" sz="1200" dirty="0" smtClean="0"/>
              <a:t>の元素</a:t>
            </a:r>
            <a:r>
              <a:rPr kumimoji="1" lang="ja-JP" altLang="en-US" sz="1200" dirty="0"/>
              <a:t>の</a:t>
            </a:r>
            <a:r>
              <a:rPr kumimoji="1" lang="ja-JP" altLang="en-US" sz="1200" dirty="0" smtClean="0"/>
              <a:t>除外、有効数字の確認。</a:t>
            </a:r>
            <a:endParaRPr kumimoji="1" lang="en-US" altLang="ja-JP" sz="1200" dirty="0" smtClean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366459" y="4810933"/>
            <a:ext cx="3192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公知化に向けて対応が必要な項目</a:t>
            </a:r>
            <a:endParaRPr kumimoji="1" lang="en-US" altLang="ja-JP" sz="1400" dirty="0" smtClean="0"/>
          </a:p>
        </p:txBody>
      </p:sp>
      <p:sp>
        <p:nvSpPr>
          <p:cNvPr id="38" name="正方形/長方形 37"/>
          <p:cNvSpPr/>
          <p:nvPr/>
        </p:nvSpPr>
        <p:spPr>
          <a:xfrm>
            <a:off x="4366459" y="4799924"/>
            <a:ext cx="4504986" cy="1986028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09247" y="75353"/>
            <a:ext cx="8447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5"/>
                </a:solidFill>
              </a:rPr>
              <a:t>分析データ取得項目の一覧（</a:t>
            </a:r>
            <a:r>
              <a:rPr kumimoji="1" lang="en-US" altLang="ja-JP" dirty="0" smtClean="0">
                <a:solidFill>
                  <a:schemeClr val="accent5"/>
                </a:solidFill>
              </a:rPr>
              <a:t>2017</a:t>
            </a:r>
            <a:r>
              <a:rPr kumimoji="1" lang="ja-JP" altLang="en-US" dirty="0" smtClean="0">
                <a:solidFill>
                  <a:schemeClr val="accent5"/>
                </a:solidFill>
              </a:rPr>
              <a:t>～</a:t>
            </a:r>
            <a:r>
              <a:rPr kumimoji="1" lang="en-US" altLang="ja-JP" dirty="0" smtClean="0">
                <a:solidFill>
                  <a:schemeClr val="accent5"/>
                </a:solidFill>
              </a:rPr>
              <a:t>21</a:t>
            </a:r>
            <a:r>
              <a:rPr kumimoji="1" lang="ja-JP" altLang="en-US" dirty="0" smtClean="0">
                <a:solidFill>
                  <a:schemeClr val="accent5"/>
                </a:solidFill>
              </a:rPr>
              <a:t>年度）と公知化に向けた対応</a:t>
            </a:r>
            <a:endParaRPr kumimoji="1" lang="en-US" altLang="ja-JP" dirty="0" smtClean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423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C3C1-60D4-4D9D-949D-AF7C7CC3A768}" type="slidenum">
              <a:rPr kumimoji="1" lang="ja-JP" altLang="en-US" smtClean="0"/>
              <a:t>8</a:t>
            </a:fld>
            <a:endParaRPr kumimoji="1" lang="ja-JP" altLang="en-US"/>
          </a:p>
        </p:txBody>
      </p:sp>
      <p:grpSp>
        <p:nvGrpSpPr>
          <p:cNvPr id="13" name="グループ化 12"/>
          <p:cNvGrpSpPr>
            <a:grpSpLocks noChangeAspect="1"/>
          </p:cNvGrpSpPr>
          <p:nvPr/>
        </p:nvGrpSpPr>
        <p:grpSpPr>
          <a:xfrm>
            <a:off x="1016771" y="564005"/>
            <a:ext cx="6192341" cy="4262261"/>
            <a:chOff x="827584" y="1052736"/>
            <a:chExt cx="7272808" cy="5005959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2C379415-5C11-EDBA-329B-13059856E6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7584" y="1052736"/>
              <a:ext cx="7272808" cy="5005959"/>
            </a:xfrm>
            <a:prstGeom prst="rect">
              <a:avLst/>
            </a:prstGeom>
          </p:spPr>
        </p:pic>
        <p:sp>
          <p:nvSpPr>
            <p:cNvPr id="4" name="正方形/長方形 3"/>
            <p:cNvSpPr/>
            <p:nvPr/>
          </p:nvSpPr>
          <p:spPr>
            <a:xfrm>
              <a:off x="4026815" y="2391982"/>
              <a:ext cx="1491781" cy="628114"/>
            </a:xfrm>
            <a:prstGeom prst="rect">
              <a:avLst/>
            </a:prstGeom>
            <a:solidFill>
              <a:srgbClr val="00B0F0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3743479" y="5064347"/>
              <a:ext cx="1994059" cy="196672"/>
            </a:xfrm>
            <a:prstGeom prst="rect">
              <a:avLst/>
            </a:prstGeom>
            <a:solidFill>
              <a:srgbClr val="00B0F0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3711282" y="5592381"/>
              <a:ext cx="1994059" cy="196672"/>
            </a:xfrm>
            <a:prstGeom prst="rect">
              <a:avLst/>
            </a:prstGeom>
            <a:solidFill>
              <a:srgbClr val="00B0F0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3711282" y="5259032"/>
              <a:ext cx="1994059" cy="187897"/>
            </a:xfrm>
            <a:prstGeom prst="rect">
              <a:avLst/>
            </a:prstGeom>
            <a:solidFill>
              <a:schemeClr val="accent2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3711281" y="5789053"/>
              <a:ext cx="1994059" cy="187897"/>
            </a:xfrm>
            <a:prstGeom prst="rect">
              <a:avLst/>
            </a:prstGeom>
            <a:solidFill>
              <a:schemeClr val="accent2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5934786" y="4683879"/>
              <a:ext cx="1994059" cy="187897"/>
            </a:xfrm>
            <a:prstGeom prst="rect">
              <a:avLst/>
            </a:prstGeom>
            <a:solidFill>
              <a:schemeClr val="accent2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5954521" y="2391983"/>
              <a:ext cx="1994059" cy="2065354"/>
            </a:xfrm>
            <a:prstGeom prst="rect">
              <a:avLst/>
            </a:prstGeom>
            <a:solidFill>
              <a:schemeClr val="accent2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26815" y="3165548"/>
              <a:ext cx="1491781" cy="1291789"/>
            </a:xfrm>
            <a:prstGeom prst="rect">
              <a:avLst/>
            </a:prstGeom>
            <a:solidFill>
              <a:srgbClr val="9966FF">
                <a:alpha val="2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109247" y="75353"/>
            <a:ext cx="8447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5"/>
                </a:solidFill>
              </a:rPr>
              <a:t>分析データ取得項目の一覧（</a:t>
            </a:r>
            <a:r>
              <a:rPr kumimoji="1" lang="en-US" altLang="ja-JP" dirty="0" smtClean="0">
                <a:solidFill>
                  <a:schemeClr val="accent5"/>
                </a:solidFill>
              </a:rPr>
              <a:t>2017</a:t>
            </a:r>
            <a:r>
              <a:rPr kumimoji="1" lang="ja-JP" altLang="en-US" dirty="0" smtClean="0">
                <a:solidFill>
                  <a:schemeClr val="accent5"/>
                </a:solidFill>
              </a:rPr>
              <a:t>～</a:t>
            </a:r>
            <a:r>
              <a:rPr kumimoji="1" lang="en-US" altLang="ja-JP" dirty="0" smtClean="0">
                <a:solidFill>
                  <a:schemeClr val="accent5"/>
                </a:solidFill>
              </a:rPr>
              <a:t>21</a:t>
            </a:r>
            <a:r>
              <a:rPr kumimoji="1" lang="ja-JP" altLang="en-US" dirty="0" smtClean="0">
                <a:solidFill>
                  <a:schemeClr val="accent5"/>
                </a:solidFill>
              </a:rPr>
              <a:t>年度）と公知化に向けた対応</a:t>
            </a:r>
            <a:endParaRPr kumimoji="1" lang="en-US" altLang="ja-JP" dirty="0" smtClean="0">
              <a:solidFill>
                <a:schemeClr val="accent5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97532" y="5011606"/>
            <a:ext cx="4057650" cy="1738011"/>
          </a:xfrm>
          <a:prstGeom prst="roundRect">
            <a:avLst>
              <a:gd name="adj" fmla="val 8182"/>
            </a:avLst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253107" y="5182099"/>
            <a:ext cx="383009" cy="207584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3740" y="5147392"/>
            <a:ext cx="3167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⓪　刊行済み。（</a:t>
            </a:r>
            <a:r>
              <a:rPr kumimoji="1" lang="en-US" altLang="ja-JP" sz="1200" dirty="0" smtClean="0"/>
              <a:t>JAEA-Data/Code-2021-011</a:t>
            </a:r>
            <a:r>
              <a:rPr kumimoji="1" lang="ja-JP" altLang="en-US" sz="1200" dirty="0" smtClean="0"/>
              <a:t>）</a:t>
            </a:r>
            <a:endParaRPr kumimoji="1" lang="ja-JP" altLang="en-US" sz="1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330746" y="5699356"/>
            <a:ext cx="4454749" cy="1069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ja-JP" altLang="en-US" sz="1200" dirty="0" smtClean="0"/>
              <a:t>（注</a:t>
            </a:r>
            <a:r>
              <a:rPr kumimoji="1" lang="en-US" altLang="ja-JP" sz="1200" dirty="0" smtClean="0"/>
              <a:t>3</a:t>
            </a:r>
            <a:r>
              <a:rPr kumimoji="1" lang="ja-JP" altLang="en-US" sz="1200" dirty="0" smtClean="0"/>
              <a:t>）</a:t>
            </a:r>
            <a:r>
              <a:rPr kumimoji="1" lang="en-US" altLang="ja-JP" sz="1200" dirty="0" smtClean="0"/>
              <a:t>	</a:t>
            </a:r>
            <a:r>
              <a:rPr kumimoji="1" lang="ja-JP" altLang="en-US" sz="1200" dirty="0" smtClean="0"/>
              <a:t>化学分析</a:t>
            </a:r>
            <a:r>
              <a:rPr kumimoji="1" lang="ja-JP" altLang="en-US" sz="1200" dirty="0"/>
              <a:t>（水浸漬＋硝酸溶解） </a:t>
            </a:r>
            <a:r>
              <a:rPr kumimoji="1" lang="ja-JP" altLang="en-US" sz="1200" dirty="0" smtClean="0"/>
              <a:t>の留意点</a:t>
            </a:r>
            <a:r>
              <a:rPr kumimoji="1" lang="ja-JP" altLang="en-US" sz="1200" dirty="0"/>
              <a:t>（</a:t>
            </a:r>
            <a:r>
              <a:rPr kumimoji="1" lang="en-US" altLang="ja-JP" sz="1200" dirty="0"/>
              <a:t>2017</a:t>
            </a:r>
            <a:r>
              <a:rPr kumimoji="1" lang="ja-JP" altLang="en-US" sz="1200" dirty="0"/>
              <a:t>～</a:t>
            </a:r>
            <a:r>
              <a:rPr kumimoji="1" lang="en-US" altLang="ja-JP" sz="1200" dirty="0"/>
              <a:t>19</a:t>
            </a:r>
            <a:r>
              <a:rPr kumimoji="1" lang="ja-JP" altLang="en-US" sz="1200" dirty="0"/>
              <a:t>年度）</a:t>
            </a:r>
            <a:endParaRPr kumimoji="1" lang="en-US" altLang="ja-JP" sz="1200" dirty="0" smtClean="0"/>
          </a:p>
          <a:p>
            <a:pPr marL="623888" indent="-173038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kumimoji="1" lang="ja-JP" altLang="en-US" sz="1100" dirty="0" smtClean="0"/>
              <a:t>水溶成分及び硝酸溶成分の検出及び同位体比（同一元素）の概略評価が目的（元素・核種の定量目的ではない）。</a:t>
            </a:r>
            <a:endParaRPr kumimoji="1" lang="en-US" altLang="ja-JP" sz="1100" dirty="0" smtClean="0"/>
          </a:p>
          <a:p>
            <a:pPr marL="623888" indent="-173038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kumimoji="1" lang="en-US" altLang="ja-JP" sz="1100" dirty="0" smtClean="0"/>
              <a:t>[cps]</a:t>
            </a:r>
            <a:r>
              <a:rPr kumimoji="1" lang="ja-JP" altLang="en-US" sz="1100" dirty="0" smtClean="0"/>
              <a:t>⇒</a:t>
            </a:r>
            <a:r>
              <a:rPr kumimoji="1" lang="en-US" altLang="ja-JP" sz="1100" dirty="0" smtClean="0"/>
              <a:t>[g]</a:t>
            </a:r>
            <a:r>
              <a:rPr kumimoji="1" lang="ja-JP" altLang="en-US" sz="1100" dirty="0" smtClean="0"/>
              <a:t>単位への変換方法を明記（検量線法？）。</a:t>
            </a:r>
            <a:endParaRPr kumimoji="1" lang="en-US" altLang="ja-JP" sz="1100" dirty="0" smtClean="0"/>
          </a:p>
          <a:p>
            <a:pPr marL="623888" indent="-173038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kumimoji="1" lang="ja-JP" altLang="en-US" sz="1100" dirty="0"/>
              <a:t>ブランク</a:t>
            </a:r>
            <a:r>
              <a:rPr kumimoji="1" lang="ja-JP" altLang="en-US" sz="1100" dirty="0" smtClean="0"/>
              <a:t>測定の意味を明記</a:t>
            </a:r>
            <a:r>
              <a:rPr kumimoji="1" lang="ja-JP" altLang="en-US" sz="1100" dirty="0"/>
              <a:t>。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253107" y="5725112"/>
            <a:ext cx="383009" cy="205126"/>
          </a:xfrm>
          <a:prstGeom prst="rect">
            <a:avLst/>
          </a:prstGeom>
          <a:solidFill>
            <a:schemeClr val="accent4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83740" y="5689176"/>
            <a:ext cx="2319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②　</a:t>
            </a:r>
            <a:r>
              <a:rPr kumimoji="1" lang="en-US" altLang="ja-JP" sz="1200" dirty="0" smtClean="0"/>
              <a:t>2020</a:t>
            </a:r>
            <a:r>
              <a:rPr kumimoji="1" lang="ja-JP" altLang="en-US" sz="1200" dirty="0" smtClean="0"/>
              <a:t>年度報告書の掲載項目</a:t>
            </a:r>
            <a:endParaRPr kumimoji="1" lang="ja-JP" altLang="en-US" sz="1200" dirty="0"/>
          </a:p>
        </p:txBody>
      </p:sp>
      <p:sp>
        <p:nvSpPr>
          <p:cNvPr id="20" name="正方形/長方形 19"/>
          <p:cNvSpPr/>
          <p:nvPr/>
        </p:nvSpPr>
        <p:spPr>
          <a:xfrm>
            <a:off x="253107" y="6009676"/>
            <a:ext cx="383009" cy="205126"/>
          </a:xfrm>
          <a:prstGeom prst="rect">
            <a:avLst/>
          </a:prstGeom>
          <a:solidFill>
            <a:schemeClr val="accent2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83740" y="5973740"/>
            <a:ext cx="2319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③　</a:t>
            </a:r>
            <a:r>
              <a:rPr kumimoji="1" lang="en-US" altLang="ja-JP" sz="1200" dirty="0" smtClean="0"/>
              <a:t>2019</a:t>
            </a:r>
            <a:r>
              <a:rPr kumimoji="1" lang="ja-JP" altLang="en-US" sz="1200" dirty="0" smtClean="0"/>
              <a:t>年度報告書の掲載項目</a:t>
            </a:r>
            <a:endParaRPr kumimoji="1" lang="ja-JP" altLang="en-US" sz="1200" dirty="0"/>
          </a:p>
        </p:txBody>
      </p:sp>
      <p:sp>
        <p:nvSpPr>
          <p:cNvPr id="22" name="正方形/長方形 21"/>
          <p:cNvSpPr/>
          <p:nvPr/>
        </p:nvSpPr>
        <p:spPr>
          <a:xfrm>
            <a:off x="253107" y="5448576"/>
            <a:ext cx="383009" cy="205126"/>
          </a:xfrm>
          <a:prstGeom prst="rect">
            <a:avLst/>
          </a:prstGeom>
          <a:solidFill>
            <a:schemeClr val="accent6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83740" y="5412640"/>
            <a:ext cx="2319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①　</a:t>
            </a:r>
            <a:r>
              <a:rPr kumimoji="1" lang="en-US" altLang="ja-JP" sz="1200" dirty="0" smtClean="0"/>
              <a:t>2021</a:t>
            </a:r>
            <a:r>
              <a:rPr kumimoji="1" lang="ja-JP" altLang="en-US" sz="1200" dirty="0" smtClean="0"/>
              <a:t>年度報告書の掲載項目</a:t>
            </a:r>
            <a:endParaRPr kumimoji="1" lang="ja-JP" altLang="en-US" sz="1200" dirty="0"/>
          </a:p>
        </p:txBody>
      </p:sp>
      <p:sp>
        <p:nvSpPr>
          <p:cNvPr id="24" name="正方形/長方形 23"/>
          <p:cNvSpPr/>
          <p:nvPr/>
        </p:nvSpPr>
        <p:spPr>
          <a:xfrm>
            <a:off x="253107" y="6294638"/>
            <a:ext cx="383009" cy="205126"/>
          </a:xfrm>
          <a:prstGeom prst="rect">
            <a:avLst/>
          </a:prstGeom>
          <a:solidFill>
            <a:srgbClr val="9966FF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83740" y="6243770"/>
            <a:ext cx="3413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④　</a:t>
            </a:r>
            <a:r>
              <a:rPr kumimoji="1" lang="en-US" altLang="ja-JP" sz="1200" dirty="0" smtClean="0"/>
              <a:t>2017</a:t>
            </a:r>
            <a:r>
              <a:rPr kumimoji="1" lang="ja-JP" altLang="en-US" sz="1200" dirty="0" smtClean="0"/>
              <a:t>～</a:t>
            </a:r>
            <a:r>
              <a:rPr kumimoji="1" lang="en-US" altLang="ja-JP" sz="1200" dirty="0" smtClean="0"/>
              <a:t>18</a:t>
            </a:r>
            <a:r>
              <a:rPr kumimoji="1" lang="ja-JP" altLang="en-US" sz="1200" dirty="0" smtClean="0"/>
              <a:t>年度報告書の掲載項目（化学分析）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　　</a:t>
            </a:r>
            <a:r>
              <a:rPr kumimoji="1" lang="en-US" altLang="ja-JP" sz="1200" dirty="0" smtClean="0"/>
              <a:t>※U</a:t>
            </a:r>
            <a:r>
              <a:rPr kumimoji="1" lang="ja-JP" altLang="en-US" sz="1200" dirty="0" smtClean="0"/>
              <a:t>同位体比の再測定結果（</a:t>
            </a:r>
            <a:r>
              <a:rPr kumimoji="1" lang="en-US" altLang="ja-JP" sz="1200" dirty="0" smtClean="0"/>
              <a:t>2019</a:t>
            </a:r>
            <a:r>
              <a:rPr kumimoji="1" lang="ja-JP" altLang="en-US" sz="1200" dirty="0" smtClean="0"/>
              <a:t>年度）含む。</a:t>
            </a:r>
            <a:endParaRPr kumimoji="1" lang="ja-JP" altLang="en-US" sz="12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340516" y="5063670"/>
            <a:ext cx="4702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（注</a:t>
            </a:r>
            <a:r>
              <a:rPr kumimoji="1" lang="en-US" altLang="ja-JP" sz="1200" dirty="0" smtClean="0"/>
              <a:t>1</a:t>
            </a:r>
            <a:r>
              <a:rPr kumimoji="1" lang="ja-JP" altLang="en-US" sz="1200" dirty="0" smtClean="0"/>
              <a:t>）</a:t>
            </a:r>
            <a:r>
              <a:rPr kumimoji="1" lang="en-US" altLang="ja-JP" sz="1200" dirty="0" smtClean="0"/>
              <a:t>	</a:t>
            </a:r>
            <a:r>
              <a:rPr kumimoji="1" lang="ja-JP" altLang="en-US" sz="1200" dirty="0" smtClean="0"/>
              <a:t>マッピング（</a:t>
            </a:r>
            <a:r>
              <a:rPr kumimoji="1" lang="en-US" altLang="ja-JP" sz="1200" dirty="0" smtClean="0"/>
              <a:t>EDX, WDX</a:t>
            </a:r>
            <a:r>
              <a:rPr kumimoji="1" lang="ja-JP" altLang="en-US" sz="1200" dirty="0" smtClean="0"/>
              <a:t>）：元素同定結果に係る注釈の確認。</a:t>
            </a:r>
            <a:endParaRPr kumimoji="1" lang="en-US" altLang="ja-JP" sz="1200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08809" y="4853757"/>
            <a:ext cx="319232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塗りパターン凡例</a:t>
            </a:r>
            <a:r>
              <a:rPr kumimoji="1" lang="ja-JP" altLang="en-US" sz="1200" dirty="0" smtClean="0"/>
              <a:t>（刊行予定ごとに色分け）</a:t>
            </a:r>
            <a:endParaRPr kumimoji="1" lang="en-US" altLang="ja-JP" sz="1200" dirty="0" smtClean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340516" y="5289186"/>
            <a:ext cx="4444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450850"/>
            <a:r>
              <a:rPr kumimoji="1" lang="ja-JP" altLang="en-US" sz="1200" dirty="0" smtClean="0"/>
              <a:t>（注</a:t>
            </a:r>
            <a:r>
              <a:rPr kumimoji="1" lang="en-US" altLang="ja-JP" sz="1200" dirty="0" smtClean="0"/>
              <a:t>2</a:t>
            </a:r>
            <a:r>
              <a:rPr kumimoji="1" lang="ja-JP" altLang="en-US" sz="1200" dirty="0" smtClean="0"/>
              <a:t>）</a:t>
            </a:r>
            <a:r>
              <a:rPr kumimoji="1" lang="en-US" altLang="ja-JP" sz="1200" dirty="0" smtClean="0"/>
              <a:t>	</a:t>
            </a:r>
            <a:r>
              <a:rPr kumimoji="1" lang="ja-JP" altLang="en-US" sz="1200" dirty="0" smtClean="0"/>
              <a:t>点分析結果（</a:t>
            </a:r>
            <a:r>
              <a:rPr kumimoji="1" lang="en-US" altLang="ja-JP" sz="1200" dirty="0" smtClean="0"/>
              <a:t>EDX</a:t>
            </a:r>
            <a:r>
              <a:rPr kumimoji="1" lang="ja-JP" altLang="en-US" sz="1200" dirty="0" smtClean="0"/>
              <a:t>半定量）：</a:t>
            </a:r>
            <a:r>
              <a:rPr kumimoji="1" lang="en-US" altLang="ja-JP" sz="1200" dirty="0" err="1" smtClean="0"/>
              <a:t>n.d.</a:t>
            </a:r>
            <a:r>
              <a:rPr kumimoji="1" lang="ja-JP" altLang="en-US" sz="1200" dirty="0" smtClean="0"/>
              <a:t>の元素</a:t>
            </a:r>
            <a:r>
              <a:rPr kumimoji="1" lang="ja-JP" altLang="en-US" sz="1200" dirty="0"/>
              <a:t>の</a:t>
            </a:r>
            <a:r>
              <a:rPr kumimoji="1" lang="ja-JP" altLang="en-US" sz="1200" dirty="0" smtClean="0"/>
              <a:t>除外、有効数字の確認。</a:t>
            </a:r>
            <a:endParaRPr kumimoji="1" lang="en-US" altLang="ja-JP" sz="1200" dirty="0" smtClean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366459" y="4810933"/>
            <a:ext cx="3192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公知化に向けて対応が必要な項目</a:t>
            </a:r>
            <a:endParaRPr kumimoji="1" lang="en-US" altLang="ja-JP" sz="1400" dirty="0" smtClean="0"/>
          </a:p>
        </p:txBody>
      </p:sp>
      <p:sp>
        <p:nvSpPr>
          <p:cNvPr id="30" name="正方形/長方形 29"/>
          <p:cNvSpPr/>
          <p:nvPr/>
        </p:nvSpPr>
        <p:spPr>
          <a:xfrm>
            <a:off x="4366459" y="4799924"/>
            <a:ext cx="4504986" cy="1986028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5698901" y="1977180"/>
            <a:ext cx="1031596" cy="261909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566623" y="1914908"/>
            <a:ext cx="209994" cy="16158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r>
              <a:rPr kumimoji="1" lang="ja-JP" altLang="en-US" sz="1050" dirty="0" smtClean="0">
                <a:solidFill>
                  <a:srgbClr val="FF0000"/>
                </a:solidFill>
              </a:rPr>
              <a:t>注</a:t>
            </a:r>
            <a:r>
              <a:rPr kumimoji="1" lang="en-US" altLang="ja-JP" sz="1050" dirty="0" smtClean="0">
                <a:solidFill>
                  <a:srgbClr val="FF0000"/>
                </a:solidFill>
              </a:rPr>
              <a:t>1</a:t>
            </a:r>
            <a:endParaRPr kumimoji="1" lang="ja-JP" altLang="en-US" sz="1050" dirty="0">
              <a:solidFill>
                <a:srgbClr val="FF0000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657600" y="2355254"/>
            <a:ext cx="3212260" cy="1115102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711860" y="2349381"/>
            <a:ext cx="209994" cy="16158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r>
              <a:rPr kumimoji="1" lang="ja-JP" altLang="en-US" sz="1050" dirty="0" smtClean="0">
                <a:solidFill>
                  <a:srgbClr val="FF0000"/>
                </a:solidFill>
              </a:rPr>
              <a:t>注</a:t>
            </a:r>
            <a:r>
              <a:rPr kumimoji="1" lang="en-US" altLang="ja-JP" sz="1050" dirty="0" smtClean="0">
                <a:solidFill>
                  <a:srgbClr val="FF0000"/>
                </a:solidFill>
              </a:rPr>
              <a:t>3</a:t>
            </a:r>
            <a:endParaRPr kumimoji="1" lang="ja-JP" altLang="en-US" sz="1050" dirty="0">
              <a:solidFill>
                <a:srgbClr val="FF0000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479343" y="4152455"/>
            <a:ext cx="1717946" cy="151953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3489408" y="4590900"/>
            <a:ext cx="1717946" cy="151953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154795" y="4104832"/>
            <a:ext cx="322204" cy="16158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r>
              <a:rPr kumimoji="1" lang="ja-JP" altLang="en-US" sz="1050" dirty="0" smtClean="0">
                <a:solidFill>
                  <a:srgbClr val="FF0000"/>
                </a:solidFill>
              </a:rPr>
              <a:t>注</a:t>
            </a:r>
            <a:r>
              <a:rPr kumimoji="1" lang="en-US" altLang="ja-JP" sz="1050" dirty="0" smtClean="0">
                <a:solidFill>
                  <a:srgbClr val="FF0000"/>
                </a:solidFill>
              </a:rPr>
              <a:t>1,2</a:t>
            </a:r>
            <a:endParaRPr kumimoji="1" lang="ja-JP" altLang="en-US" sz="1050" dirty="0">
              <a:solidFill>
                <a:srgbClr val="FF000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102628" y="4504650"/>
            <a:ext cx="322204" cy="16158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r>
              <a:rPr kumimoji="1" lang="ja-JP" altLang="en-US" sz="1050" dirty="0" smtClean="0">
                <a:solidFill>
                  <a:srgbClr val="FF0000"/>
                </a:solidFill>
              </a:rPr>
              <a:t>注</a:t>
            </a:r>
            <a:r>
              <a:rPr kumimoji="1" lang="en-US" altLang="ja-JP" sz="1050" dirty="0" smtClean="0">
                <a:solidFill>
                  <a:srgbClr val="FF0000"/>
                </a:solidFill>
              </a:rPr>
              <a:t>1,2</a:t>
            </a:r>
            <a:endParaRPr kumimoji="1" lang="ja-JP" altLang="en-US" sz="10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504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C3C1-60D4-4D9D-949D-AF7C7CC3A768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9981" y="525497"/>
            <a:ext cx="8645524" cy="6332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300"/>
              </a:spcBef>
              <a:buFont typeface="+mj-ea"/>
              <a:buAutoNum type="circleNumDbPlain"/>
            </a:pPr>
            <a:r>
              <a:rPr kumimoji="1" lang="en-US" altLang="ja-JP" sz="2000" b="1" dirty="0" smtClean="0"/>
              <a:t>2021</a:t>
            </a:r>
            <a:r>
              <a:rPr kumimoji="1" lang="ja-JP" altLang="en-US" sz="2000" b="1" dirty="0" smtClean="0"/>
              <a:t>年度分</a:t>
            </a:r>
            <a:endParaRPr kumimoji="1" lang="en-US" altLang="ja-JP" dirty="0" smtClean="0"/>
          </a:p>
          <a:p>
            <a:pPr marL="914400" lvl="1" indent="-45720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ja-JP" altLang="en-US" dirty="0" smtClean="0"/>
              <a:t>公知化への対応項目のうち未対応のものが比較的少ない（</a:t>
            </a:r>
            <a:r>
              <a:rPr kumimoji="1" lang="en-US" altLang="ja-JP" dirty="0" smtClean="0"/>
              <a:t>TEM/EDX</a:t>
            </a:r>
            <a:r>
              <a:rPr kumimoji="1" lang="ja-JP" altLang="en-US" dirty="0" smtClean="0"/>
              <a:t>の精査が中心）</a:t>
            </a:r>
            <a:r>
              <a:rPr kumimoji="1" lang="ja-JP" altLang="en-US" b="1" dirty="0" smtClean="0"/>
              <a:t>　</a:t>
            </a:r>
            <a:endParaRPr kumimoji="1" lang="en-US" altLang="ja-JP" b="1" dirty="0" smtClean="0"/>
          </a:p>
          <a:p>
            <a:pPr marL="1371600" lvl="2" indent="-457200">
              <a:spcBef>
                <a:spcPts val="300"/>
              </a:spcBef>
              <a:buFont typeface="HG丸ｺﾞｼｯｸM-PRO" panose="020F0600000000000000" pitchFamily="50" charset="-128"/>
              <a:buChar char="⇒"/>
            </a:pPr>
            <a:r>
              <a:rPr kumimoji="1" lang="en-US" altLang="ja-JP" dirty="0">
                <a:solidFill>
                  <a:schemeClr val="accent1"/>
                </a:solidFill>
              </a:rPr>
              <a:t>2022</a:t>
            </a:r>
            <a:r>
              <a:rPr kumimoji="1" lang="ja-JP" altLang="en-US" dirty="0" smtClean="0">
                <a:solidFill>
                  <a:schemeClr val="accent1"/>
                </a:solidFill>
              </a:rPr>
              <a:t>年内（</a:t>
            </a:r>
            <a:r>
              <a:rPr kumimoji="1" lang="en-US" altLang="ja-JP" dirty="0" smtClean="0">
                <a:solidFill>
                  <a:schemeClr val="accent1"/>
                </a:solidFill>
              </a:rPr>
              <a:t>11</a:t>
            </a:r>
            <a:r>
              <a:rPr kumimoji="1" lang="ja-JP" altLang="en-US" dirty="0" smtClean="0">
                <a:solidFill>
                  <a:schemeClr val="accent1"/>
                </a:solidFill>
              </a:rPr>
              <a:t>月）投稿</a:t>
            </a:r>
            <a:r>
              <a:rPr kumimoji="1" lang="ja-JP" altLang="en-US" dirty="0">
                <a:solidFill>
                  <a:schemeClr val="accent1"/>
                </a:solidFill>
              </a:rPr>
              <a:t>、年度内刊行を目指す。</a:t>
            </a:r>
            <a:endParaRPr kumimoji="1" lang="en-US" altLang="ja-JP" dirty="0">
              <a:solidFill>
                <a:schemeClr val="accent1"/>
              </a:solidFill>
            </a:endParaRPr>
          </a:p>
          <a:p>
            <a:pPr marL="457200" indent="-457200">
              <a:spcBef>
                <a:spcPts val="300"/>
              </a:spcBef>
              <a:buFont typeface="+mj-ea"/>
              <a:buAutoNum type="circleNumDbPlain"/>
            </a:pPr>
            <a:r>
              <a:rPr kumimoji="1" lang="en-US" altLang="ja-JP" sz="2000" b="1" dirty="0" smtClean="0"/>
              <a:t>2020</a:t>
            </a:r>
            <a:r>
              <a:rPr kumimoji="1" lang="ja-JP" altLang="en-US" sz="2000" b="1" dirty="0" smtClean="0"/>
              <a:t>年度分</a:t>
            </a:r>
            <a:endParaRPr kumimoji="1" lang="en-US" altLang="ja-JP" dirty="0"/>
          </a:p>
          <a:p>
            <a:pPr marL="914400" lvl="1" indent="-45720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en-US" altLang="ja-JP" dirty="0" smtClean="0"/>
              <a:t>SEM/EDX</a:t>
            </a:r>
            <a:r>
              <a:rPr kumimoji="1" lang="ja-JP" altLang="en-US" dirty="0" smtClean="0"/>
              <a:t>及び</a:t>
            </a:r>
            <a:r>
              <a:rPr kumimoji="1" lang="en-US" altLang="ja-JP" dirty="0" smtClean="0"/>
              <a:t>TEM/EDX</a:t>
            </a:r>
            <a:r>
              <a:rPr kumimoji="1" lang="ja-JP" altLang="en-US" dirty="0" smtClean="0"/>
              <a:t>の精査を中心に、対応項目がやや多い。</a:t>
            </a:r>
            <a:endParaRPr kumimoji="1" lang="en-US" altLang="ja-JP" dirty="0" smtClean="0"/>
          </a:p>
          <a:p>
            <a:pPr marL="914400" lvl="1" indent="-45720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ja-JP" altLang="en-US" dirty="0" smtClean="0"/>
              <a:t>スペクトルが報告されているため</a:t>
            </a:r>
            <a:r>
              <a:rPr kumimoji="1" lang="ja-JP" altLang="en-US" dirty="0"/>
              <a:t>精査が</a:t>
            </a:r>
            <a:r>
              <a:rPr kumimoji="1" lang="ja-JP" altLang="en-US" dirty="0" smtClean="0"/>
              <a:t>比較的容易。</a:t>
            </a:r>
            <a:endParaRPr kumimoji="1" lang="en-US" altLang="ja-JP" b="1" dirty="0"/>
          </a:p>
          <a:p>
            <a:pPr marL="1371600" lvl="2" indent="-457200">
              <a:spcBef>
                <a:spcPts val="300"/>
              </a:spcBef>
              <a:buFont typeface="HG丸ｺﾞｼｯｸM-PRO" panose="020F0600000000000000" pitchFamily="50" charset="-128"/>
              <a:buChar char="⇒"/>
            </a:pPr>
            <a:r>
              <a:rPr kumimoji="1" lang="en-US" altLang="ja-JP" dirty="0">
                <a:solidFill>
                  <a:schemeClr val="accent1"/>
                </a:solidFill>
              </a:rPr>
              <a:t>2022</a:t>
            </a:r>
            <a:r>
              <a:rPr kumimoji="1" lang="ja-JP" altLang="en-US" dirty="0">
                <a:solidFill>
                  <a:schemeClr val="accent1"/>
                </a:solidFill>
              </a:rPr>
              <a:t>年内（</a:t>
            </a:r>
            <a:r>
              <a:rPr kumimoji="1" lang="en-US" altLang="ja-JP" dirty="0">
                <a:solidFill>
                  <a:schemeClr val="accent1"/>
                </a:solidFill>
              </a:rPr>
              <a:t>11</a:t>
            </a:r>
            <a:r>
              <a:rPr kumimoji="1" lang="ja-JP" altLang="en-US" dirty="0">
                <a:solidFill>
                  <a:schemeClr val="accent1"/>
                </a:solidFill>
              </a:rPr>
              <a:t>月）投稿</a:t>
            </a:r>
            <a:r>
              <a:rPr kumimoji="1" lang="ja-JP" altLang="en-US" dirty="0">
                <a:solidFill>
                  <a:schemeClr val="accent1"/>
                </a:solidFill>
              </a:rPr>
              <a:t>、年度内刊行を目指す。</a:t>
            </a:r>
            <a:endParaRPr kumimoji="1" lang="en-US" altLang="ja-JP" dirty="0">
              <a:solidFill>
                <a:schemeClr val="accent1"/>
              </a:solidFill>
            </a:endParaRPr>
          </a:p>
          <a:p>
            <a:pPr marL="457200" indent="-457200">
              <a:spcBef>
                <a:spcPts val="300"/>
              </a:spcBef>
              <a:buFont typeface="+mj-ea"/>
              <a:buAutoNum type="circleNumDbPlain"/>
            </a:pPr>
            <a:r>
              <a:rPr kumimoji="1" lang="en-US" altLang="ja-JP" sz="2000" b="1" dirty="0" smtClean="0"/>
              <a:t>2019</a:t>
            </a:r>
            <a:r>
              <a:rPr kumimoji="1" lang="ja-JP" altLang="en-US" sz="2000" b="1" dirty="0" smtClean="0"/>
              <a:t>年度分</a:t>
            </a:r>
            <a:endParaRPr kumimoji="1" lang="en-US" altLang="ja-JP" dirty="0"/>
          </a:p>
          <a:p>
            <a:pPr marL="914400" lvl="1" indent="-45720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en-US" altLang="ja-JP" dirty="0" smtClean="0"/>
              <a:t>SEM</a:t>
            </a:r>
            <a:r>
              <a:rPr kumimoji="1" lang="ja-JP" altLang="en-US" dirty="0" smtClean="0"/>
              <a:t>分析と化学分析の双方において対応</a:t>
            </a:r>
            <a:r>
              <a:rPr kumimoji="1" lang="ja-JP" altLang="en-US" dirty="0"/>
              <a:t>項目</a:t>
            </a:r>
            <a:r>
              <a:rPr kumimoji="1" lang="ja-JP" altLang="en-US" dirty="0" smtClean="0"/>
              <a:t>が多い。</a:t>
            </a:r>
            <a:endParaRPr kumimoji="1" lang="en-US" altLang="ja-JP" dirty="0" smtClean="0"/>
          </a:p>
          <a:p>
            <a:pPr marL="914400" lvl="1" indent="-45720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en-US" altLang="ja-JP" dirty="0" smtClean="0"/>
              <a:t>SEM</a:t>
            </a:r>
            <a:r>
              <a:rPr kumimoji="1" lang="ja-JP" altLang="en-US" dirty="0" smtClean="0"/>
              <a:t>分析（</a:t>
            </a:r>
            <a:r>
              <a:rPr kumimoji="1" lang="en-US" altLang="ja-JP" dirty="0" smtClean="0"/>
              <a:t>WDX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EDX</a:t>
            </a:r>
            <a:r>
              <a:rPr kumimoji="1" lang="ja-JP" altLang="en-US" dirty="0" smtClean="0"/>
              <a:t>）</a:t>
            </a:r>
            <a:r>
              <a:rPr kumimoji="1" lang="ja-JP" altLang="en-US" dirty="0"/>
              <a:t>の</a:t>
            </a:r>
            <a:r>
              <a:rPr kumimoji="1" lang="ja-JP" altLang="en-US" dirty="0" smtClean="0"/>
              <a:t>スペクトルは報告されておらず、サルベージできるかも不明。</a:t>
            </a:r>
            <a:endParaRPr kumimoji="1" lang="en-US" altLang="ja-JP" dirty="0" smtClean="0"/>
          </a:p>
          <a:p>
            <a:pPr marL="914400" lvl="1" indent="-45720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ja-JP" altLang="en-US" dirty="0" smtClean="0"/>
              <a:t>化学分析については、分析値</a:t>
            </a:r>
            <a:r>
              <a:rPr kumimoji="1" lang="ja-JP" altLang="en-US" dirty="0"/>
              <a:t>の精度や用途については記載内容を慎重に検討する必要</a:t>
            </a:r>
            <a:r>
              <a:rPr kumimoji="1" lang="ja-JP" altLang="en-US" dirty="0" smtClean="0"/>
              <a:t>あり</a:t>
            </a:r>
            <a:r>
              <a:rPr kumimoji="1" lang="ja-JP" altLang="en-US" dirty="0"/>
              <a:t>。</a:t>
            </a:r>
            <a:endParaRPr kumimoji="1" lang="en-US" altLang="ja-JP" dirty="0" smtClean="0"/>
          </a:p>
          <a:p>
            <a:pPr marL="1371600" lvl="2" indent="-457200">
              <a:spcBef>
                <a:spcPts val="300"/>
              </a:spcBef>
              <a:buFont typeface="HG丸ｺﾞｼｯｸM-PRO" panose="020F0600000000000000" pitchFamily="50" charset="-128"/>
              <a:buChar char="⇒"/>
            </a:pPr>
            <a:r>
              <a:rPr kumimoji="1" lang="en-US" altLang="ja-JP" dirty="0" smtClean="0">
                <a:solidFill>
                  <a:schemeClr val="accent1"/>
                </a:solidFill>
              </a:rPr>
              <a:t>2022</a:t>
            </a:r>
            <a:r>
              <a:rPr kumimoji="1" lang="ja-JP" altLang="en-US" dirty="0" smtClean="0">
                <a:solidFill>
                  <a:schemeClr val="accent1"/>
                </a:solidFill>
              </a:rPr>
              <a:t>年度内に原稿作成に着手、</a:t>
            </a:r>
            <a:r>
              <a:rPr kumimoji="1" lang="en-US" altLang="ja-JP" dirty="0" smtClean="0">
                <a:solidFill>
                  <a:schemeClr val="accent1"/>
                </a:solidFill>
              </a:rPr>
              <a:t>2023</a:t>
            </a:r>
            <a:r>
              <a:rPr kumimoji="1" lang="ja-JP" altLang="en-US" dirty="0" smtClean="0">
                <a:solidFill>
                  <a:schemeClr val="accent1"/>
                </a:solidFill>
              </a:rPr>
              <a:t>年度の投稿・刊行</a:t>
            </a:r>
            <a:r>
              <a:rPr kumimoji="1" lang="ja-JP" altLang="en-US" dirty="0">
                <a:solidFill>
                  <a:schemeClr val="accent1"/>
                </a:solidFill>
              </a:rPr>
              <a:t>を目指す。</a:t>
            </a:r>
            <a:endParaRPr kumimoji="1" lang="en-US" altLang="ja-JP" dirty="0">
              <a:solidFill>
                <a:schemeClr val="accent1"/>
              </a:solidFill>
            </a:endParaRPr>
          </a:p>
          <a:p>
            <a:pPr marL="457200" indent="-457200">
              <a:spcBef>
                <a:spcPts val="300"/>
              </a:spcBef>
              <a:buFont typeface="+mj-ea"/>
              <a:buAutoNum type="circleNumDbPlain"/>
            </a:pPr>
            <a:r>
              <a:rPr kumimoji="1" lang="en-US" altLang="ja-JP" sz="2000" b="1" dirty="0" smtClean="0"/>
              <a:t>2017</a:t>
            </a:r>
            <a:r>
              <a:rPr kumimoji="1" lang="ja-JP" altLang="en-US" sz="2000" b="1" dirty="0" smtClean="0"/>
              <a:t>～</a:t>
            </a:r>
            <a:r>
              <a:rPr kumimoji="1" lang="en-US" altLang="ja-JP" sz="2000" b="1" dirty="0" smtClean="0"/>
              <a:t>18</a:t>
            </a:r>
            <a:r>
              <a:rPr kumimoji="1" lang="ja-JP" altLang="en-US" sz="2000" b="1" dirty="0" smtClean="0"/>
              <a:t>年度分（化学分析のみ）</a:t>
            </a:r>
            <a:endParaRPr kumimoji="1" lang="en-US" altLang="ja-JP" dirty="0"/>
          </a:p>
          <a:p>
            <a:pPr marL="914400" lvl="1" indent="-45720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ja-JP" altLang="en-US" dirty="0" smtClean="0"/>
              <a:t>対応項目は比較的少ないが、分析値の精度や用途に</a:t>
            </a:r>
            <a:r>
              <a:rPr kumimoji="1" lang="ja-JP" altLang="en-US" dirty="0"/>
              <a:t>ついて</a:t>
            </a:r>
            <a:r>
              <a:rPr kumimoji="1" lang="ja-JP" altLang="en-US" dirty="0" smtClean="0"/>
              <a:t>は記載内容を慎重に検討する必要あり。</a:t>
            </a:r>
            <a:endParaRPr kumimoji="1" lang="en-US" altLang="ja-JP" dirty="0" smtClean="0"/>
          </a:p>
          <a:p>
            <a:pPr marL="1371600" lvl="2" indent="-457200">
              <a:spcBef>
                <a:spcPts val="300"/>
              </a:spcBef>
              <a:buFont typeface="HG丸ｺﾞｼｯｸM-PRO" panose="020F0600000000000000" pitchFamily="50" charset="-128"/>
              <a:buChar char="⇒"/>
            </a:pPr>
            <a:r>
              <a:rPr kumimoji="1" lang="en-US" altLang="ja-JP" dirty="0">
                <a:solidFill>
                  <a:schemeClr val="accent1"/>
                </a:solidFill>
              </a:rPr>
              <a:t>2022</a:t>
            </a:r>
            <a:r>
              <a:rPr kumimoji="1" lang="ja-JP" altLang="en-US" dirty="0">
                <a:solidFill>
                  <a:schemeClr val="accent1"/>
                </a:solidFill>
              </a:rPr>
              <a:t>年度内に原稿作成に着手、</a:t>
            </a:r>
            <a:r>
              <a:rPr kumimoji="1" lang="en-US" altLang="ja-JP" dirty="0">
                <a:solidFill>
                  <a:schemeClr val="accent1"/>
                </a:solidFill>
              </a:rPr>
              <a:t>2023</a:t>
            </a:r>
            <a:r>
              <a:rPr kumimoji="1" lang="ja-JP" altLang="en-US" dirty="0">
                <a:solidFill>
                  <a:schemeClr val="accent1"/>
                </a:solidFill>
              </a:rPr>
              <a:t>年度の投稿・刊行を目指す。</a:t>
            </a:r>
            <a:endParaRPr kumimoji="1" lang="en-US" altLang="ja-JP" dirty="0">
              <a:solidFill>
                <a:schemeClr val="accent1"/>
              </a:solidFill>
            </a:endParaRPr>
          </a:p>
          <a:p>
            <a:pPr marL="914400" lvl="1" indent="-457200">
              <a:spcBef>
                <a:spcPts val="300"/>
              </a:spcBef>
              <a:buFont typeface="Wingdings" panose="05000000000000000000" pitchFamily="2" charset="2"/>
              <a:buChar char="Ø"/>
            </a:pPr>
            <a:endParaRPr kumimoji="1" lang="en-US" altLang="ja-JP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9247" y="75353"/>
            <a:ext cx="8447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5"/>
                </a:solidFill>
              </a:rPr>
              <a:t>公知化の優先順位と時期感（案）</a:t>
            </a:r>
            <a:endParaRPr kumimoji="1" lang="en-US" altLang="ja-JP" dirty="0" smtClean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225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2117</TotalTime>
  <Words>2197</Words>
  <Application>Microsoft Office PowerPoint</Application>
  <PresentationFormat>画面に合わせる (4:3)</PresentationFormat>
  <Paragraphs>175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HG丸ｺﾞｼｯｸM-PRO</vt:lpstr>
      <vt:lpstr>ＭＳ Ｐゴシック</vt:lpstr>
      <vt:lpstr>游ゴシック</vt:lpstr>
      <vt:lpstr>Arial</vt:lpstr>
      <vt:lpstr>Times New Roman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Hirotomo Ikeuchi</dc:creator>
  <cp:lastModifiedBy>池内 宏知</cp:lastModifiedBy>
  <cp:revision>152</cp:revision>
  <dcterms:created xsi:type="dcterms:W3CDTF">2022-05-24T12:05:13Z</dcterms:created>
  <dcterms:modified xsi:type="dcterms:W3CDTF">2022-07-28T03:49:07Z</dcterms:modified>
</cp:coreProperties>
</file>