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bookmarkIdSeed="4">
  <p:sldMasterIdLst>
    <p:sldMasterId id="2147483710" r:id="rId1"/>
  </p:sldMasterIdLst>
  <p:notesMasterIdLst>
    <p:notesMasterId r:id="rId49"/>
  </p:notesMasterIdLst>
  <p:handoutMasterIdLst>
    <p:handoutMasterId r:id="rId50"/>
  </p:handoutMasterIdLst>
  <p:sldIdLst>
    <p:sldId id="408" r:id="rId2"/>
    <p:sldId id="551" r:id="rId3"/>
    <p:sldId id="564" r:id="rId4"/>
    <p:sldId id="553" r:id="rId5"/>
    <p:sldId id="613" r:id="rId6"/>
    <p:sldId id="621" r:id="rId7"/>
    <p:sldId id="622" r:id="rId8"/>
    <p:sldId id="574" r:id="rId9"/>
    <p:sldId id="641" r:id="rId10"/>
    <p:sldId id="633" r:id="rId11"/>
    <p:sldId id="618" r:id="rId12"/>
    <p:sldId id="659" r:id="rId13"/>
    <p:sldId id="637" r:id="rId14"/>
    <p:sldId id="619" r:id="rId15"/>
    <p:sldId id="615" r:id="rId16"/>
    <p:sldId id="620" r:id="rId17"/>
    <p:sldId id="623" r:id="rId18"/>
    <p:sldId id="625" r:id="rId19"/>
    <p:sldId id="624" r:id="rId20"/>
    <p:sldId id="626" r:id="rId21"/>
    <p:sldId id="627" r:id="rId22"/>
    <p:sldId id="628" r:id="rId23"/>
    <p:sldId id="629" r:id="rId24"/>
    <p:sldId id="664" r:id="rId25"/>
    <p:sldId id="630" r:id="rId26"/>
    <p:sldId id="631" r:id="rId27"/>
    <p:sldId id="632" r:id="rId28"/>
    <p:sldId id="638" r:id="rId29"/>
    <p:sldId id="654" r:id="rId30"/>
    <p:sldId id="655" r:id="rId31"/>
    <p:sldId id="656" r:id="rId32"/>
    <p:sldId id="657" r:id="rId33"/>
    <p:sldId id="658" r:id="rId34"/>
    <p:sldId id="645" r:id="rId35"/>
    <p:sldId id="646" r:id="rId36"/>
    <p:sldId id="647" r:id="rId37"/>
    <p:sldId id="648" r:id="rId38"/>
    <p:sldId id="649" r:id="rId39"/>
    <p:sldId id="650" r:id="rId40"/>
    <p:sldId id="651" r:id="rId41"/>
    <p:sldId id="652" r:id="rId42"/>
    <p:sldId id="653" r:id="rId43"/>
    <p:sldId id="660" r:id="rId44"/>
    <p:sldId id="665" r:id="rId45"/>
    <p:sldId id="635" r:id="rId46"/>
    <p:sldId id="634" r:id="rId47"/>
    <p:sldId id="500" r:id="rId48"/>
  </p:sldIdLst>
  <p:sldSz cx="9144000" cy="6858000" type="screen4x3"/>
  <p:notesSz cx="6807200" cy="9939338"/>
  <p:defaultTextStyle>
    <a:defPPr>
      <a:defRPr lang="ja-JP"/>
    </a:defPPr>
    <a:lvl1pPr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1pPr>
    <a:lvl2pPr marL="4572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2pPr>
    <a:lvl3pPr marL="9144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3pPr>
    <a:lvl4pPr marL="13716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4pPr>
    <a:lvl5pPr marL="18288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2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2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2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200"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509658-438A-D6DA-2864-94944EB710B4}" name="Yuji Kosaka/高阪 裕二" initials="YK裕" userId="S::BBA8360@mhi.co.jp::4b446f9b-deb8-4a01-b7d9-2ebabc3513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FFCC"/>
    <a:srgbClr val="CCFFFF"/>
    <a:srgbClr val="FFCC99"/>
    <a:srgbClr val="66CCFF"/>
    <a:srgbClr val="FFD9B3"/>
    <a:srgbClr val="0000FF"/>
    <a:srgbClr val="FFCCCC"/>
    <a:srgbClr val="66FFFF"/>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09" autoAdjust="0"/>
    <p:restoredTop sz="94471" autoAdjust="0"/>
  </p:normalViewPr>
  <p:slideViewPr>
    <p:cSldViewPr snapToGrid="0" snapToObjects="1">
      <p:cViewPr varScale="1">
        <p:scale>
          <a:sx n="68" d="100"/>
          <a:sy n="68" d="100"/>
        </p:scale>
        <p:origin x="70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8" d="100"/>
          <a:sy n="78" d="100"/>
        </p:scale>
        <p:origin x="3978" y="108"/>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50375" cy="497367"/>
          </a:xfrm>
          <a:prstGeom prst="rect">
            <a:avLst/>
          </a:prstGeom>
        </p:spPr>
        <p:txBody>
          <a:bodyPr vert="horz" lIns="92217" tIns="46108" rIns="92217" bIns="46108" rtlCol="0"/>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55221" y="3"/>
            <a:ext cx="2950374" cy="497367"/>
          </a:xfrm>
          <a:prstGeom prst="rect">
            <a:avLst/>
          </a:prstGeom>
        </p:spPr>
        <p:txBody>
          <a:bodyPr vert="horz" lIns="92217" tIns="46108" rIns="92217" bIns="46108" rtlCol="0"/>
          <a:lstStyle>
            <a:lvl1pPr algn="r" fontAlgn="auto">
              <a:spcBef>
                <a:spcPts val="0"/>
              </a:spcBef>
              <a:spcAft>
                <a:spcPts val="0"/>
              </a:spcAft>
              <a:buFontTx/>
              <a:buNone/>
              <a:defRPr sz="1200" smtClean="0">
                <a:latin typeface="+mn-lt"/>
                <a:ea typeface="+mn-ea"/>
              </a:defRPr>
            </a:lvl1pPr>
          </a:lstStyle>
          <a:p>
            <a:pPr>
              <a:defRPr/>
            </a:pPr>
            <a:fld id="{24CE011C-90F3-4B54-B7F3-98BF8B234601}" type="datetime1">
              <a:rPr lang="ja-JP" altLang="en-US"/>
              <a:pPr>
                <a:defRPr/>
              </a:pPr>
              <a:t>2023/12/19</a:t>
            </a:fld>
            <a:endParaRPr lang="ja-JP" altLang="en-US"/>
          </a:p>
        </p:txBody>
      </p:sp>
      <p:sp>
        <p:nvSpPr>
          <p:cNvPr id="4" name="フッター プレースホルダー 3"/>
          <p:cNvSpPr>
            <a:spLocks noGrp="1"/>
          </p:cNvSpPr>
          <p:nvPr>
            <p:ph type="ftr" sz="quarter" idx="2"/>
          </p:nvPr>
        </p:nvSpPr>
        <p:spPr>
          <a:xfrm>
            <a:off x="3" y="9440372"/>
            <a:ext cx="2950375" cy="497366"/>
          </a:xfrm>
          <a:prstGeom prst="rect">
            <a:avLst/>
          </a:prstGeom>
        </p:spPr>
        <p:txBody>
          <a:bodyPr vert="horz" lIns="92217" tIns="46108" rIns="92217" bIns="46108" rtlCol="0" anchor="b"/>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lIns="92217" tIns="46108" rIns="92217" bIns="46108" rtlCol="0" anchor="b"/>
          <a:lstStyle>
            <a:lvl1pPr algn="r" fontAlgn="auto">
              <a:spcBef>
                <a:spcPts val="0"/>
              </a:spcBef>
              <a:spcAft>
                <a:spcPts val="0"/>
              </a:spcAft>
              <a:buFontTx/>
              <a:buNone/>
              <a:defRPr sz="1200" smtClean="0">
                <a:latin typeface="+mn-lt"/>
                <a:ea typeface="+mn-ea"/>
              </a:defRPr>
            </a:lvl1pPr>
          </a:lstStyle>
          <a:p>
            <a:pPr>
              <a:defRPr/>
            </a:pPr>
            <a:fld id="{2B5927A1-D143-4899-9F25-1AFEA134A8C5}" type="slidenum">
              <a:rPr lang="ja-JP" altLang="en-US"/>
              <a:pPr>
                <a:defRPr/>
              </a:pPr>
              <a:t>‹#›</a:t>
            </a:fld>
            <a:endParaRPr lang="ja-JP" altLang="en-US"/>
          </a:p>
        </p:txBody>
      </p:sp>
    </p:spTree>
    <p:extLst>
      <p:ext uri="{BB962C8B-B14F-4D97-AF65-F5344CB8AC3E}">
        <p14:creationId xmlns:p14="http://schemas.microsoft.com/office/powerpoint/2010/main" val="34894160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50375" cy="497367"/>
          </a:xfrm>
          <a:prstGeom prst="rect">
            <a:avLst/>
          </a:prstGeom>
        </p:spPr>
        <p:txBody>
          <a:bodyPr vert="horz" lIns="92217" tIns="46108" rIns="92217" bIns="46108" rtlCol="0"/>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5221" y="3"/>
            <a:ext cx="2950374" cy="497367"/>
          </a:xfrm>
          <a:prstGeom prst="rect">
            <a:avLst/>
          </a:prstGeom>
        </p:spPr>
        <p:txBody>
          <a:bodyPr vert="horz" lIns="92217" tIns="46108" rIns="92217" bIns="46108" rtlCol="0"/>
          <a:lstStyle>
            <a:lvl1pPr algn="r" fontAlgn="auto">
              <a:spcBef>
                <a:spcPts val="0"/>
              </a:spcBef>
              <a:spcAft>
                <a:spcPts val="0"/>
              </a:spcAft>
              <a:buFontTx/>
              <a:buNone/>
              <a:defRPr sz="1200" smtClean="0">
                <a:latin typeface="+mn-lt"/>
                <a:ea typeface="+mn-ea"/>
              </a:defRPr>
            </a:lvl1pPr>
          </a:lstStyle>
          <a:p>
            <a:pPr>
              <a:defRPr/>
            </a:pPr>
            <a:fld id="{2A67B0E4-3BD8-4053-9219-ADEC73A10FB0}" type="datetime1">
              <a:rPr lang="ja-JP" altLang="en-US"/>
              <a:pPr>
                <a:defRPr/>
              </a:pPr>
              <a:t>2023/12/19</a:t>
            </a:fld>
            <a:endParaRPr lang="ja-JP" altLang="en-US"/>
          </a:p>
        </p:txBody>
      </p:sp>
      <p:sp>
        <p:nvSpPr>
          <p:cNvPr id="4" name="スライド イメージ プレースホルダー 3"/>
          <p:cNvSpPr>
            <a:spLocks noGrp="1" noRot="1" noChangeAspect="1"/>
          </p:cNvSpPr>
          <p:nvPr>
            <p:ph type="sldImg" idx="2"/>
          </p:nvPr>
        </p:nvSpPr>
        <p:spPr>
          <a:xfrm>
            <a:off x="919163" y="744538"/>
            <a:ext cx="4970462" cy="3729037"/>
          </a:xfrm>
          <a:prstGeom prst="rect">
            <a:avLst/>
          </a:prstGeom>
          <a:noFill/>
          <a:ln w="12700">
            <a:solidFill>
              <a:prstClr val="black"/>
            </a:solidFill>
          </a:ln>
        </p:spPr>
        <p:txBody>
          <a:bodyPr vert="horz" lIns="92217" tIns="46108" rIns="92217" bIns="46108" rtlCol="0" anchor="ctr"/>
          <a:lstStyle/>
          <a:p>
            <a:pPr lvl="0"/>
            <a:endParaRPr lang="ja-JP" altLang="en-US" noProof="0"/>
          </a:p>
        </p:txBody>
      </p:sp>
      <p:sp>
        <p:nvSpPr>
          <p:cNvPr id="5" name="ノート プレースホルダー 4"/>
          <p:cNvSpPr>
            <a:spLocks noGrp="1"/>
          </p:cNvSpPr>
          <p:nvPr>
            <p:ph type="body" sz="quarter" idx="3"/>
          </p:nvPr>
        </p:nvSpPr>
        <p:spPr>
          <a:xfrm>
            <a:off x="680241" y="4720985"/>
            <a:ext cx="5446723" cy="4473102"/>
          </a:xfrm>
          <a:prstGeom prst="rect">
            <a:avLst/>
          </a:prstGeom>
        </p:spPr>
        <p:txBody>
          <a:bodyPr vert="horz" wrap="square" lIns="92217" tIns="46108" rIns="92217" bIns="46108"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4"/>
          </p:nvPr>
        </p:nvSpPr>
        <p:spPr>
          <a:xfrm>
            <a:off x="3" y="9440372"/>
            <a:ext cx="2950375" cy="497366"/>
          </a:xfrm>
          <a:prstGeom prst="rect">
            <a:avLst/>
          </a:prstGeom>
        </p:spPr>
        <p:txBody>
          <a:bodyPr vert="horz" lIns="92217" tIns="46108" rIns="92217" bIns="46108" rtlCol="0" anchor="b"/>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5221" y="9440372"/>
            <a:ext cx="2950374" cy="497366"/>
          </a:xfrm>
          <a:prstGeom prst="rect">
            <a:avLst/>
          </a:prstGeom>
        </p:spPr>
        <p:txBody>
          <a:bodyPr vert="horz" lIns="92217" tIns="46108" rIns="92217" bIns="46108" rtlCol="0" anchor="b"/>
          <a:lstStyle>
            <a:lvl1pPr algn="r" fontAlgn="auto">
              <a:spcBef>
                <a:spcPts val="0"/>
              </a:spcBef>
              <a:spcAft>
                <a:spcPts val="0"/>
              </a:spcAft>
              <a:buFontTx/>
              <a:buNone/>
              <a:defRPr sz="1200" smtClean="0">
                <a:latin typeface="+mn-lt"/>
                <a:ea typeface="+mn-ea"/>
              </a:defRPr>
            </a:lvl1pPr>
          </a:lstStyle>
          <a:p>
            <a:pPr>
              <a:defRPr/>
            </a:pPr>
            <a:fld id="{99505E3F-19A2-4FBA-B2F0-9F6BE1A304D3}" type="slidenum">
              <a:rPr lang="ja-JP" altLang="en-US"/>
              <a:pPr>
                <a:defRPr/>
              </a:pPr>
              <a:t>‹#›</a:t>
            </a:fld>
            <a:endParaRPr lang="ja-JP" altLang="en-US"/>
          </a:p>
        </p:txBody>
      </p:sp>
    </p:spTree>
    <p:extLst>
      <p:ext uri="{BB962C8B-B14F-4D97-AF65-F5344CB8AC3E}">
        <p14:creationId xmlns:p14="http://schemas.microsoft.com/office/powerpoint/2010/main" val="1086835708"/>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ＭＳ Ｐ明朝" pitchFamily="18" charset="-128"/>
        <a:cs typeface="+mn-cs"/>
      </a:defRPr>
    </a:lvl1pPr>
    <a:lvl2pPr marL="4572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2pPr>
    <a:lvl3pPr marL="9144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3pPr>
    <a:lvl4pPr marL="13716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4pPr>
    <a:lvl5pPr marL="18288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9505E3F-19A2-4FBA-B2F0-9F6BE1A304D3}" type="slidenum">
              <a:rPr lang="ja-JP" altLang="en-US" smtClean="0"/>
              <a:pPr>
                <a:defRPr/>
              </a:pPr>
              <a:t>0</a:t>
            </a:fld>
            <a:endParaRPr lang="ja-JP" altLang="en-US"/>
          </a:p>
        </p:txBody>
      </p:sp>
    </p:spTree>
    <p:extLst>
      <p:ext uri="{BB962C8B-B14F-4D97-AF65-F5344CB8AC3E}">
        <p14:creationId xmlns:p14="http://schemas.microsoft.com/office/powerpoint/2010/main" val="268632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24</a:t>
            </a:fld>
            <a:endParaRPr lang="ja-JP" altLang="en-US"/>
          </a:p>
        </p:txBody>
      </p:sp>
    </p:spTree>
    <p:extLst>
      <p:ext uri="{BB962C8B-B14F-4D97-AF65-F5344CB8AC3E}">
        <p14:creationId xmlns:p14="http://schemas.microsoft.com/office/powerpoint/2010/main" val="281547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27</a:t>
            </a:fld>
            <a:endParaRPr lang="ja-JP" altLang="en-US"/>
          </a:p>
        </p:txBody>
      </p:sp>
    </p:spTree>
    <p:extLst>
      <p:ext uri="{BB962C8B-B14F-4D97-AF65-F5344CB8AC3E}">
        <p14:creationId xmlns:p14="http://schemas.microsoft.com/office/powerpoint/2010/main" val="407714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確認される塊はろ過時から乾燥にかけて生成したものが大部分と思われる</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30</a:t>
            </a:fld>
            <a:endParaRPr lang="ja-JP" altLang="en-US"/>
          </a:p>
        </p:txBody>
      </p:sp>
    </p:spTree>
    <p:extLst>
      <p:ext uri="{BB962C8B-B14F-4D97-AF65-F5344CB8AC3E}">
        <p14:creationId xmlns:p14="http://schemas.microsoft.com/office/powerpoint/2010/main" val="170558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39</a:t>
            </a:fld>
            <a:endParaRPr lang="ja-JP" altLang="en-US"/>
          </a:p>
        </p:txBody>
      </p:sp>
    </p:spTree>
    <p:extLst>
      <p:ext uri="{BB962C8B-B14F-4D97-AF65-F5344CB8AC3E}">
        <p14:creationId xmlns:p14="http://schemas.microsoft.com/office/powerpoint/2010/main" val="497989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42</a:t>
            </a:fld>
            <a:endParaRPr lang="ja-JP" altLang="en-US"/>
          </a:p>
        </p:txBody>
      </p:sp>
    </p:spTree>
    <p:extLst>
      <p:ext uri="{BB962C8B-B14F-4D97-AF65-F5344CB8AC3E}">
        <p14:creationId xmlns:p14="http://schemas.microsoft.com/office/powerpoint/2010/main" val="333988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43</a:t>
            </a:fld>
            <a:endParaRPr lang="ja-JP" altLang="en-US"/>
          </a:p>
        </p:txBody>
      </p:sp>
    </p:spTree>
    <p:extLst>
      <p:ext uri="{BB962C8B-B14F-4D97-AF65-F5344CB8AC3E}">
        <p14:creationId xmlns:p14="http://schemas.microsoft.com/office/powerpoint/2010/main" val="368888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9252" indent="-288174" eaLnBrk="0" hangingPunct="0">
              <a:defRPr kumimoji="1">
                <a:solidFill>
                  <a:schemeClr val="tx1"/>
                </a:solidFill>
                <a:latin typeface="Arial" pitchFamily="34" charset="0"/>
                <a:ea typeface="ＭＳ Ｐゴシック" pitchFamily="50" charset="-128"/>
              </a:defRPr>
            </a:lvl2pPr>
            <a:lvl3pPr marL="1152697" indent="-230539" eaLnBrk="0" hangingPunct="0">
              <a:defRPr kumimoji="1">
                <a:solidFill>
                  <a:schemeClr val="tx1"/>
                </a:solidFill>
                <a:latin typeface="Arial" pitchFamily="34" charset="0"/>
                <a:ea typeface="ＭＳ Ｐゴシック" pitchFamily="50" charset="-128"/>
              </a:defRPr>
            </a:lvl3pPr>
            <a:lvl4pPr marL="1613776" indent="-230539" eaLnBrk="0" hangingPunct="0">
              <a:defRPr kumimoji="1">
                <a:solidFill>
                  <a:schemeClr val="tx1"/>
                </a:solidFill>
                <a:latin typeface="Arial" pitchFamily="34" charset="0"/>
                <a:ea typeface="ＭＳ Ｐゴシック" pitchFamily="50" charset="-128"/>
              </a:defRPr>
            </a:lvl4pPr>
            <a:lvl5pPr marL="2074853" indent="-230539" eaLnBrk="0" hangingPunct="0">
              <a:defRPr kumimoji="1">
                <a:solidFill>
                  <a:schemeClr val="tx1"/>
                </a:solidFill>
                <a:latin typeface="Arial" pitchFamily="34" charset="0"/>
                <a:ea typeface="ＭＳ Ｐゴシック" pitchFamily="50" charset="-128"/>
              </a:defRPr>
            </a:lvl5pPr>
            <a:lvl6pPr marL="2535933"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97012"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58090"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919168"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25658FA7-07D6-416E-A8E0-38CE508A3D34}" type="slidenum">
              <a:rPr lang="en-US" altLang="ja-JP"/>
              <a:pPr eaLnBrk="1" hangingPunct="1"/>
              <a:t>46</a:t>
            </a:fld>
            <a:endParaRPr lang="en-US" altLang="ja-JP"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28226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5</a:t>
            </a:fld>
            <a:endParaRPr lang="ja-JP" altLang="en-US"/>
          </a:p>
        </p:txBody>
      </p:sp>
    </p:spTree>
    <p:extLst>
      <p:ext uri="{BB962C8B-B14F-4D97-AF65-F5344CB8AC3E}">
        <p14:creationId xmlns:p14="http://schemas.microsoft.com/office/powerpoint/2010/main" val="399761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7</a:t>
            </a:fld>
            <a:endParaRPr lang="ja-JP" altLang="en-US"/>
          </a:p>
        </p:txBody>
      </p:sp>
    </p:spTree>
    <p:extLst>
      <p:ext uri="{BB962C8B-B14F-4D97-AF65-F5344CB8AC3E}">
        <p14:creationId xmlns:p14="http://schemas.microsoft.com/office/powerpoint/2010/main" val="67024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8</a:t>
            </a:fld>
            <a:endParaRPr lang="ja-JP" altLang="en-US"/>
          </a:p>
        </p:txBody>
      </p:sp>
    </p:spTree>
    <p:extLst>
      <p:ext uri="{BB962C8B-B14F-4D97-AF65-F5344CB8AC3E}">
        <p14:creationId xmlns:p14="http://schemas.microsoft.com/office/powerpoint/2010/main" val="237710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確認される塊はろ過時から乾燥にかけて生成したものが大部分と思われる</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9</a:t>
            </a:fld>
            <a:endParaRPr lang="ja-JP" altLang="en-US"/>
          </a:p>
        </p:txBody>
      </p:sp>
    </p:spTree>
    <p:extLst>
      <p:ext uri="{BB962C8B-B14F-4D97-AF65-F5344CB8AC3E}">
        <p14:creationId xmlns:p14="http://schemas.microsoft.com/office/powerpoint/2010/main" val="1705580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12</a:t>
            </a:fld>
            <a:endParaRPr lang="ja-JP" altLang="en-US"/>
          </a:p>
        </p:txBody>
      </p:sp>
    </p:spTree>
    <p:extLst>
      <p:ext uri="{BB962C8B-B14F-4D97-AF65-F5344CB8AC3E}">
        <p14:creationId xmlns:p14="http://schemas.microsoft.com/office/powerpoint/2010/main" val="52050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13</a:t>
            </a:fld>
            <a:endParaRPr lang="ja-JP" altLang="en-US"/>
          </a:p>
        </p:txBody>
      </p:sp>
    </p:spTree>
    <p:extLst>
      <p:ext uri="{BB962C8B-B14F-4D97-AF65-F5344CB8AC3E}">
        <p14:creationId xmlns:p14="http://schemas.microsoft.com/office/powerpoint/2010/main" val="371018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20</a:t>
            </a:fld>
            <a:endParaRPr lang="ja-JP" altLang="en-US"/>
          </a:p>
        </p:txBody>
      </p:sp>
    </p:spTree>
    <p:extLst>
      <p:ext uri="{BB962C8B-B14F-4D97-AF65-F5344CB8AC3E}">
        <p14:creationId xmlns:p14="http://schemas.microsoft.com/office/powerpoint/2010/main" val="49798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23</a:t>
            </a:fld>
            <a:endParaRPr lang="ja-JP" altLang="en-US"/>
          </a:p>
        </p:txBody>
      </p:sp>
    </p:spTree>
    <p:extLst>
      <p:ext uri="{BB962C8B-B14F-4D97-AF65-F5344CB8AC3E}">
        <p14:creationId xmlns:p14="http://schemas.microsoft.com/office/powerpoint/2010/main" val="3869680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日付プレースホルダー 32"/>
          <p:cNvSpPr txBox="1">
            <a:spLocks/>
          </p:cNvSpPr>
          <p:nvPr userDrawn="1"/>
        </p:nvSpPr>
        <p:spPr>
          <a:xfrm>
            <a:off x="346676" y="6370974"/>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2023</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MHI</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NUCLEAR DEVELOPMENT CORPORATION.</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All Rights Reserved.</a:t>
            </a:r>
            <a:endPar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3" name="タイトル 2"/>
          <p:cNvSpPr>
            <a:spLocks noGrp="1"/>
          </p:cNvSpPr>
          <p:nvPr>
            <p:ph type="title" hasCustomPrompt="1"/>
          </p:nvPr>
        </p:nvSpPr>
        <p:spPr>
          <a:xfrm>
            <a:off x="308725" y="2586295"/>
            <a:ext cx="8632424" cy="585574"/>
          </a:xfrm>
          <a:prstGeom prst="rect">
            <a:avLst/>
          </a:prstGeom>
        </p:spPr>
        <p:txBody>
          <a:bodyPr/>
          <a:lstStyle>
            <a:lvl1pPr>
              <a:defRPr sz="3200" b="1" baseline="0">
                <a:solidFill>
                  <a:schemeClr val="tx1"/>
                </a:solidFill>
                <a:latin typeface="+mj-lt"/>
                <a:ea typeface="+mj-ea"/>
              </a:defRPr>
            </a:lvl1pPr>
          </a:lstStyle>
          <a:p>
            <a:r>
              <a:rPr kumimoji="1" lang="ja-JP" altLang="en-US" dirty="0"/>
              <a:t>タイトル</a:t>
            </a:r>
          </a:p>
        </p:txBody>
      </p:sp>
      <p:pic>
        <p:nvPicPr>
          <p:cNvPr id="10" name="図 9"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8"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pic>
        <p:nvPicPr>
          <p:cNvPr id="9" name="図 8">
            <a:extLst>
              <a:ext uri="{FF2B5EF4-FFF2-40B4-BE49-F238E27FC236}">
                <a16:creationId xmlns:a16="http://schemas.microsoft.com/office/drawing/2014/main" id="{E3EF3401-8814-4407-BA9D-C654906595BC}"/>
              </a:ext>
            </a:extLst>
          </p:cNvPr>
          <p:cNvPicPr>
            <a:picLocks noChangeAspect="1"/>
          </p:cNvPicPr>
          <p:nvPr userDrawn="1"/>
        </p:nvPicPr>
        <p:blipFill>
          <a:blip r:embed="rId3"/>
          <a:stretch>
            <a:fillRect/>
          </a:stretch>
        </p:blipFill>
        <p:spPr>
          <a:xfrm>
            <a:off x="2433635" y="5600368"/>
            <a:ext cx="4276725" cy="483731"/>
          </a:xfrm>
          <a:prstGeom prst="rect">
            <a:avLst/>
          </a:prstGeom>
        </p:spPr>
      </p:pic>
    </p:spTree>
    <p:extLst>
      <p:ext uri="{BB962C8B-B14F-4D97-AF65-F5344CB8AC3E}">
        <p14:creationId xmlns:p14="http://schemas.microsoft.com/office/powerpoint/2010/main" val="358741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13835" y="2601889"/>
            <a:ext cx="8632424" cy="577409"/>
          </a:xfrm>
          <a:prstGeom prst="rect">
            <a:avLst/>
          </a:prstGeom>
        </p:spPr>
        <p:txBody>
          <a:bodyPr/>
          <a:lstStyle>
            <a:lvl1pPr>
              <a:defRPr sz="3200" b="1" baseline="0"/>
            </a:lvl1pPr>
          </a:lstStyle>
          <a:p>
            <a:r>
              <a:rPr kumimoji="1" lang="ja-JP" altLang="en-US" dirty="0"/>
              <a:t>章タイトルテキスト</a:t>
            </a:r>
          </a:p>
        </p:txBody>
      </p:sp>
      <p:pic>
        <p:nvPicPr>
          <p:cNvPr id="9" name="図 8"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5"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spTree>
    <p:extLst>
      <p:ext uri="{BB962C8B-B14F-4D97-AF65-F5344CB8AC3E}">
        <p14:creationId xmlns:p14="http://schemas.microsoft.com/office/powerpoint/2010/main" val="1039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read/chart page">
    <p:spTree>
      <p:nvGrpSpPr>
        <p:cNvPr id="1" name=""/>
        <p:cNvGrpSpPr/>
        <p:nvPr/>
      </p:nvGrpSpPr>
      <p:grpSpPr>
        <a:xfrm>
          <a:off x="0" y="0"/>
          <a:ext cx="0" cy="0"/>
          <a:chOff x="0" y="0"/>
          <a:chExt cx="0" cy="0"/>
        </a:xfrm>
      </p:grpSpPr>
      <p:pic>
        <p:nvPicPr>
          <p:cNvPr id="14" name="図 13" descr="160830_MHI_PPT_En_2-04.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121" y="6408926"/>
            <a:ext cx="8763000" cy="252984"/>
          </a:xfrm>
          <a:prstGeom prst="rect">
            <a:avLst/>
          </a:prstGeom>
        </p:spPr>
      </p:pic>
      <p:sp>
        <p:nvSpPr>
          <p:cNvPr id="2" name="タイトル 1"/>
          <p:cNvSpPr>
            <a:spLocks noGrp="1"/>
          </p:cNvSpPr>
          <p:nvPr>
            <p:ph type="title" hasCustomPrompt="1"/>
          </p:nvPr>
        </p:nvSpPr>
        <p:spPr>
          <a:xfrm>
            <a:off x="0" y="184094"/>
            <a:ext cx="6568055" cy="349961"/>
          </a:xfrm>
          <a:prstGeom prst="rect">
            <a:avLst/>
          </a:prstGeom>
        </p:spPr>
        <p:txBody>
          <a:bodyPr/>
          <a:lstStyle>
            <a:lvl1pPr>
              <a:defRPr sz="2200" b="1"/>
            </a:lvl1pPr>
          </a:lstStyle>
          <a:p>
            <a:r>
              <a:rPr kumimoji="1" lang="ja-JP" altLang="en-US" dirty="0"/>
              <a:t>ページタイトル </a:t>
            </a:r>
            <a:r>
              <a:rPr kumimoji="1" lang="en-US" altLang="ja-JP" dirty="0"/>
              <a:t>22pt</a:t>
            </a:r>
            <a:endParaRPr kumimoji="1" lang="ja-JP" altLang="en-US" dirty="0"/>
          </a:p>
        </p:txBody>
      </p:sp>
      <p:cxnSp>
        <p:nvCxnSpPr>
          <p:cNvPr id="8" name="直線コネクタ 7"/>
          <p:cNvCxnSpPr/>
          <p:nvPr userDrawn="1"/>
        </p:nvCxnSpPr>
        <p:spPr>
          <a:xfrm>
            <a:off x="225311" y="564204"/>
            <a:ext cx="87485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2"/>
          <p:cNvSpPr txBox="1">
            <a:spLocks/>
          </p:cNvSpPr>
          <p:nvPr userDrawn="1"/>
        </p:nvSpPr>
        <p:spPr>
          <a:xfrm>
            <a:off x="309672" y="6347988"/>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2023</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MHI</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NUCLEAR DEVELOPMENT CORPORATION.  All Rights Reserved.</a:t>
            </a:r>
            <a:endPar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
        <p:nvSpPr>
          <p:cNvPr id="7" name="スライド番号プレースホルダー 5"/>
          <p:cNvSpPr txBox="1">
            <a:spLocks/>
          </p:cNvSpPr>
          <p:nvPr userDrawn="1"/>
        </p:nvSpPr>
        <p:spPr>
          <a:xfrm>
            <a:off x="8374063" y="6345224"/>
            <a:ext cx="520700" cy="365125"/>
          </a:xfrm>
          <a:prstGeom prst="rect">
            <a:avLst/>
          </a:prstGeom>
          <a:ln>
            <a:noFill/>
          </a:ln>
        </p:spPr>
        <p:txBody>
          <a:bodyPr vert="horz" wrap="square" lIns="91440" tIns="45720" rIns="91440" bIns="45720" numCol="1" anchor="ctr" anchorCtr="0" compatLnSpc="1">
            <a:prstTxWarp prst="textNoShape">
              <a:avLst/>
            </a:prstTxWarp>
          </a:bodyPr>
          <a:lstStyle>
            <a:defPPr>
              <a:defRPr lang="ja-JP"/>
            </a:defPPr>
            <a:lvl1pPr algn="r" defTabSz="457200" rtl="0" fontAlgn="base">
              <a:lnSpc>
                <a:spcPct val="100000"/>
              </a:lnSpc>
              <a:spcBef>
                <a:spcPct val="0"/>
              </a:spcBef>
              <a:spcAft>
                <a:spcPct val="0"/>
              </a:spcAft>
              <a:buFontTx/>
              <a:buNone/>
              <a:defRPr kumimoji="1" sz="1000" b="0" kern="1200">
                <a:solidFill>
                  <a:srgbClr val="FFFFFF"/>
                </a:solidFill>
                <a:latin typeface="+mn-lt"/>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36B973-55D6-4CA0-852C-851A571EFE2A}" type="slidenum">
              <a:rPr kumimoji="1" lang="ja-JP" altLang="en-US" sz="1000" b="0" i="0" u="none" strike="noStrike" kern="1200" cap="none" spc="0" normalizeH="0" baseline="0" noProof="0" smtClean="0">
                <a:ln>
                  <a:noFill/>
                </a:ln>
                <a:solidFill>
                  <a:srgbClr val="FFFFFF"/>
                </a:solidFill>
                <a:effectLst/>
                <a:uLnTx/>
                <a:uFillTx/>
                <a:latin typeface="Arial"/>
                <a:ea typeface="ＭＳ Ｐゴシック"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en-US" altLang="ja-JP" sz="10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pic>
        <p:nvPicPr>
          <p:cNvPr id="3" name="図 2">
            <a:extLst>
              <a:ext uri="{FF2B5EF4-FFF2-40B4-BE49-F238E27FC236}">
                <a16:creationId xmlns:a16="http://schemas.microsoft.com/office/drawing/2014/main" id="{6AEE1860-7DA0-4D4F-B74E-80F970CCAF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8055" y="280069"/>
            <a:ext cx="2476109" cy="280067"/>
          </a:xfrm>
          <a:prstGeom prst="rect">
            <a:avLst/>
          </a:prstGeom>
        </p:spPr>
      </p:pic>
    </p:spTree>
    <p:extLst>
      <p:ext uri="{BB962C8B-B14F-4D97-AF65-F5344CB8AC3E}">
        <p14:creationId xmlns:p14="http://schemas.microsoft.com/office/powerpoint/2010/main" val="320660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63363" y="2020047"/>
            <a:ext cx="6017274" cy="341406"/>
          </a:xfrm>
          <a:prstGeom prst="rect">
            <a:avLst/>
          </a:prstGeom>
        </p:spPr>
      </p:pic>
      <p:pic>
        <p:nvPicPr>
          <p:cNvPr id="4" name="図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92361" y="5805145"/>
            <a:ext cx="1249788" cy="743776"/>
          </a:xfrm>
          <a:prstGeom prst="rect">
            <a:avLst/>
          </a:prstGeom>
        </p:spPr>
      </p:pic>
    </p:spTree>
    <p:extLst>
      <p:ext uri="{BB962C8B-B14F-4D97-AF65-F5344CB8AC3E}">
        <p14:creationId xmlns:p14="http://schemas.microsoft.com/office/powerpoint/2010/main" val="29504014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04489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62.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98.png"/><Relationship Id="rId16"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18" Type="http://schemas.openxmlformats.org/officeDocument/2006/relationships/image" Target="../media/image162.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 Type="http://schemas.openxmlformats.org/officeDocument/2006/relationships/image" Target="../media/image129.png"/><Relationship Id="rId16" Type="http://schemas.openxmlformats.org/officeDocument/2006/relationships/image" Target="../media/image160.png"/><Relationship Id="rId1" Type="http://schemas.openxmlformats.org/officeDocument/2006/relationships/slideLayout" Target="../slideLayouts/slideLayout3.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159.png"/><Relationship Id="rId10" Type="http://schemas.openxmlformats.org/officeDocument/2006/relationships/image" Target="../media/image154.png"/><Relationship Id="rId19" Type="http://schemas.openxmlformats.org/officeDocument/2006/relationships/image" Target="../media/image163.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png"/></Relationships>
</file>

<file path=ppt/slides/_rels/slide2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5.png"/><Relationship Id="rId5" Type="http://schemas.openxmlformats.org/officeDocument/2006/relationships/image" Target="../media/image153.png"/><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2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image" Target="../media/image173.png"/><Relationship Id="rId1" Type="http://schemas.openxmlformats.org/officeDocument/2006/relationships/slideLayout" Target="../slideLayouts/slideLayout3.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s>
</file>

<file path=ppt/slides/_rels/slide27.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203.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png"/><Relationship Id="rId2" Type="http://schemas.openxmlformats.org/officeDocument/2006/relationships/image" Target="../media/image187.png"/><Relationship Id="rId16" Type="http://schemas.openxmlformats.org/officeDocument/2006/relationships/image" Target="../media/image201.png"/><Relationship Id="rId1" Type="http://schemas.openxmlformats.org/officeDocument/2006/relationships/slideLayout" Target="../slideLayouts/slideLayout3.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200.png"/><Relationship Id="rId10" Type="http://schemas.openxmlformats.org/officeDocument/2006/relationships/image" Target="../media/image195.png"/><Relationship Id="rId19" Type="http://schemas.openxmlformats.org/officeDocument/2006/relationships/image" Target="../media/image204.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s>
</file>

<file path=ppt/slides/_rels/slide28.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3.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5" Type="http://schemas.openxmlformats.org/officeDocument/2006/relationships/image" Target="../media/image22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png"/><Relationship Id="rId3" Type="http://schemas.openxmlformats.org/officeDocument/2006/relationships/image" Target="../media/image225.png"/><Relationship Id="rId7" Type="http://schemas.openxmlformats.org/officeDocument/2006/relationships/image" Target="../media/image228.png"/><Relationship Id="rId12" Type="http://schemas.openxmlformats.org/officeDocument/2006/relationships/image" Target="../media/image233.png"/><Relationship Id="rId17" Type="http://schemas.openxmlformats.org/officeDocument/2006/relationships/image" Target="../media/image238.png"/><Relationship Id="rId2" Type="http://schemas.openxmlformats.org/officeDocument/2006/relationships/image" Target="../media/image224.png"/><Relationship Id="rId16" Type="http://schemas.openxmlformats.org/officeDocument/2006/relationships/image" Target="../media/image237.png"/><Relationship Id="rId1" Type="http://schemas.openxmlformats.org/officeDocument/2006/relationships/slideLayout" Target="../slideLayouts/slideLayout3.xml"/><Relationship Id="rId6" Type="http://schemas.openxmlformats.org/officeDocument/2006/relationships/image" Target="../media/image227.png"/><Relationship Id="rId11" Type="http://schemas.openxmlformats.org/officeDocument/2006/relationships/image" Target="../media/image232.png"/><Relationship Id="rId5" Type="http://schemas.openxmlformats.org/officeDocument/2006/relationships/image" Target="../media/image210.png"/><Relationship Id="rId15" Type="http://schemas.openxmlformats.org/officeDocument/2006/relationships/image" Target="../media/image236.png"/><Relationship Id="rId10" Type="http://schemas.openxmlformats.org/officeDocument/2006/relationships/image" Target="../media/image231.png"/><Relationship Id="rId19" Type="http://schemas.openxmlformats.org/officeDocument/2006/relationships/image" Target="../media/image240.png"/><Relationship Id="rId4" Type="http://schemas.openxmlformats.org/officeDocument/2006/relationships/image" Target="../media/image226.png"/><Relationship Id="rId9" Type="http://schemas.openxmlformats.org/officeDocument/2006/relationships/image" Target="../media/image230.png"/><Relationship Id="rId14" Type="http://schemas.openxmlformats.org/officeDocument/2006/relationships/image" Target="../media/image235.png"/></Relationships>
</file>

<file path=ppt/slides/_rels/slide3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3.png"/><Relationship Id="rId4" Type="http://schemas.openxmlformats.org/officeDocument/2006/relationships/image" Target="../media/image242.png"/></Relationships>
</file>

<file path=ppt/slides/_rels/slide3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3.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3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3.xml"/><Relationship Id="rId4" Type="http://schemas.openxmlformats.org/officeDocument/2006/relationships/image" Target="../media/image250.png"/></Relationships>
</file>

<file path=ppt/slides/_rels/slide3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3.xml"/><Relationship Id="rId6" Type="http://schemas.openxmlformats.org/officeDocument/2006/relationships/image" Target="../media/image255.emf"/><Relationship Id="rId5" Type="http://schemas.openxmlformats.org/officeDocument/2006/relationships/image" Target="../media/image254.png"/><Relationship Id="rId4" Type="http://schemas.openxmlformats.org/officeDocument/2006/relationships/image" Target="../media/image253.png"/></Relationships>
</file>

<file path=ppt/slides/_rels/slide35.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267.png"/><Relationship Id="rId3" Type="http://schemas.openxmlformats.org/officeDocument/2006/relationships/image" Target="../media/image257.png"/><Relationship Id="rId7" Type="http://schemas.openxmlformats.org/officeDocument/2006/relationships/image" Target="../media/image261.png"/><Relationship Id="rId12" Type="http://schemas.openxmlformats.org/officeDocument/2006/relationships/image" Target="../media/image266.png"/><Relationship Id="rId2" Type="http://schemas.openxmlformats.org/officeDocument/2006/relationships/image" Target="../media/image256.png"/><Relationship Id="rId1" Type="http://schemas.openxmlformats.org/officeDocument/2006/relationships/slideLayout" Target="../slideLayouts/slideLayout3.xml"/><Relationship Id="rId6" Type="http://schemas.openxmlformats.org/officeDocument/2006/relationships/image" Target="../media/image260.png"/><Relationship Id="rId11" Type="http://schemas.openxmlformats.org/officeDocument/2006/relationships/image" Target="../media/image265.png"/><Relationship Id="rId5" Type="http://schemas.openxmlformats.org/officeDocument/2006/relationships/image" Target="../media/image259.png"/><Relationship Id="rId15" Type="http://schemas.openxmlformats.org/officeDocument/2006/relationships/image" Target="../media/image269.png"/><Relationship Id="rId10" Type="http://schemas.openxmlformats.org/officeDocument/2006/relationships/image" Target="../media/image264.png"/><Relationship Id="rId4" Type="http://schemas.openxmlformats.org/officeDocument/2006/relationships/image" Target="../media/image258.png"/><Relationship Id="rId9" Type="http://schemas.openxmlformats.org/officeDocument/2006/relationships/image" Target="../media/image263.png"/><Relationship Id="rId14" Type="http://schemas.openxmlformats.org/officeDocument/2006/relationships/image" Target="../media/image268.png"/></Relationships>
</file>

<file path=ppt/slides/_rels/slide36.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0.png"/><Relationship Id="rId18" Type="http://schemas.openxmlformats.org/officeDocument/2006/relationships/image" Target="../media/image285.png"/><Relationship Id="rId3" Type="http://schemas.openxmlformats.org/officeDocument/2006/relationships/image" Target="../media/image270.png"/><Relationship Id="rId7" Type="http://schemas.openxmlformats.org/officeDocument/2006/relationships/image" Target="../media/image274.png"/><Relationship Id="rId12" Type="http://schemas.openxmlformats.org/officeDocument/2006/relationships/image" Target="../media/image279.png"/><Relationship Id="rId17" Type="http://schemas.openxmlformats.org/officeDocument/2006/relationships/image" Target="../media/image284.png"/><Relationship Id="rId2" Type="http://schemas.openxmlformats.org/officeDocument/2006/relationships/image" Target="../media/image256.png"/><Relationship Id="rId16" Type="http://schemas.openxmlformats.org/officeDocument/2006/relationships/image" Target="../media/image283.png"/><Relationship Id="rId1" Type="http://schemas.openxmlformats.org/officeDocument/2006/relationships/slideLayout" Target="../slideLayouts/slideLayout3.xml"/><Relationship Id="rId6" Type="http://schemas.openxmlformats.org/officeDocument/2006/relationships/image" Target="../media/image273.png"/><Relationship Id="rId11" Type="http://schemas.openxmlformats.org/officeDocument/2006/relationships/image" Target="../media/image278.png"/><Relationship Id="rId5" Type="http://schemas.openxmlformats.org/officeDocument/2006/relationships/image" Target="../media/image272.png"/><Relationship Id="rId15" Type="http://schemas.openxmlformats.org/officeDocument/2006/relationships/image" Target="../media/image282.png"/><Relationship Id="rId10" Type="http://schemas.openxmlformats.org/officeDocument/2006/relationships/image" Target="../media/image277.png"/><Relationship Id="rId19" Type="http://schemas.openxmlformats.org/officeDocument/2006/relationships/image" Target="../media/image286.png"/><Relationship Id="rId4" Type="http://schemas.openxmlformats.org/officeDocument/2006/relationships/image" Target="../media/image271.png"/><Relationship Id="rId9" Type="http://schemas.openxmlformats.org/officeDocument/2006/relationships/image" Target="../media/image276.png"/><Relationship Id="rId14" Type="http://schemas.openxmlformats.org/officeDocument/2006/relationships/image" Target="../media/image281.png"/></Relationships>
</file>

<file path=ppt/slides/_rels/slide3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3.xml"/><Relationship Id="rId6" Type="http://schemas.openxmlformats.org/officeDocument/2006/relationships/image" Target="../media/image291.emf"/><Relationship Id="rId5" Type="http://schemas.openxmlformats.org/officeDocument/2006/relationships/image" Target="../media/image290.png"/><Relationship Id="rId4" Type="http://schemas.openxmlformats.org/officeDocument/2006/relationships/image" Target="../media/image289.png"/></Relationships>
</file>

<file path=ppt/slides/_rels/slide38.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03.png"/><Relationship Id="rId3" Type="http://schemas.openxmlformats.org/officeDocument/2006/relationships/image" Target="../media/image293.png"/><Relationship Id="rId7" Type="http://schemas.openxmlformats.org/officeDocument/2006/relationships/image" Target="../media/image297.png"/><Relationship Id="rId12" Type="http://schemas.openxmlformats.org/officeDocument/2006/relationships/image" Target="../media/image302.png"/><Relationship Id="rId2" Type="http://schemas.openxmlformats.org/officeDocument/2006/relationships/image" Target="../media/image292.png"/><Relationship Id="rId1" Type="http://schemas.openxmlformats.org/officeDocument/2006/relationships/slideLayout" Target="../slideLayouts/slideLayout3.xml"/><Relationship Id="rId6" Type="http://schemas.openxmlformats.org/officeDocument/2006/relationships/image" Target="../media/image296.png"/><Relationship Id="rId11" Type="http://schemas.openxmlformats.org/officeDocument/2006/relationships/image" Target="../media/image301.png"/><Relationship Id="rId5" Type="http://schemas.openxmlformats.org/officeDocument/2006/relationships/image" Target="../media/image295.png"/><Relationship Id="rId15" Type="http://schemas.openxmlformats.org/officeDocument/2006/relationships/image" Target="../media/image305.png"/><Relationship Id="rId10" Type="http://schemas.openxmlformats.org/officeDocument/2006/relationships/image" Target="../media/image300.png"/><Relationship Id="rId4" Type="http://schemas.openxmlformats.org/officeDocument/2006/relationships/image" Target="../media/image294.png"/><Relationship Id="rId9" Type="http://schemas.openxmlformats.org/officeDocument/2006/relationships/image" Target="../media/image299.png"/><Relationship Id="rId14" Type="http://schemas.openxmlformats.org/officeDocument/2006/relationships/image" Target="../media/image304.png"/></Relationships>
</file>

<file path=ppt/slides/_rels/slide39.xml.rels><?xml version="1.0" encoding="UTF-8" standalone="yes"?>
<Relationships xmlns="http://schemas.openxmlformats.org/package/2006/relationships"><Relationship Id="rId8" Type="http://schemas.openxmlformats.org/officeDocument/2006/relationships/image" Target="../media/image312.png"/><Relationship Id="rId13" Type="http://schemas.openxmlformats.org/officeDocument/2006/relationships/image" Target="../media/image317.png"/><Relationship Id="rId18" Type="http://schemas.openxmlformats.org/officeDocument/2006/relationships/image" Target="../media/image322.png"/><Relationship Id="rId3" Type="http://schemas.openxmlformats.org/officeDocument/2006/relationships/image" Target="../media/image307.png"/><Relationship Id="rId7" Type="http://schemas.openxmlformats.org/officeDocument/2006/relationships/image" Target="../media/image311.png"/><Relationship Id="rId12" Type="http://schemas.openxmlformats.org/officeDocument/2006/relationships/image" Target="../media/image316.png"/><Relationship Id="rId17" Type="http://schemas.openxmlformats.org/officeDocument/2006/relationships/image" Target="../media/image321.png"/><Relationship Id="rId2" Type="http://schemas.openxmlformats.org/officeDocument/2006/relationships/image" Target="../media/image306.png"/><Relationship Id="rId16" Type="http://schemas.openxmlformats.org/officeDocument/2006/relationships/image" Target="../media/image320.png"/><Relationship Id="rId1" Type="http://schemas.openxmlformats.org/officeDocument/2006/relationships/slideLayout" Target="../slideLayouts/slideLayout3.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5" Type="http://schemas.openxmlformats.org/officeDocument/2006/relationships/image" Target="../media/image319.png"/><Relationship Id="rId10" Type="http://schemas.openxmlformats.org/officeDocument/2006/relationships/image" Target="../media/image314.png"/><Relationship Id="rId19" Type="http://schemas.openxmlformats.org/officeDocument/2006/relationships/image" Target="../media/image323.png"/><Relationship Id="rId4" Type="http://schemas.openxmlformats.org/officeDocument/2006/relationships/image" Target="../media/image308.png"/><Relationship Id="rId9" Type="http://schemas.openxmlformats.org/officeDocument/2006/relationships/image" Target="../media/image313.png"/><Relationship Id="rId14" Type="http://schemas.openxmlformats.org/officeDocument/2006/relationships/image" Target="../media/image31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329.emf"/><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41.xml.rels><?xml version="1.0" encoding="UTF-8" standalone="yes"?>
<Relationships xmlns="http://schemas.openxmlformats.org/package/2006/relationships"><Relationship Id="rId8" Type="http://schemas.openxmlformats.org/officeDocument/2006/relationships/image" Target="../media/image336.png"/><Relationship Id="rId13" Type="http://schemas.openxmlformats.org/officeDocument/2006/relationships/image" Target="../media/image341.png"/><Relationship Id="rId3" Type="http://schemas.openxmlformats.org/officeDocument/2006/relationships/image" Target="../media/image331.png"/><Relationship Id="rId7" Type="http://schemas.openxmlformats.org/officeDocument/2006/relationships/image" Target="../media/image335.png"/><Relationship Id="rId12"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3.xml"/><Relationship Id="rId6" Type="http://schemas.openxmlformats.org/officeDocument/2006/relationships/image" Target="../media/image334.png"/><Relationship Id="rId11" Type="http://schemas.openxmlformats.org/officeDocument/2006/relationships/image" Target="../media/image339.png"/><Relationship Id="rId5" Type="http://schemas.openxmlformats.org/officeDocument/2006/relationships/image" Target="../media/image333.png"/><Relationship Id="rId15" Type="http://schemas.openxmlformats.org/officeDocument/2006/relationships/image" Target="../media/image328.png"/><Relationship Id="rId10" Type="http://schemas.openxmlformats.org/officeDocument/2006/relationships/image" Target="../media/image338.png"/><Relationship Id="rId4" Type="http://schemas.openxmlformats.org/officeDocument/2006/relationships/image" Target="../media/image332.png"/><Relationship Id="rId9" Type="http://schemas.openxmlformats.org/officeDocument/2006/relationships/image" Target="../media/image337.png"/><Relationship Id="rId14" Type="http://schemas.openxmlformats.org/officeDocument/2006/relationships/image" Target="../media/image342.png"/></Relationships>
</file>

<file path=ppt/slides/_rels/slide42.xml.rels><?xml version="1.0" encoding="UTF-8" standalone="yes"?>
<Relationships xmlns="http://schemas.openxmlformats.org/package/2006/relationships"><Relationship Id="rId8" Type="http://schemas.openxmlformats.org/officeDocument/2006/relationships/image" Target="../media/image349.png"/><Relationship Id="rId13" Type="http://schemas.openxmlformats.org/officeDocument/2006/relationships/image" Target="../media/image354.png"/><Relationship Id="rId18" Type="http://schemas.openxmlformats.org/officeDocument/2006/relationships/image" Target="../media/image359.png"/><Relationship Id="rId3" Type="http://schemas.openxmlformats.org/officeDocument/2006/relationships/image" Target="../media/image344.png"/><Relationship Id="rId7" Type="http://schemas.openxmlformats.org/officeDocument/2006/relationships/image" Target="../media/image348.png"/><Relationship Id="rId12" Type="http://schemas.openxmlformats.org/officeDocument/2006/relationships/image" Target="../media/image353.png"/><Relationship Id="rId17" Type="http://schemas.openxmlformats.org/officeDocument/2006/relationships/image" Target="../media/image358.png"/><Relationship Id="rId2" Type="http://schemas.openxmlformats.org/officeDocument/2006/relationships/image" Target="../media/image343.png"/><Relationship Id="rId16" Type="http://schemas.openxmlformats.org/officeDocument/2006/relationships/image" Target="../media/image357.png"/><Relationship Id="rId20" Type="http://schemas.openxmlformats.org/officeDocument/2006/relationships/image" Target="../media/image361.png"/><Relationship Id="rId1" Type="http://schemas.openxmlformats.org/officeDocument/2006/relationships/slideLayout" Target="../slideLayouts/slideLayout3.xml"/><Relationship Id="rId6" Type="http://schemas.openxmlformats.org/officeDocument/2006/relationships/image" Target="../media/image347.png"/><Relationship Id="rId11" Type="http://schemas.openxmlformats.org/officeDocument/2006/relationships/image" Target="../media/image352.png"/><Relationship Id="rId5" Type="http://schemas.openxmlformats.org/officeDocument/2006/relationships/image" Target="../media/image346.png"/><Relationship Id="rId15" Type="http://schemas.openxmlformats.org/officeDocument/2006/relationships/image" Target="../media/image356.png"/><Relationship Id="rId10" Type="http://schemas.openxmlformats.org/officeDocument/2006/relationships/image" Target="../media/image351.png"/><Relationship Id="rId19" Type="http://schemas.openxmlformats.org/officeDocument/2006/relationships/image" Target="../media/image360.png"/><Relationship Id="rId4" Type="http://schemas.openxmlformats.org/officeDocument/2006/relationships/image" Target="../media/image345.png"/><Relationship Id="rId9" Type="http://schemas.openxmlformats.org/officeDocument/2006/relationships/image" Target="../media/image350.png"/><Relationship Id="rId14" Type="http://schemas.openxmlformats.org/officeDocument/2006/relationships/image" Target="../media/image355.png"/></Relationships>
</file>

<file path=ppt/slides/_rels/slide43.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2"/>
          <p:cNvSpPr txBox="1">
            <a:spLocks noChangeArrowheads="1"/>
          </p:cNvSpPr>
          <p:nvPr/>
        </p:nvSpPr>
        <p:spPr>
          <a:xfrm>
            <a:off x="1042804" y="1459076"/>
            <a:ext cx="7058389" cy="1292426"/>
          </a:xfrm>
          <a:prstGeom prst="rect">
            <a:avLst/>
          </a:prstGeo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Lst>
        </p:spPr>
        <p:txBody>
          <a:bodyPr/>
          <a:lstStyle>
            <a:lvl1pPr algn="l" defTabSz="685800" rtl="0" eaLnBrk="1" latinLnBrk="0" hangingPunct="1">
              <a:lnSpc>
                <a:spcPct val="90000"/>
              </a:lnSpc>
              <a:spcBef>
                <a:spcPct val="0"/>
              </a:spcBef>
              <a:buNone/>
              <a:defRPr kumimoji="1" sz="3200" b="1" kern="1200" baseline="0">
                <a:solidFill>
                  <a:schemeClr val="tx1"/>
                </a:solidFill>
                <a:latin typeface="+mj-lt"/>
                <a:ea typeface="+mj-ea"/>
                <a:cs typeface="+mj-cs"/>
              </a:defRPr>
            </a:lvl1pPr>
          </a:lstStyle>
          <a:p>
            <a:pPr fontAlgn="auto">
              <a:spcAft>
                <a:spcPts val="0"/>
              </a:spcAft>
            </a:pPr>
            <a:endParaRPr lang="en-US" altLang="ja-JP" sz="2400" b="0" u="sng" dirty="0"/>
          </a:p>
        </p:txBody>
      </p:sp>
      <p:sp>
        <p:nvSpPr>
          <p:cNvPr id="4" name="タイトル 3"/>
          <p:cNvSpPr>
            <a:spLocks noGrp="1"/>
          </p:cNvSpPr>
          <p:nvPr>
            <p:ph type="title"/>
          </p:nvPr>
        </p:nvSpPr>
        <p:spPr>
          <a:xfrm>
            <a:off x="1042804" y="1698824"/>
            <a:ext cx="7267573" cy="3434786"/>
          </a:xfrm>
        </p:spPr>
        <p:txBody>
          <a:bodyPr wrap="square" lIns="0" tIns="0" rIns="0" bIns="0">
            <a:spAutoFit/>
          </a:bodyPr>
          <a:lstStyle/>
          <a:p>
            <a:pPr algn="ctr"/>
            <a:r>
              <a:rPr lang="ja-JP" altLang="en-US" sz="2800" dirty="0">
                <a:latin typeface="+mn-ea"/>
                <a:ea typeface="+mn-ea"/>
              </a:rPr>
              <a:t>福島第一原子力発電所から採取された試料の固体性状及び組成分析</a:t>
            </a:r>
            <a:br>
              <a:rPr lang="en-US" altLang="ja-JP" sz="2800" dirty="0">
                <a:latin typeface="+mn-ea"/>
                <a:ea typeface="+mn-ea"/>
              </a:rPr>
            </a:br>
            <a:br>
              <a:rPr lang="en-US" altLang="ja-JP" sz="2800" dirty="0">
                <a:latin typeface="+mn-ea"/>
                <a:ea typeface="+mn-ea"/>
              </a:rPr>
            </a:br>
            <a:r>
              <a:rPr lang="en-US" altLang="ja-JP" sz="1400" dirty="0">
                <a:latin typeface="+mn-ea"/>
                <a:ea typeface="+mn-ea"/>
              </a:rPr>
              <a:t> </a:t>
            </a:r>
            <a:br>
              <a:rPr lang="en-US" altLang="ja-JP" sz="2800" dirty="0">
                <a:latin typeface="+mn-ea"/>
                <a:ea typeface="+mn-ea"/>
              </a:rPr>
            </a:br>
            <a:r>
              <a:rPr lang="en-US" altLang="ja-JP" sz="2800" dirty="0">
                <a:latin typeface="+mn-ea"/>
                <a:ea typeface="+mn-ea"/>
              </a:rPr>
              <a:t>- </a:t>
            </a:r>
            <a:r>
              <a:rPr lang="ja-JP" altLang="en-US" sz="2800" dirty="0">
                <a:latin typeface="+mn-ea"/>
                <a:ea typeface="+mn-ea"/>
              </a:rPr>
              <a:t>進捗状況速報</a:t>
            </a:r>
            <a:r>
              <a:rPr lang="en-US" altLang="ja-JP" sz="2800" dirty="0">
                <a:latin typeface="+mn-ea"/>
                <a:ea typeface="+mn-ea"/>
              </a:rPr>
              <a:t> –</a:t>
            </a:r>
            <a:br>
              <a:rPr lang="en-US" altLang="ja-JP" sz="2800" dirty="0">
                <a:latin typeface="+mn-ea"/>
                <a:ea typeface="+mn-ea"/>
              </a:rPr>
            </a:br>
            <a:r>
              <a:rPr lang="en-US" altLang="ja-JP" sz="2800" dirty="0">
                <a:latin typeface="+mn-ea"/>
                <a:ea typeface="+mn-ea"/>
              </a:rPr>
              <a:t>(</a:t>
            </a:r>
            <a:r>
              <a:rPr lang="ja-JP" altLang="en-US" sz="2800" dirty="0">
                <a:latin typeface="+mn-ea"/>
                <a:ea typeface="+mn-ea"/>
              </a:rPr>
              <a:t>光顕観察・</a:t>
            </a:r>
            <a:r>
              <a:rPr lang="en-US" altLang="ja-JP" sz="2800" dirty="0">
                <a:latin typeface="+mn-ea"/>
                <a:ea typeface="+mn-ea"/>
              </a:rPr>
              <a:t>SEM</a:t>
            </a:r>
            <a:r>
              <a:rPr lang="ja-JP" altLang="en-US" sz="2800" dirty="0">
                <a:latin typeface="+mn-ea"/>
                <a:ea typeface="+mn-ea"/>
              </a:rPr>
              <a:t>分析・</a:t>
            </a:r>
            <a:r>
              <a:rPr lang="en-US" altLang="ja-JP" sz="2800" dirty="0">
                <a:latin typeface="+mn-ea"/>
                <a:ea typeface="+mn-ea"/>
              </a:rPr>
              <a:t>XRD</a:t>
            </a:r>
            <a:r>
              <a:rPr lang="ja-JP" altLang="en-US" sz="2800" dirty="0">
                <a:latin typeface="+mn-ea"/>
                <a:ea typeface="+mn-ea"/>
              </a:rPr>
              <a:t>分析結果</a:t>
            </a:r>
            <a:r>
              <a:rPr lang="en-US" altLang="ja-JP" sz="2800" dirty="0">
                <a:latin typeface="+mn-ea"/>
                <a:ea typeface="+mn-ea"/>
              </a:rPr>
              <a:t>)</a:t>
            </a:r>
            <a:br>
              <a:rPr lang="en-US" altLang="ja-JP" sz="2800" dirty="0">
                <a:latin typeface="+mn-ea"/>
                <a:ea typeface="+mn-ea"/>
              </a:rPr>
            </a:br>
            <a:r>
              <a:rPr lang="en-US" altLang="ja-JP" sz="1400" dirty="0">
                <a:latin typeface="+mn-ea"/>
                <a:ea typeface="+mn-ea"/>
              </a:rPr>
              <a:t> </a:t>
            </a:r>
            <a:br>
              <a:rPr lang="en-US" altLang="ja-JP" sz="2400" dirty="0">
                <a:latin typeface="+mn-ea"/>
                <a:ea typeface="+mn-ea"/>
              </a:rPr>
            </a:br>
            <a:r>
              <a:rPr lang="ja-JP" altLang="en-US" sz="2400" dirty="0">
                <a:latin typeface="+mn-ea"/>
                <a:ea typeface="+mn-ea"/>
              </a:rPr>
              <a:t>二研</a:t>
            </a:r>
            <a:r>
              <a:rPr lang="en-US" altLang="ja-JP" sz="2400" dirty="0">
                <a:latin typeface="+mn-ea"/>
                <a:ea typeface="+mn-ea"/>
              </a:rPr>
              <a:t>-X23108</a:t>
            </a:r>
            <a:r>
              <a:rPr lang="ja-JP" altLang="en-US" sz="2400" dirty="0">
                <a:latin typeface="+mn-ea"/>
                <a:ea typeface="+mn-ea"/>
              </a:rPr>
              <a:t>　</a:t>
            </a:r>
            <a:br>
              <a:rPr lang="en-US" altLang="ja-JP" sz="2800" dirty="0">
                <a:latin typeface="+mn-ea"/>
                <a:ea typeface="+mn-ea"/>
              </a:rPr>
            </a:br>
            <a:br>
              <a:rPr lang="ja-JP" altLang="en-US" sz="2800" dirty="0">
                <a:latin typeface="+mn-ea"/>
                <a:ea typeface="+mn-ea"/>
              </a:rPr>
            </a:br>
            <a:r>
              <a:rPr lang="en-US" altLang="ja-JP" sz="2800" dirty="0">
                <a:latin typeface="Meiryo UI" panose="020B0604030504040204" pitchFamily="50" charset="-128"/>
                <a:ea typeface="Meiryo UI" panose="020B0604030504040204" pitchFamily="50" charset="-128"/>
              </a:rPr>
              <a:t>2023</a:t>
            </a:r>
            <a:r>
              <a:rPr lang="ja-JP" altLang="en-US" sz="2800" dirty="0">
                <a:latin typeface="Meiryo UI" panose="020B0604030504040204" pitchFamily="50" charset="-128"/>
                <a:ea typeface="Meiryo UI" panose="020B0604030504040204" pitchFamily="50" charset="-128"/>
              </a:rPr>
              <a:t>年</a:t>
            </a:r>
            <a:r>
              <a:rPr lang="en-US" altLang="ja-JP" sz="2800" dirty="0">
                <a:latin typeface="Meiryo UI" panose="020B0604030504040204" pitchFamily="50" charset="-128"/>
                <a:ea typeface="Meiryo UI" panose="020B0604030504040204" pitchFamily="50" charset="-128"/>
              </a:rPr>
              <a:t>12</a:t>
            </a:r>
            <a:r>
              <a:rPr lang="ja-JP" altLang="en-US" sz="2800" dirty="0">
                <a:latin typeface="Meiryo UI" panose="020B0604030504040204" pitchFamily="50" charset="-128"/>
                <a:ea typeface="Meiryo UI" panose="020B0604030504040204" pitchFamily="50" charset="-128"/>
              </a:rPr>
              <a:t>月</a:t>
            </a:r>
            <a:r>
              <a:rPr lang="en-US" altLang="ja-JP" sz="2800" dirty="0">
                <a:latin typeface="Meiryo UI" panose="020B0604030504040204" pitchFamily="50" charset="-128"/>
                <a:ea typeface="Meiryo UI" panose="020B0604030504040204" pitchFamily="50" charset="-128"/>
              </a:rPr>
              <a:t>21</a:t>
            </a:r>
            <a:r>
              <a:rPr lang="ja-JP" altLang="en-US" sz="2800" dirty="0">
                <a:latin typeface="Meiryo UI" panose="020B0604030504040204" pitchFamily="50" charset="-128"/>
                <a:ea typeface="Meiryo UI" panose="020B0604030504040204" pitchFamily="50" charset="-128"/>
              </a:rPr>
              <a:t>日</a:t>
            </a:r>
            <a:endParaRPr kumimoji="1" lang="ja-JP" altLang="en-US" sz="2800" dirty="0">
              <a:latin typeface="+mn-ea"/>
              <a:ea typeface="+mn-ea"/>
            </a:endParaRPr>
          </a:p>
        </p:txBody>
      </p:sp>
      <p:sp>
        <p:nvSpPr>
          <p:cNvPr id="5" name="テキスト ボックス 4"/>
          <p:cNvSpPr txBox="1"/>
          <p:nvPr/>
        </p:nvSpPr>
        <p:spPr bwMode="auto">
          <a:xfrm>
            <a:off x="6311153" y="6291543"/>
            <a:ext cx="2608728" cy="338554"/>
          </a:xfrm>
          <a:prstGeom prst="rect">
            <a:avLst/>
          </a:prstGeom>
          <a:noFill/>
          <a:ln w="9525" algn="ctr">
            <a:solidFill>
              <a:schemeClr val="tx1"/>
            </a:solidFill>
            <a:miter lim="800000"/>
            <a:headEnd/>
            <a:tailEnd/>
          </a:ln>
          <a:effectLst/>
        </p:spPr>
        <p:txBody>
          <a:bodyPr wrap="square" rtlCol="0">
            <a:spAutoFit/>
          </a:bodyPr>
          <a:lstStyle/>
          <a:p>
            <a:pPr algn="ctr">
              <a:spcBef>
                <a:spcPct val="50000"/>
              </a:spcBef>
              <a:buClrTx/>
              <a:buSzTx/>
              <a:buFontTx/>
              <a:buNone/>
            </a:pPr>
            <a:r>
              <a:rPr kumimoji="0" lang="en-US" altLang="ja-JP" sz="1600" dirty="0"/>
              <a:t>NDC</a:t>
            </a:r>
            <a:r>
              <a:rPr kumimoji="0" lang="ja-JP" altLang="en-US" sz="1600" dirty="0"/>
              <a:t>技術資料：クラスＢ</a:t>
            </a:r>
            <a:endParaRPr kumimoji="0" lang="ja-JP" altLang="en-US" sz="1600" b="0" dirty="0"/>
          </a:p>
        </p:txBody>
      </p:sp>
    </p:spTree>
    <p:extLst>
      <p:ext uri="{BB962C8B-B14F-4D97-AF65-F5344CB8AC3E}">
        <p14:creationId xmlns:p14="http://schemas.microsoft.com/office/powerpoint/2010/main" val="147522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6366EB6C-2BE1-4B12-B025-6C7AEAA2C76A}"/>
              </a:ext>
            </a:extLst>
          </p:cNvPr>
          <p:cNvGraphicFramePr>
            <a:graphicFrameLocks noGrp="1"/>
          </p:cNvGraphicFramePr>
          <p:nvPr>
            <p:extLst>
              <p:ext uri="{D42A27DB-BD31-4B8C-83A1-F6EECF244321}">
                <p14:modId xmlns:p14="http://schemas.microsoft.com/office/powerpoint/2010/main" val="2637228053"/>
              </p:ext>
            </p:extLst>
          </p:nvPr>
        </p:nvGraphicFramePr>
        <p:xfrm>
          <a:off x="359860" y="1749433"/>
          <a:ext cx="8496000" cy="4572000"/>
        </p:xfrm>
        <a:graphic>
          <a:graphicData uri="http://schemas.openxmlformats.org/drawingml/2006/table">
            <a:tbl>
              <a:tblPr firstRow="1" bandRow="1">
                <a:tableStyleId>{5C22544A-7EE6-4342-B048-85BDC9FD1C3A}</a:tableStyleId>
              </a:tblPr>
              <a:tblGrid>
                <a:gridCol w="2736000">
                  <a:extLst>
                    <a:ext uri="{9D8B030D-6E8A-4147-A177-3AD203B41FA5}">
                      <a16:colId xmlns:a16="http://schemas.microsoft.com/office/drawing/2014/main" val="852883701"/>
                    </a:ext>
                  </a:extLst>
                </a:gridCol>
                <a:gridCol w="1080000">
                  <a:extLst>
                    <a:ext uri="{9D8B030D-6E8A-4147-A177-3AD203B41FA5}">
                      <a16:colId xmlns:a16="http://schemas.microsoft.com/office/drawing/2014/main" val="3240478427"/>
                    </a:ext>
                  </a:extLst>
                </a:gridCol>
                <a:gridCol w="4680000">
                  <a:extLst>
                    <a:ext uri="{9D8B030D-6E8A-4147-A177-3AD203B41FA5}">
                      <a16:colId xmlns:a16="http://schemas.microsoft.com/office/drawing/2014/main" val="996266311"/>
                    </a:ext>
                  </a:extLst>
                </a:gridCol>
              </a:tblGrid>
              <a:tr h="2052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試料マウント部下部</a:t>
                      </a:r>
                    </a:p>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ctr"/>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kumimoji="1" lang="ja-JP" altLang="en-US" sz="1200" dirty="0">
                        <a:latin typeface="+mn-ea"/>
                        <a:ea typeface="+mn-ea"/>
                      </a:endParaRPr>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745857"/>
                  </a:ext>
                </a:extLst>
              </a:tr>
              <a:tr h="2520000">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60761766"/>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73772" cy="1061829"/>
          </a:xfrm>
          <a:prstGeom prst="rect">
            <a:avLst/>
          </a:prstGeom>
          <a:noFill/>
          <a:ln w="9525" algn="ctr">
            <a:noFill/>
            <a:miter lim="800000"/>
            <a:headEnd/>
            <a:tailEnd/>
          </a:ln>
          <a:effectLst/>
        </p:spPr>
        <p:txBody>
          <a:bodyPr wrap="square" rtlCol="0">
            <a:spAutoFit/>
          </a:bodyPr>
          <a:lstStyle/>
          <a:p>
            <a:pPr marL="273050" indent="-185738">
              <a:spcBef>
                <a:spcPts val="0"/>
              </a:spcBef>
              <a:buClrTx/>
              <a:buSzTx/>
              <a:buFont typeface="Arial" panose="020B0604020202020204" pitchFamily="34" charset="0"/>
              <a:buChar char="•"/>
            </a:pPr>
            <a:r>
              <a:rPr kumimoji="0" lang="ja-JP" altLang="en-US" sz="2200" dirty="0">
                <a:latin typeface="+mn-ea"/>
                <a:ea typeface="+mn-ea"/>
              </a:rPr>
              <a:t>全体は赤黄褐色であるが、部分的には白色の部分が観察される。　</a:t>
            </a:r>
            <a:endParaRPr kumimoji="0" lang="en-US" altLang="ja-JP" sz="2200" dirty="0">
              <a:latin typeface="+mn-ea"/>
              <a:ea typeface="+mn-ea"/>
            </a:endParaRPr>
          </a:p>
          <a:p>
            <a:pPr marL="273050" indent="-185738">
              <a:spcBef>
                <a:spcPts val="0"/>
              </a:spcBef>
              <a:buClrTx/>
              <a:buSzTx/>
              <a:buFont typeface="Arial" panose="020B0604020202020204" pitchFamily="34" charset="0"/>
              <a:buChar char="•"/>
            </a:pPr>
            <a:r>
              <a:rPr kumimoji="0" lang="ja-JP" altLang="en-US" sz="2200" dirty="0">
                <a:latin typeface="+mn-ea"/>
                <a:ea typeface="+mn-ea"/>
              </a:rPr>
              <a:t>微粒子が集まった塊で構成され、大きいものは数</a:t>
            </a:r>
            <a:r>
              <a:rPr kumimoji="0" lang="en-US" altLang="ja-JP" sz="2200" dirty="0">
                <a:latin typeface="+mn-ea"/>
                <a:ea typeface="+mn-ea"/>
              </a:rPr>
              <a:t>100μm</a:t>
            </a:r>
            <a:r>
              <a:rPr kumimoji="0" lang="ja-JP" altLang="en-US" sz="2200" dirty="0">
                <a:latin typeface="+mn-ea"/>
                <a:ea typeface="+mn-ea"/>
              </a:rPr>
              <a:t>程度となる。</a:t>
            </a:r>
            <a:endParaRPr kumimoji="0" lang="en-US" altLang="ja-JP" sz="2200" dirty="0">
              <a:latin typeface="+mn-ea"/>
              <a:ea typeface="+mn-ea"/>
            </a:endParaRPr>
          </a:p>
          <a:p>
            <a:pPr marL="87312" algn="r">
              <a:spcBef>
                <a:spcPts val="600"/>
              </a:spcBef>
              <a:buClrTx/>
              <a:buSzTx/>
              <a:buNone/>
            </a:pPr>
            <a:r>
              <a:rPr kumimoji="0" lang="en-US" altLang="ja-JP" sz="1400" dirty="0">
                <a:latin typeface="+mn-ea"/>
                <a:ea typeface="+mn-ea"/>
              </a:rPr>
              <a:t>※</a:t>
            </a:r>
            <a:r>
              <a:rPr kumimoji="0" lang="ja-JP" altLang="en-US" sz="1400" dirty="0">
                <a:latin typeface="+mn-ea"/>
                <a:ea typeface="+mn-ea"/>
              </a:rPr>
              <a:t>青白い光点は粒子ではなく</a:t>
            </a:r>
            <a:r>
              <a:rPr kumimoji="0" lang="en-US" altLang="ja-JP" sz="1400" dirty="0">
                <a:latin typeface="+mn-ea"/>
                <a:ea typeface="+mn-ea"/>
              </a:rPr>
              <a:t>C</a:t>
            </a:r>
            <a:r>
              <a:rPr kumimoji="0" lang="ja-JP" altLang="en-US" sz="1400" dirty="0">
                <a:latin typeface="+mn-ea"/>
                <a:ea typeface="+mn-ea"/>
              </a:rPr>
              <a:t>テープの凹凸が反射したもの　</a:t>
            </a:r>
            <a:endParaRPr kumimoji="0" lang="en-US" altLang="ja-JP" sz="14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30542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３．光学顕微鏡観察（</a:t>
            </a:r>
            <a:r>
              <a:rPr lang="en-US" altLang="ja-JP" dirty="0"/>
              <a:t>1PCV2303BR3</a:t>
            </a:r>
            <a:r>
              <a:rPr lang="ja-JP" altLang="en-US" dirty="0"/>
              <a:t>）</a:t>
            </a:r>
          </a:p>
        </p:txBody>
      </p:sp>
      <p:grpSp>
        <p:nvGrpSpPr>
          <p:cNvPr id="12" name="グループ化 11">
            <a:extLst>
              <a:ext uri="{FF2B5EF4-FFF2-40B4-BE49-F238E27FC236}">
                <a16:creationId xmlns:a16="http://schemas.microsoft.com/office/drawing/2014/main" id="{4193BB95-BFF9-4BB0-A98E-4F3C8890CED9}"/>
              </a:ext>
            </a:extLst>
          </p:cNvPr>
          <p:cNvGrpSpPr/>
          <p:nvPr/>
        </p:nvGrpSpPr>
        <p:grpSpPr>
          <a:xfrm>
            <a:off x="4178198" y="1740252"/>
            <a:ext cx="4688682" cy="4595417"/>
            <a:chOff x="4523020" y="1709665"/>
            <a:chExt cx="4688682" cy="4595417"/>
          </a:xfrm>
        </p:grpSpPr>
        <p:pic>
          <p:nvPicPr>
            <p:cNvPr id="8" name="図 7">
              <a:extLst>
                <a:ext uri="{FF2B5EF4-FFF2-40B4-BE49-F238E27FC236}">
                  <a16:creationId xmlns:a16="http://schemas.microsoft.com/office/drawing/2014/main" id="{1F4DAB54-9C2E-4891-929B-EE1AED9BEFB8}"/>
                </a:ext>
              </a:extLst>
            </p:cNvPr>
            <p:cNvPicPr>
              <a:picLocks noChangeAspect="1"/>
            </p:cNvPicPr>
            <p:nvPr/>
          </p:nvPicPr>
          <p:blipFill rotWithShape="1">
            <a:blip r:embed="rId3"/>
            <a:srcRect t="4388"/>
            <a:stretch/>
          </p:blipFill>
          <p:spPr>
            <a:xfrm>
              <a:off x="4523020" y="1709665"/>
              <a:ext cx="4188315" cy="2523963"/>
            </a:xfrm>
            <a:prstGeom prst="rect">
              <a:avLst/>
            </a:prstGeom>
          </p:spPr>
        </p:pic>
        <p:pic>
          <p:nvPicPr>
            <p:cNvPr id="19" name="図 18">
              <a:extLst>
                <a:ext uri="{FF2B5EF4-FFF2-40B4-BE49-F238E27FC236}">
                  <a16:creationId xmlns:a16="http://schemas.microsoft.com/office/drawing/2014/main" id="{71983C27-2C40-47BC-94EE-02A14C2AFDE1}"/>
                </a:ext>
              </a:extLst>
            </p:cNvPr>
            <p:cNvPicPr>
              <a:picLocks noChangeAspect="1"/>
            </p:cNvPicPr>
            <p:nvPr/>
          </p:nvPicPr>
          <p:blipFill rotWithShape="1">
            <a:blip r:embed="rId4"/>
            <a:srcRect b="10585"/>
            <a:stretch/>
          </p:blipFill>
          <p:spPr>
            <a:xfrm>
              <a:off x="5169704" y="3846571"/>
              <a:ext cx="4041998" cy="2458511"/>
            </a:xfrm>
            <a:prstGeom prst="rect">
              <a:avLst/>
            </a:prstGeom>
          </p:spPr>
        </p:pic>
      </p:grpSp>
      <p:pic>
        <p:nvPicPr>
          <p:cNvPr id="11" name="図 10">
            <a:extLst>
              <a:ext uri="{FF2B5EF4-FFF2-40B4-BE49-F238E27FC236}">
                <a16:creationId xmlns:a16="http://schemas.microsoft.com/office/drawing/2014/main" id="{A58DEFFB-168B-47EC-8AF6-DC7D366772CA}"/>
              </a:ext>
            </a:extLst>
          </p:cNvPr>
          <p:cNvPicPr>
            <a:picLocks noChangeAspect="1"/>
          </p:cNvPicPr>
          <p:nvPr/>
        </p:nvPicPr>
        <p:blipFill>
          <a:blip r:embed="rId5"/>
          <a:stretch>
            <a:fillRect/>
          </a:stretch>
        </p:blipFill>
        <p:spPr>
          <a:xfrm>
            <a:off x="383387" y="3447280"/>
            <a:ext cx="2731245" cy="2523963"/>
          </a:xfrm>
          <a:prstGeom prst="rect">
            <a:avLst/>
          </a:prstGeom>
        </p:spPr>
      </p:pic>
      <p:cxnSp>
        <p:nvCxnSpPr>
          <p:cNvPr id="14" name="直線コネクタ 13">
            <a:extLst>
              <a:ext uri="{FF2B5EF4-FFF2-40B4-BE49-F238E27FC236}">
                <a16:creationId xmlns:a16="http://schemas.microsoft.com/office/drawing/2014/main" id="{31F16B07-FD5E-405B-ACDB-94361722A3E6}"/>
              </a:ext>
            </a:extLst>
          </p:cNvPr>
          <p:cNvCxnSpPr/>
          <p:nvPr/>
        </p:nvCxnSpPr>
        <p:spPr>
          <a:xfrm>
            <a:off x="4246424" y="4153710"/>
            <a:ext cx="787941"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6" name="表 35">
            <a:extLst>
              <a:ext uri="{FF2B5EF4-FFF2-40B4-BE49-F238E27FC236}">
                <a16:creationId xmlns:a16="http://schemas.microsoft.com/office/drawing/2014/main" id="{080626DB-8256-4EF4-8A03-CD457CA8AFA0}"/>
              </a:ext>
            </a:extLst>
          </p:cNvPr>
          <p:cNvGraphicFramePr>
            <a:graphicFrameLocks noGrp="1"/>
          </p:cNvGraphicFramePr>
          <p:nvPr>
            <p:extLst>
              <p:ext uri="{D42A27DB-BD31-4B8C-83A1-F6EECF244321}">
                <p14:modId xmlns:p14="http://schemas.microsoft.com/office/powerpoint/2010/main" val="4217476873"/>
              </p:ext>
            </p:extLst>
          </p:nvPr>
        </p:nvGraphicFramePr>
        <p:xfrm>
          <a:off x="4353328" y="377295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pic>
        <p:nvPicPr>
          <p:cNvPr id="18" name="図 17">
            <a:extLst>
              <a:ext uri="{FF2B5EF4-FFF2-40B4-BE49-F238E27FC236}">
                <a16:creationId xmlns:a16="http://schemas.microsoft.com/office/drawing/2014/main" id="{25C83297-9C78-4716-81C3-4094C09192D1}"/>
              </a:ext>
            </a:extLst>
          </p:cNvPr>
          <p:cNvPicPr>
            <a:picLocks noChangeAspect="1"/>
          </p:cNvPicPr>
          <p:nvPr/>
        </p:nvPicPr>
        <p:blipFill>
          <a:blip r:embed="rId6"/>
          <a:stretch>
            <a:fillRect/>
          </a:stretch>
        </p:blipFill>
        <p:spPr>
          <a:xfrm>
            <a:off x="620742" y="1727461"/>
            <a:ext cx="1115665" cy="1042506"/>
          </a:xfrm>
          <a:prstGeom prst="rect">
            <a:avLst/>
          </a:prstGeom>
        </p:spPr>
      </p:pic>
      <p:cxnSp>
        <p:nvCxnSpPr>
          <p:cNvPr id="21" name="直線コネクタ 20">
            <a:extLst>
              <a:ext uri="{FF2B5EF4-FFF2-40B4-BE49-F238E27FC236}">
                <a16:creationId xmlns:a16="http://schemas.microsoft.com/office/drawing/2014/main" id="{94252B03-E6DE-47DB-899F-4C26C6B3864F}"/>
              </a:ext>
            </a:extLst>
          </p:cNvPr>
          <p:cNvCxnSpPr>
            <a:cxnSpLocks/>
          </p:cNvCxnSpPr>
          <p:nvPr/>
        </p:nvCxnSpPr>
        <p:spPr>
          <a:xfrm flipH="1">
            <a:off x="383387" y="2769967"/>
            <a:ext cx="272615"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D82160F-C2E1-4D53-9D24-A4DB5EFF7478}"/>
              </a:ext>
            </a:extLst>
          </p:cNvPr>
          <p:cNvCxnSpPr>
            <a:cxnSpLocks/>
          </p:cNvCxnSpPr>
          <p:nvPr/>
        </p:nvCxnSpPr>
        <p:spPr>
          <a:xfrm>
            <a:off x="1783932" y="2769967"/>
            <a:ext cx="1313861"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8492214-2AFB-41AB-BC07-998403320251}"/>
              </a:ext>
            </a:extLst>
          </p:cNvPr>
          <p:cNvCxnSpPr>
            <a:cxnSpLocks/>
          </p:cNvCxnSpPr>
          <p:nvPr/>
        </p:nvCxnSpPr>
        <p:spPr>
          <a:xfrm flipH="1">
            <a:off x="3138157" y="1749433"/>
            <a:ext cx="1029021" cy="1697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59145E0-E3F2-42C4-97DC-C76060CE9D7B}"/>
              </a:ext>
            </a:extLst>
          </p:cNvPr>
          <p:cNvCxnSpPr>
            <a:cxnSpLocks/>
          </p:cNvCxnSpPr>
          <p:nvPr/>
        </p:nvCxnSpPr>
        <p:spPr>
          <a:xfrm flipH="1" flipV="1">
            <a:off x="3114632" y="5918226"/>
            <a:ext cx="1710250" cy="3762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0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850E1191-CDEF-4E51-87EE-DAD79F115772}"/>
              </a:ext>
            </a:extLst>
          </p:cNvPr>
          <p:cNvPicPr>
            <a:picLocks noChangeAspect="1"/>
          </p:cNvPicPr>
          <p:nvPr/>
        </p:nvPicPr>
        <p:blipFill>
          <a:blip r:embed="rId2"/>
          <a:stretch>
            <a:fillRect/>
          </a:stretch>
        </p:blipFill>
        <p:spPr>
          <a:xfrm>
            <a:off x="268382" y="3042214"/>
            <a:ext cx="2871465" cy="3133616"/>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A)</a:t>
            </a:r>
            <a:r>
              <a:rPr kumimoji="0" lang="ja-JP" altLang="en-US" sz="2200" dirty="0">
                <a:latin typeface="+mn-ea"/>
                <a:ea typeface="+mn-ea"/>
              </a:rPr>
              <a:t>泥状物上の光点近傍</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86190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2965405281"/>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A</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21" name="図 20">
            <a:extLst>
              <a:ext uri="{FF2B5EF4-FFF2-40B4-BE49-F238E27FC236}">
                <a16:creationId xmlns:a16="http://schemas.microsoft.com/office/drawing/2014/main" id="{0B0B6F96-4BCD-4FF4-9A8A-7EB195706681}"/>
              </a:ext>
            </a:extLst>
          </p:cNvPr>
          <p:cNvPicPr>
            <a:picLocks noChangeAspect="1"/>
          </p:cNvPicPr>
          <p:nvPr/>
        </p:nvPicPr>
        <p:blipFill>
          <a:blip r:embed="rId3"/>
          <a:stretch>
            <a:fillRect/>
          </a:stretch>
        </p:blipFill>
        <p:spPr>
          <a:xfrm>
            <a:off x="271412" y="1285612"/>
            <a:ext cx="2520000" cy="1587780"/>
          </a:xfrm>
          <a:prstGeom prst="rect">
            <a:avLst/>
          </a:prstGeom>
        </p:spPr>
      </p:pic>
      <p:pic>
        <p:nvPicPr>
          <p:cNvPr id="27" name="図 26" descr="写真, 煙, 電車, 古い が含まれている画像&#10;&#10;自動的に生成された説明">
            <a:extLst>
              <a:ext uri="{FF2B5EF4-FFF2-40B4-BE49-F238E27FC236}">
                <a16:creationId xmlns:a16="http://schemas.microsoft.com/office/drawing/2014/main" id="{21CED8AC-FAFC-43C5-9CFD-2D979188BE24}"/>
              </a:ext>
            </a:extLst>
          </p:cNvPr>
          <p:cNvPicPr>
            <a:picLocks noChangeAspect="1"/>
          </p:cNvPicPr>
          <p:nvPr/>
        </p:nvPicPr>
        <p:blipFill>
          <a:blip r:embed="rId4"/>
          <a:stretch>
            <a:fillRect/>
          </a:stretch>
        </p:blipFill>
        <p:spPr>
          <a:xfrm>
            <a:off x="6409258" y="3956904"/>
            <a:ext cx="2468174" cy="1978394"/>
          </a:xfrm>
          <a:prstGeom prst="rect">
            <a:avLst/>
          </a:prstGeom>
        </p:spPr>
      </p:pic>
      <p:cxnSp>
        <p:nvCxnSpPr>
          <p:cNvPr id="28" name="直線コネクタ 27">
            <a:extLst>
              <a:ext uri="{FF2B5EF4-FFF2-40B4-BE49-F238E27FC236}">
                <a16:creationId xmlns:a16="http://schemas.microsoft.com/office/drawing/2014/main" id="{5C8400A9-29F1-4F6E-A68B-F1A989820B33}"/>
              </a:ext>
            </a:extLst>
          </p:cNvPr>
          <p:cNvCxnSpPr/>
          <p:nvPr/>
        </p:nvCxnSpPr>
        <p:spPr>
          <a:xfrm>
            <a:off x="530073" y="3370376"/>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BA5E9F2-EBB1-4EE1-9CC9-C742749DB5AB}"/>
              </a:ext>
            </a:extLst>
          </p:cNvPr>
          <p:cNvSpPr/>
          <p:nvPr/>
        </p:nvSpPr>
        <p:spPr>
          <a:xfrm>
            <a:off x="1322763" y="1656168"/>
            <a:ext cx="769988" cy="734812"/>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092751" y="2410180"/>
            <a:ext cx="999927" cy="65368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71412" y="2410180"/>
            <a:ext cx="993862" cy="65874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E6E738A4-C402-47FB-A631-3091CE1D20E4}"/>
              </a:ext>
            </a:extLst>
          </p:cNvPr>
          <p:cNvSpPr txBox="1"/>
          <p:nvPr/>
        </p:nvSpPr>
        <p:spPr bwMode="auto">
          <a:xfrm>
            <a:off x="1775130" y="3452558"/>
            <a:ext cx="1267085" cy="936000"/>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grpSp>
        <p:nvGrpSpPr>
          <p:cNvPr id="5" name="グループ化 4">
            <a:extLst>
              <a:ext uri="{FF2B5EF4-FFF2-40B4-BE49-F238E27FC236}">
                <a16:creationId xmlns:a16="http://schemas.microsoft.com/office/drawing/2014/main" id="{D7500875-8597-4577-8DB3-59621EC46C71}"/>
              </a:ext>
            </a:extLst>
          </p:cNvPr>
          <p:cNvGrpSpPr/>
          <p:nvPr/>
        </p:nvGrpSpPr>
        <p:grpSpPr>
          <a:xfrm>
            <a:off x="6410307" y="1278238"/>
            <a:ext cx="2469094" cy="1981372"/>
            <a:chOff x="3430685" y="1275187"/>
            <a:chExt cx="2469094" cy="1981372"/>
          </a:xfrm>
        </p:grpSpPr>
        <p:pic>
          <p:nvPicPr>
            <p:cNvPr id="50" name="図 49">
              <a:extLst>
                <a:ext uri="{FF2B5EF4-FFF2-40B4-BE49-F238E27FC236}">
                  <a16:creationId xmlns:a16="http://schemas.microsoft.com/office/drawing/2014/main" id="{180636A5-23D4-4676-ABF3-42A7C893B7A8}"/>
                </a:ext>
              </a:extLst>
            </p:cNvPr>
            <p:cNvPicPr>
              <a:picLocks noChangeAspect="1"/>
            </p:cNvPicPr>
            <p:nvPr/>
          </p:nvPicPr>
          <p:blipFill>
            <a:blip r:embed="rId5"/>
            <a:stretch>
              <a:fillRect/>
            </a:stretch>
          </p:blipFill>
          <p:spPr>
            <a:xfrm>
              <a:off x="3430685" y="1275187"/>
              <a:ext cx="2469094" cy="1981372"/>
            </a:xfrm>
            <a:prstGeom prst="rect">
              <a:avLst/>
            </a:prstGeom>
          </p:spPr>
        </p:pic>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4309079" y="198428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grpSp>
      <p:cxnSp>
        <p:nvCxnSpPr>
          <p:cNvPr id="29" name="直線コネクタ 28">
            <a:extLst>
              <a:ext uri="{FF2B5EF4-FFF2-40B4-BE49-F238E27FC236}">
                <a16:creationId xmlns:a16="http://schemas.microsoft.com/office/drawing/2014/main" id="{86894CAE-66F9-4845-99E3-69668A1481E3}"/>
              </a:ext>
            </a:extLst>
          </p:cNvPr>
          <p:cNvCxnSpPr>
            <a:cxnSpLocks/>
          </p:cNvCxnSpPr>
          <p:nvPr/>
        </p:nvCxnSpPr>
        <p:spPr>
          <a:xfrm flipH="1">
            <a:off x="3042215" y="3093579"/>
            <a:ext cx="405240" cy="35897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19D733AE-6EBD-4D4E-9A93-54C49755586D}"/>
              </a:ext>
            </a:extLst>
          </p:cNvPr>
          <p:cNvCxnSpPr>
            <a:cxnSpLocks/>
          </p:cNvCxnSpPr>
          <p:nvPr/>
        </p:nvCxnSpPr>
        <p:spPr>
          <a:xfrm flipH="1" flipV="1">
            <a:off x="3042215" y="4388558"/>
            <a:ext cx="405805" cy="51174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E0DEB33-96E7-486E-AD33-FE695E76F148}"/>
              </a:ext>
            </a:extLst>
          </p:cNvPr>
          <p:cNvCxnSpPr>
            <a:cxnSpLocks/>
          </p:cNvCxnSpPr>
          <p:nvPr/>
        </p:nvCxnSpPr>
        <p:spPr>
          <a:xfrm flipH="1" flipV="1">
            <a:off x="7782020" y="2518935"/>
            <a:ext cx="1091843" cy="142735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D1E48631-1FD1-4107-8184-C244BEF310F3}"/>
              </a:ext>
            </a:extLst>
          </p:cNvPr>
          <p:cNvCxnSpPr>
            <a:cxnSpLocks/>
          </p:cNvCxnSpPr>
          <p:nvPr/>
        </p:nvCxnSpPr>
        <p:spPr>
          <a:xfrm flipV="1">
            <a:off x="6424386" y="2499852"/>
            <a:ext cx="846569" cy="145705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C0E5CB74-8CF5-47CF-BB57-3132A66788F9}"/>
              </a:ext>
            </a:extLst>
          </p:cNvPr>
          <p:cNvPicPr>
            <a:picLocks noChangeAspect="1"/>
          </p:cNvPicPr>
          <p:nvPr/>
        </p:nvPicPr>
        <p:blipFill>
          <a:blip r:embed="rId6"/>
          <a:stretch>
            <a:fillRect/>
          </a:stretch>
        </p:blipFill>
        <p:spPr>
          <a:xfrm>
            <a:off x="3447455" y="3093579"/>
            <a:ext cx="2469094" cy="1847248"/>
          </a:xfrm>
          <a:prstGeom prst="rect">
            <a:avLst/>
          </a:prstGeom>
        </p:spPr>
      </p:pic>
      <p:sp>
        <p:nvSpPr>
          <p:cNvPr id="24" name="テキスト ボックス 23">
            <a:extLst>
              <a:ext uri="{FF2B5EF4-FFF2-40B4-BE49-F238E27FC236}">
                <a16:creationId xmlns:a16="http://schemas.microsoft.com/office/drawing/2014/main" id="{76C13523-A324-49BA-B45E-4A1448393647}"/>
              </a:ext>
            </a:extLst>
          </p:cNvPr>
          <p:cNvSpPr txBox="1"/>
          <p:nvPr/>
        </p:nvSpPr>
        <p:spPr bwMode="auto">
          <a:xfrm>
            <a:off x="315749"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52" name="テキスト ボックス 51">
            <a:extLst>
              <a:ext uri="{FF2B5EF4-FFF2-40B4-BE49-F238E27FC236}">
                <a16:creationId xmlns:a16="http://schemas.microsoft.com/office/drawing/2014/main" id="{D17A56B7-8272-46CA-8665-EC065C10C024}"/>
              </a:ext>
            </a:extLst>
          </p:cNvPr>
          <p:cNvSpPr txBox="1"/>
          <p:nvPr/>
        </p:nvSpPr>
        <p:spPr bwMode="auto">
          <a:xfrm>
            <a:off x="1301979" y="3075490"/>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sp>
        <p:nvSpPr>
          <p:cNvPr id="53" name="テキスト ボックス 52">
            <a:extLst>
              <a:ext uri="{FF2B5EF4-FFF2-40B4-BE49-F238E27FC236}">
                <a16:creationId xmlns:a16="http://schemas.microsoft.com/office/drawing/2014/main" id="{1FEDABBC-90CF-4A84-B324-6A5C37CEF81E}"/>
              </a:ext>
            </a:extLst>
          </p:cNvPr>
          <p:cNvSpPr txBox="1"/>
          <p:nvPr/>
        </p:nvSpPr>
        <p:spPr bwMode="auto">
          <a:xfrm>
            <a:off x="5047222" y="468630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54" name="テキスト ボックス 53">
            <a:extLst>
              <a:ext uri="{FF2B5EF4-FFF2-40B4-BE49-F238E27FC236}">
                <a16:creationId xmlns:a16="http://schemas.microsoft.com/office/drawing/2014/main" id="{DD539C01-9ACD-40D1-B1EF-499ECF9B9C1A}"/>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55" name="テキスト ボックス 54">
            <a:extLst>
              <a:ext uri="{FF2B5EF4-FFF2-40B4-BE49-F238E27FC236}">
                <a16:creationId xmlns:a16="http://schemas.microsoft.com/office/drawing/2014/main" id="{2CE69EC6-A253-4481-ABB4-700793D8807E}"/>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cxnSp>
        <p:nvCxnSpPr>
          <p:cNvPr id="56" name="直線コネクタ 55">
            <a:extLst>
              <a:ext uri="{FF2B5EF4-FFF2-40B4-BE49-F238E27FC236}">
                <a16:creationId xmlns:a16="http://schemas.microsoft.com/office/drawing/2014/main" id="{E9F4DC61-6475-4296-88B3-D1576E3FB75D}"/>
              </a:ext>
            </a:extLst>
          </p:cNvPr>
          <p:cNvCxnSpPr>
            <a:cxnSpLocks/>
          </p:cNvCxnSpPr>
          <p:nvPr/>
        </p:nvCxnSpPr>
        <p:spPr>
          <a:xfrm flipV="1">
            <a:off x="5877310" y="1296492"/>
            <a:ext cx="526564" cy="184845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905CE6E-5F8D-4901-A10E-9D4B64563D4F}"/>
              </a:ext>
            </a:extLst>
          </p:cNvPr>
          <p:cNvCxnSpPr>
            <a:cxnSpLocks/>
          </p:cNvCxnSpPr>
          <p:nvPr/>
        </p:nvCxnSpPr>
        <p:spPr>
          <a:xfrm flipV="1">
            <a:off x="5924837" y="3238043"/>
            <a:ext cx="499549" cy="171221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214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図 50">
            <a:extLst>
              <a:ext uri="{FF2B5EF4-FFF2-40B4-BE49-F238E27FC236}">
                <a16:creationId xmlns:a16="http://schemas.microsoft.com/office/drawing/2014/main" id="{7D226DBE-BE2F-4491-ACD9-AA9D1B0992A0}"/>
              </a:ext>
            </a:extLst>
          </p:cNvPr>
          <p:cNvPicPr>
            <a:picLocks noChangeAspect="1"/>
          </p:cNvPicPr>
          <p:nvPr/>
        </p:nvPicPr>
        <p:blipFill>
          <a:blip r:embed="rId2"/>
          <a:stretch>
            <a:fillRect/>
          </a:stretch>
        </p:blipFill>
        <p:spPr>
          <a:xfrm>
            <a:off x="6398503" y="1269982"/>
            <a:ext cx="2469094" cy="1981372"/>
          </a:xfrm>
          <a:prstGeom prst="rect">
            <a:avLst/>
          </a:prstGeom>
        </p:spPr>
      </p:pic>
      <p:pic>
        <p:nvPicPr>
          <p:cNvPr id="49" name="図 48">
            <a:extLst>
              <a:ext uri="{FF2B5EF4-FFF2-40B4-BE49-F238E27FC236}">
                <a16:creationId xmlns:a16="http://schemas.microsoft.com/office/drawing/2014/main" id="{850E1191-CDEF-4E51-87EE-DAD79F115772}"/>
              </a:ext>
            </a:extLst>
          </p:cNvPr>
          <p:cNvPicPr>
            <a:picLocks noChangeAspect="1"/>
          </p:cNvPicPr>
          <p:nvPr/>
        </p:nvPicPr>
        <p:blipFill>
          <a:blip r:embed="rId3"/>
          <a:stretch>
            <a:fillRect/>
          </a:stretch>
        </p:blipFill>
        <p:spPr>
          <a:xfrm>
            <a:off x="268382" y="3042214"/>
            <a:ext cx="2871465" cy="3133616"/>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B)</a:t>
            </a:r>
            <a:r>
              <a:rPr kumimoji="0" lang="ja-JP" altLang="en-US" sz="2200" dirty="0">
                <a:latin typeface="+mn-ea"/>
                <a:ea typeface="+mn-ea"/>
              </a:rPr>
              <a:t>粒状物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0400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2</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B</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21" name="図 20">
            <a:extLst>
              <a:ext uri="{FF2B5EF4-FFF2-40B4-BE49-F238E27FC236}">
                <a16:creationId xmlns:a16="http://schemas.microsoft.com/office/drawing/2014/main" id="{0B0B6F96-4BCD-4FF4-9A8A-7EB195706681}"/>
              </a:ext>
            </a:extLst>
          </p:cNvPr>
          <p:cNvPicPr>
            <a:picLocks noChangeAspect="1"/>
          </p:cNvPicPr>
          <p:nvPr/>
        </p:nvPicPr>
        <p:blipFill>
          <a:blip r:embed="rId4"/>
          <a:stretch>
            <a:fillRect/>
          </a:stretch>
        </p:blipFill>
        <p:spPr>
          <a:xfrm>
            <a:off x="271412" y="1285612"/>
            <a:ext cx="2520000" cy="1587780"/>
          </a:xfrm>
          <a:prstGeom prst="rect">
            <a:avLst/>
          </a:prstGeom>
        </p:spPr>
      </p:pic>
      <p:pic>
        <p:nvPicPr>
          <p:cNvPr id="4" name="図 3">
            <a:extLst>
              <a:ext uri="{FF2B5EF4-FFF2-40B4-BE49-F238E27FC236}">
                <a16:creationId xmlns:a16="http://schemas.microsoft.com/office/drawing/2014/main" id="{829F638B-F760-4C56-A3AE-F4DB2B55D9AF}"/>
              </a:ext>
            </a:extLst>
          </p:cNvPr>
          <p:cNvPicPr>
            <a:picLocks noChangeAspect="1"/>
          </p:cNvPicPr>
          <p:nvPr/>
        </p:nvPicPr>
        <p:blipFill>
          <a:blip r:embed="rId5"/>
          <a:stretch>
            <a:fillRect/>
          </a:stretch>
        </p:blipFill>
        <p:spPr>
          <a:xfrm>
            <a:off x="6418640" y="3938274"/>
            <a:ext cx="2469094" cy="1981372"/>
          </a:xfrm>
          <a:prstGeom prst="rect">
            <a:avLst/>
          </a:prstGeom>
        </p:spPr>
      </p:pic>
      <p:cxnSp>
        <p:nvCxnSpPr>
          <p:cNvPr id="28" name="直線コネクタ 27">
            <a:extLst>
              <a:ext uri="{FF2B5EF4-FFF2-40B4-BE49-F238E27FC236}">
                <a16:creationId xmlns:a16="http://schemas.microsoft.com/office/drawing/2014/main" id="{5C8400A9-29F1-4F6E-A68B-F1A989820B33}"/>
              </a:ext>
            </a:extLst>
          </p:cNvPr>
          <p:cNvCxnSpPr/>
          <p:nvPr/>
        </p:nvCxnSpPr>
        <p:spPr>
          <a:xfrm>
            <a:off x="530073" y="3370376"/>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BA5E9F2-EBB1-4EE1-9CC9-C742749DB5AB}"/>
              </a:ext>
            </a:extLst>
          </p:cNvPr>
          <p:cNvSpPr/>
          <p:nvPr/>
        </p:nvSpPr>
        <p:spPr>
          <a:xfrm>
            <a:off x="1322763" y="1656168"/>
            <a:ext cx="720000" cy="734812"/>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042763" y="2410180"/>
            <a:ext cx="1075581" cy="66419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71412" y="2410180"/>
            <a:ext cx="993862" cy="638637"/>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p>
        </p:txBody>
      </p:sp>
      <p:sp>
        <p:nvSpPr>
          <p:cNvPr id="47" name="テキスト ボックス 46">
            <a:extLst>
              <a:ext uri="{FF2B5EF4-FFF2-40B4-BE49-F238E27FC236}">
                <a16:creationId xmlns:a16="http://schemas.microsoft.com/office/drawing/2014/main" id="{211B5152-E07A-4408-9D8D-C8C399B58BDE}"/>
              </a:ext>
            </a:extLst>
          </p:cNvPr>
          <p:cNvSpPr txBox="1"/>
          <p:nvPr/>
        </p:nvSpPr>
        <p:spPr bwMode="auto">
          <a:xfrm>
            <a:off x="7345461" y="1980940"/>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24" name="テキスト ボックス 23">
            <a:extLst>
              <a:ext uri="{FF2B5EF4-FFF2-40B4-BE49-F238E27FC236}">
                <a16:creationId xmlns:a16="http://schemas.microsoft.com/office/drawing/2014/main" id="{DF9D46B0-4AD4-4A98-929D-CC04CF9AA19B}"/>
              </a:ext>
            </a:extLst>
          </p:cNvPr>
          <p:cNvSpPr txBox="1"/>
          <p:nvPr/>
        </p:nvSpPr>
        <p:spPr bwMode="auto">
          <a:xfrm>
            <a:off x="315749"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25" name="テキスト ボックス 24">
            <a:extLst>
              <a:ext uri="{FF2B5EF4-FFF2-40B4-BE49-F238E27FC236}">
                <a16:creationId xmlns:a16="http://schemas.microsoft.com/office/drawing/2014/main" id="{7008F355-EDDC-48E9-8724-83593981ECE6}"/>
              </a:ext>
            </a:extLst>
          </p:cNvPr>
          <p:cNvSpPr txBox="1"/>
          <p:nvPr/>
        </p:nvSpPr>
        <p:spPr bwMode="auto">
          <a:xfrm>
            <a:off x="1301979" y="3075490"/>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cxnSp>
        <p:nvCxnSpPr>
          <p:cNvPr id="32" name="直線コネクタ 31">
            <a:extLst>
              <a:ext uri="{FF2B5EF4-FFF2-40B4-BE49-F238E27FC236}">
                <a16:creationId xmlns:a16="http://schemas.microsoft.com/office/drawing/2014/main" id="{FBD4E016-F2DF-4123-BD08-07BED35F5BFA}"/>
              </a:ext>
            </a:extLst>
          </p:cNvPr>
          <p:cNvCxnSpPr>
            <a:cxnSpLocks/>
          </p:cNvCxnSpPr>
          <p:nvPr/>
        </p:nvCxnSpPr>
        <p:spPr>
          <a:xfrm flipH="1">
            <a:off x="2246301" y="3052095"/>
            <a:ext cx="1149268" cy="233588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25DA0D91-A150-4C96-8515-26E5E5EFA4B6}"/>
              </a:ext>
            </a:extLst>
          </p:cNvPr>
          <p:cNvCxnSpPr>
            <a:cxnSpLocks/>
          </p:cNvCxnSpPr>
          <p:nvPr/>
        </p:nvCxnSpPr>
        <p:spPr>
          <a:xfrm flipH="1">
            <a:off x="2252717" y="4887139"/>
            <a:ext cx="1164368" cy="1219057"/>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036D1F5-2448-45D5-8699-1CFEA8D56298}"/>
              </a:ext>
            </a:extLst>
          </p:cNvPr>
          <p:cNvCxnSpPr>
            <a:cxnSpLocks/>
          </p:cNvCxnSpPr>
          <p:nvPr/>
        </p:nvCxnSpPr>
        <p:spPr>
          <a:xfrm>
            <a:off x="7856224" y="2522786"/>
            <a:ext cx="1011000" cy="143161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CF7F50F-1EF0-44B0-B999-88231893B376}"/>
              </a:ext>
            </a:extLst>
          </p:cNvPr>
          <p:cNvCxnSpPr>
            <a:cxnSpLocks/>
          </p:cNvCxnSpPr>
          <p:nvPr/>
        </p:nvCxnSpPr>
        <p:spPr>
          <a:xfrm flipH="1">
            <a:off x="6416431" y="2490489"/>
            <a:ext cx="925136" cy="145628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956715-0B6C-4F3A-A782-DFDDF96A8236}"/>
              </a:ext>
            </a:extLst>
          </p:cNvPr>
          <p:cNvCxnSpPr>
            <a:cxnSpLocks/>
          </p:cNvCxnSpPr>
          <p:nvPr/>
        </p:nvCxnSpPr>
        <p:spPr>
          <a:xfrm flipH="1">
            <a:off x="5854449" y="1306425"/>
            <a:ext cx="541470" cy="176906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22126731-0739-41C0-BA9A-94DE81656FC6}"/>
              </a:ext>
            </a:extLst>
          </p:cNvPr>
          <p:cNvCxnSpPr>
            <a:cxnSpLocks/>
          </p:cNvCxnSpPr>
          <p:nvPr/>
        </p:nvCxnSpPr>
        <p:spPr>
          <a:xfrm flipH="1">
            <a:off x="5893474" y="3251354"/>
            <a:ext cx="518750" cy="163578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0E16E022-F07F-4FC0-B2E1-8FD976940FF5}"/>
              </a:ext>
            </a:extLst>
          </p:cNvPr>
          <p:cNvPicPr>
            <a:picLocks noChangeAspect="1"/>
          </p:cNvPicPr>
          <p:nvPr/>
        </p:nvPicPr>
        <p:blipFill>
          <a:blip r:embed="rId6"/>
          <a:stretch>
            <a:fillRect/>
          </a:stretch>
        </p:blipFill>
        <p:spPr>
          <a:xfrm>
            <a:off x="3406077" y="3063286"/>
            <a:ext cx="2469094" cy="1847248"/>
          </a:xfrm>
          <a:prstGeom prst="rect">
            <a:avLst/>
          </a:prstGeom>
        </p:spPr>
      </p:pic>
      <p:sp>
        <p:nvSpPr>
          <p:cNvPr id="52" name="テキスト ボックス 51">
            <a:extLst>
              <a:ext uri="{FF2B5EF4-FFF2-40B4-BE49-F238E27FC236}">
                <a16:creationId xmlns:a16="http://schemas.microsoft.com/office/drawing/2014/main" id="{0D93F54C-15D0-4CBC-82B6-A0015C926053}"/>
              </a:ext>
            </a:extLst>
          </p:cNvPr>
          <p:cNvSpPr txBox="1"/>
          <p:nvPr/>
        </p:nvSpPr>
        <p:spPr bwMode="auto">
          <a:xfrm>
            <a:off x="5015962" y="465504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53" name="テキスト ボックス 52">
            <a:extLst>
              <a:ext uri="{FF2B5EF4-FFF2-40B4-BE49-F238E27FC236}">
                <a16:creationId xmlns:a16="http://schemas.microsoft.com/office/drawing/2014/main" id="{9236113F-761C-406A-8AD7-ADCEE7EACD91}"/>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54" name="テキスト ボックス 53">
            <a:extLst>
              <a:ext uri="{FF2B5EF4-FFF2-40B4-BE49-F238E27FC236}">
                <a16:creationId xmlns:a16="http://schemas.microsoft.com/office/drawing/2014/main" id="{14637395-6C8A-489E-B7D2-086EFC3A8A7B}"/>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sp>
        <p:nvSpPr>
          <p:cNvPr id="29" name="テキスト ボックス 28">
            <a:extLst>
              <a:ext uri="{FF2B5EF4-FFF2-40B4-BE49-F238E27FC236}">
                <a16:creationId xmlns:a16="http://schemas.microsoft.com/office/drawing/2014/main" id="{E0C7812C-3DB9-4F7B-9FEF-1DA3EB09F764}"/>
              </a:ext>
            </a:extLst>
          </p:cNvPr>
          <p:cNvSpPr txBox="1"/>
          <p:nvPr/>
        </p:nvSpPr>
        <p:spPr bwMode="auto">
          <a:xfrm>
            <a:off x="1183821" y="5387975"/>
            <a:ext cx="1062480" cy="718221"/>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Tree>
    <p:extLst>
      <p:ext uri="{BB962C8B-B14F-4D97-AF65-F5344CB8AC3E}">
        <p14:creationId xmlns:p14="http://schemas.microsoft.com/office/powerpoint/2010/main" val="257332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407510021"/>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681623981"/>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C</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5" name="図 4">
            <a:extLst>
              <a:ext uri="{FF2B5EF4-FFF2-40B4-BE49-F238E27FC236}">
                <a16:creationId xmlns:a16="http://schemas.microsoft.com/office/drawing/2014/main" id="{9EF8A5C4-6B9C-44DA-A68A-289C2B554A7E}"/>
              </a:ext>
            </a:extLst>
          </p:cNvPr>
          <p:cNvPicPr>
            <a:picLocks noChangeAspect="1"/>
          </p:cNvPicPr>
          <p:nvPr/>
        </p:nvPicPr>
        <p:blipFill>
          <a:blip r:embed="rId3"/>
          <a:stretch>
            <a:fillRect/>
          </a:stretch>
        </p:blipFill>
        <p:spPr>
          <a:xfrm>
            <a:off x="253797" y="1253337"/>
            <a:ext cx="2450804" cy="167044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497867"/>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C)</a:t>
            </a:r>
            <a:r>
              <a:rPr kumimoji="0" lang="ja-JP" altLang="en-US" sz="2200" dirty="0">
                <a:latin typeface="+mn-ea"/>
                <a:ea typeface="+mn-ea"/>
              </a:rPr>
              <a:t>針状物近傍</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35460"/>
            <a:ext cx="66630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3</a:t>
            </a:r>
            <a:endParaRPr lang="ja-JP" altLang="en-US" dirty="0">
              <a:solidFill>
                <a:srgbClr val="FF0000"/>
              </a:solidFill>
            </a:endParaRPr>
          </a:p>
        </p:txBody>
      </p:sp>
      <p:sp>
        <p:nvSpPr>
          <p:cNvPr id="33" name="正方形/長方形 32">
            <a:extLst>
              <a:ext uri="{FF2B5EF4-FFF2-40B4-BE49-F238E27FC236}">
                <a16:creationId xmlns:a16="http://schemas.microsoft.com/office/drawing/2014/main" id="{3BA5E9F2-EBB1-4EE1-9CC9-C742749DB5AB}"/>
              </a:ext>
            </a:extLst>
          </p:cNvPr>
          <p:cNvSpPr/>
          <p:nvPr/>
        </p:nvSpPr>
        <p:spPr>
          <a:xfrm>
            <a:off x="1393081" y="1550871"/>
            <a:ext cx="763380" cy="884550"/>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165888" y="2480611"/>
            <a:ext cx="930729" cy="59161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66568" y="2441009"/>
            <a:ext cx="1126512" cy="68478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F177BB9F-3E29-40EE-A0DB-496B8625AF0D}"/>
              </a:ext>
            </a:extLst>
          </p:cNvPr>
          <p:cNvPicPr>
            <a:picLocks noChangeAspect="1"/>
          </p:cNvPicPr>
          <p:nvPr/>
        </p:nvPicPr>
        <p:blipFill>
          <a:blip r:embed="rId4"/>
          <a:stretch>
            <a:fillRect/>
          </a:stretch>
        </p:blipFill>
        <p:spPr>
          <a:xfrm>
            <a:off x="6402531" y="3949796"/>
            <a:ext cx="2475191" cy="1981372"/>
          </a:xfrm>
          <a:prstGeom prst="rect">
            <a:avLst/>
          </a:prstGeom>
        </p:spPr>
      </p:pic>
      <p:sp>
        <p:nvSpPr>
          <p:cNvPr id="18" name="テキスト ボックス 17">
            <a:extLst>
              <a:ext uri="{FF2B5EF4-FFF2-40B4-BE49-F238E27FC236}">
                <a16:creationId xmlns:a16="http://schemas.microsoft.com/office/drawing/2014/main" id="{42810144-A9FC-4C48-9820-B23155584E00}"/>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pic>
        <p:nvPicPr>
          <p:cNvPr id="16" name="図 15">
            <a:extLst>
              <a:ext uri="{FF2B5EF4-FFF2-40B4-BE49-F238E27FC236}">
                <a16:creationId xmlns:a16="http://schemas.microsoft.com/office/drawing/2014/main" id="{8AA3AC77-3B94-4340-A870-BA6D42F3F4B1}"/>
              </a:ext>
            </a:extLst>
          </p:cNvPr>
          <p:cNvPicPr>
            <a:picLocks noChangeAspect="1"/>
          </p:cNvPicPr>
          <p:nvPr/>
        </p:nvPicPr>
        <p:blipFill>
          <a:blip r:embed="rId5"/>
          <a:stretch>
            <a:fillRect/>
          </a:stretch>
        </p:blipFill>
        <p:spPr>
          <a:xfrm>
            <a:off x="6396611" y="1274423"/>
            <a:ext cx="2469094" cy="1975275"/>
          </a:xfrm>
          <a:prstGeom prst="rect">
            <a:avLst/>
          </a:prstGeom>
        </p:spPr>
      </p:pic>
      <p:sp>
        <p:nvSpPr>
          <p:cNvPr id="36" name="テキスト ボックス 35">
            <a:extLst>
              <a:ext uri="{FF2B5EF4-FFF2-40B4-BE49-F238E27FC236}">
                <a16:creationId xmlns:a16="http://schemas.microsoft.com/office/drawing/2014/main" id="{2AD8A1DA-42FB-4563-BA60-1AD65640C461}"/>
              </a:ext>
            </a:extLst>
          </p:cNvPr>
          <p:cNvSpPr txBox="1"/>
          <p:nvPr/>
        </p:nvSpPr>
        <p:spPr bwMode="auto">
          <a:xfrm>
            <a:off x="7384498" y="198428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pic>
        <p:nvPicPr>
          <p:cNvPr id="7" name="図 6">
            <a:extLst>
              <a:ext uri="{FF2B5EF4-FFF2-40B4-BE49-F238E27FC236}">
                <a16:creationId xmlns:a16="http://schemas.microsoft.com/office/drawing/2014/main" id="{46C2B0FE-C802-4DEF-8BF7-FABC24C9917C}"/>
              </a:ext>
            </a:extLst>
          </p:cNvPr>
          <p:cNvPicPr>
            <a:picLocks noChangeAspect="1"/>
          </p:cNvPicPr>
          <p:nvPr/>
        </p:nvPicPr>
        <p:blipFill>
          <a:blip r:embed="rId6"/>
          <a:stretch>
            <a:fillRect/>
          </a:stretch>
        </p:blipFill>
        <p:spPr>
          <a:xfrm>
            <a:off x="3424651" y="3072230"/>
            <a:ext cx="2469094" cy="1847248"/>
          </a:xfrm>
          <a:prstGeom prst="rect">
            <a:avLst/>
          </a:prstGeom>
        </p:spPr>
      </p:pic>
      <p:cxnSp>
        <p:nvCxnSpPr>
          <p:cNvPr id="37" name="直線コネクタ 36">
            <a:extLst>
              <a:ext uri="{FF2B5EF4-FFF2-40B4-BE49-F238E27FC236}">
                <a16:creationId xmlns:a16="http://schemas.microsoft.com/office/drawing/2014/main" id="{F4AAFBFD-9F61-49AC-83B8-A26235B1F964}"/>
              </a:ext>
            </a:extLst>
          </p:cNvPr>
          <p:cNvCxnSpPr>
            <a:cxnSpLocks/>
          </p:cNvCxnSpPr>
          <p:nvPr/>
        </p:nvCxnSpPr>
        <p:spPr>
          <a:xfrm flipH="1">
            <a:off x="5893745" y="1363500"/>
            <a:ext cx="492368" cy="169749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67D7E1D-AB42-4753-A3BA-50272A94F68C}"/>
              </a:ext>
            </a:extLst>
          </p:cNvPr>
          <p:cNvCxnSpPr>
            <a:cxnSpLocks/>
          </p:cNvCxnSpPr>
          <p:nvPr/>
        </p:nvCxnSpPr>
        <p:spPr>
          <a:xfrm flipH="1">
            <a:off x="5901954" y="3249698"/>
            <a:ext cx="500577" cy="166978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D4FEF522-B894-443C-BD63-EF7073C06733}"/>
              </a:ext>
            </a:extLst>
          </p:cNvPr>
          <p:cNvCxnSpPr>
            <a:cxnSpLocks/>
          </p:cNvCxnSpPr>
          <p:nvPr/>
        </p:nvCxnSpPr>
        <p:spPr>
          <a:xfrm flipH="1" flipV="1">
            <a:off x="7915211" y="2505139"/>
            <a:ext cx="950494" cy="1444657"/>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42B134B7-BF84-477F-BDBF-032676DF19EA}"/>
              </a:ext>
            </a:extLst>
          </p:cNvPr>
          <p:cNvCxnSpPr>
            <a:cxnSpLocks/>
          </p:cNvCxnSpPr>
          <p:nvPr/>
        </p:nvCxnSpPr>
        <p:spPr>
          <a:xfrm flipV="1">
            <a:off x="6410740" y="2516375"/>
            <a:ext cx="973758" cy="147947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9E2E40E-3692-48DD-85F9-4255A596220E}"/>
              </a:ext>
            </a:extLst>
          </p:cNvPr>
          <p:cNvSpPr txBox="1"/>
          <p:nvPr/>
        </p:nvSpPr>
        <p:spPr bwMode="auto">
          <a:xfrm>
            <a:off x="487330"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47" name="テキスト ボックス 46">
            <a:extLst>
              <a:ext uri="{FF2B5EF4-FFF2-40B4-BE49-F238E27FC236}">
                <a16:creationId xmlns:a16="http://schemas.microsoft.com/office/drawing/2014/main" id="{4218AFC9-A425-462F-B0D2-4D1865A9886E}"/>
              </a:ext>
            </a:extLst>
          </p:cNvPr>
          <p:cNvSpPr txBox="1"/>
          <p:nvPr/>
        </p:nvSpPr>
        <p:spPr bwMode="auto">
          <a:xfrm>
            <a:off x="5031592" y="465504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48" name="テキスト ボックス 47">
            <a:extLst>
              <a:ext uri="{FF2B5EF4-FFF2-40B4-BE49-F238E27FC236}">
                <a16:creationId xmlns:a16="http://schemas.microsoft.com/office/drawing/2014/main" id="{78CA31C2-D29A-40EB-BBAC-1F268D0C49DD}"/>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49" name="テキスト ボックス 48">
            <a:extLst>
              <a:ext uri="{FF2B5EF4-FFF2-40B4-BE49-F238E27FC236}">
                <a16:creationId xmlns:a16="http://schemas.microsoft.com/office/drawing/2014/main" id="{1BDE3C4F-7A31-4E68-93DE-44051EA8F0DD}"/>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pic>
        <p:nvPicPr>
          <p:cNvPr id="10" name="図 9">
            <a:extLst>
              <a:ext uri="{FF2B5EF4-FFF2-40B4-BE49-F238E27FC236}">
                <a16:creationId xmlns:a16="http://schemas.microsoft.com/office/drawing/2014/main" id="{E2091E78-AB41-4EE2-85B5-4F3EDE4B312A}"/>
              </a:ext>
            </a:extLst>
          </p:cNvPr>
          <p:cNvPicPr>
            <a:picLocks noChangeAspect="1"/>
          </p:cNvPicPr>
          <p:nvPr/>
        </p:nvPicPr>
        <p:blipFill rotWithShape="1">
          <a:blip r:embed="rId7"/>
          <a:srcRect t="23573" r="32156" b="29082"/>
          <a:stretch/>
        </p:blipFill>
        <p:spPr>
          <a:xfrm>
            <a:off x="276776" y="3072230"/>
            <a:ext cx="2819841" cy="3121100"/>
          </a:xfrm>
          <a:prstGeom prst="rect">
            <a:avLst/>
          </a:prstGeom>
        </p:spPr>
      </p:pic>
      <p:sp>
        <p:nvSpPr>
          <p:cNvPr id="21" name="テキスト ボックス 20">
            <a:extLst>
              <a:ext uri="{FF2B5EF4-FFF2-40B4-BE49-F238E27FC236}">
                <a16:creationId xmlns:a16="http://schemas.microsoft.com/office/drawing/2014/main" id="{7D0BD213-3A20-4A57-8525-87AA3E39D617}"/>
              </a:ext>
            </a:extLst>
          </p:cNvPr>
          <p:cNvSpPr txBox="1"/>
          <p:nvPr/>
        </p:nvSpPr>
        <p:spPr bwMode="auto">
          <a:xfrm>
            <a:off x="1342211" y="3198692"/>
            <a:ext cx="1267085" cy="936000"/>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35" name="直線コネクタ 34">
            <a:extLst>
              <a:ext uri="{FF2B5EF4-FFF2-40B4-BE49-F238E27FC236}">
                <a16:creationId xmlns:a16="http://schemas.microsoft.com/office/drawing/2014/main" id="{190DEC62-A2E1-4617-97AF-678EADBD1FBC}"/>
              </a:ext>
            </a:extLst>
          </p:cNvPr>
          <p:cNvCxnSpPr/>
          <p:nvPr/>
        </p:nvCxnSpPr>
        <p:spPr>
          <a:xfrm>
            <a:off x="389664" y="6072352"/>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EB1A2C77-D32B-43AC-A8F0-431535AA989A}"/>
              </a:ext>
            </a:extLst>
          </p:cNvPr>
          <p:cNvCxnSpPr>
            <a:cxnSpLocks/>
          </p:cNvCxnSpPr>
          <p:nvPr/>
        </p:nvCxnSpPr>
        <p:spPr>
          <a:xfrm flipH="1">
            <a:off x="2609296" y="3077353"/>
            <a:ext cx="805584" cy="17234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631E77C-76C0-4BD0-893F-6C7445981DA6}"/>
              </a:ext>
            </a:extLst>
          </p:cNvPr>
          <p:cNvCxnSpPr>
            <a:cxnSpLocks/>
          </p:cNvCxnSpPr>
          <p:nvPr/>
        </p:nvCxnSpPr>
        <p:spPr>
          <a:xfrm flipH="1" flipV="1">
            <a:off x="2609296" y="4134692"/>
            <a:ext cx="815355" cy="79602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DA5D5948-C8A1-41BA-BEE9-AEE73F1CD733}"/>
              </a:ext>
            </a:extLst>
          </p:cNvPr>
          <p:cNvSpPr txBox="1"/>
          <p:nvPr/>
        </p:nvSpPr>
        <p:spPr bwMode="auto">
          <a:xfrm>
            <a:off x="1144346" y="5796562"/>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spTree>
    <p:extLst>
      <p:ext uri="{BB962C8B-B14F-4D97-AF65-F5344CB8AC3E}">
        <p14:creationId xmlns:p14="http://schemas.microsoft.com/office/powerpoint/2010/main" val="374214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2091E78-AB41-4EE2-85B5-4F3EDE4B312A}"/>
              </a:ext>
            </a:extLst>
          </p:cNvPr>
          <p:cNvPicPr>
            <a:picLocks noChangeAspect="1"/>
          </p:cNvPicPr>
          <p:nvPr/>
        </p:nvPicPr>
        <p:blipFill rotWithShape="1">
          <a:blip r:embed="rId3"/>
          <a:srcRect t="23573" r="32385" b="29082"/>
          <a:stretch/>
        </p:blipFill>
        <p:spPr>
          <a:xfrm>
            <a:off x="276776" y="3072230"/>
            <a:ext cx="2810301" cy="31211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3483708801"/>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681623981"/>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D</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5" name="図 4">
            <a:extLst>
              <a:ext uri="{FF2B5EF4-FFF2-40B4-BE49-F238E27FC236}">
                <a16:creationId xmlns:a16="http://schemas.microsoft.com/office/drawing/2014/main" id="{9EF8A5C4-6B9C-44DA-A68A-289C2B554A7E}"/>
              </a:ext>
            </a:extLst>
          </p:cNvPr>
          <p:cNvPicPr>
            <a:picLocks noChangeAspect="1"/>
          </p:cNvPicPr>
          <p:nvPr/>
        </p:nvPicPr>
        <p:blipFill>
          <a:blip r:embed="rId4"/>
          <a:stretch>
            <a:fillRect/>
          </a:stretch>
        </p:blipFill>
        <p:spPr>
          <a:xfrm>
            <a:off x="253797" y="1253337"/>
            <a:ext cx="2450804" cy="167044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497867"/>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D)</a:t>
            </a:r>
            <a:r>
              <a:rPr kumimoji="0" lang="ja-JP" altLang="en-US" sz="2200" dirty="0">
                <a:latin typeface="+mn-ea"/>
                <a:ea typeface="+mn-ea"/>
              </a:rPr>
              <a:t>輝度の高い泥状物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1181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4</a:t>
            </a:r>
            <a:endParaRPr lang="ja-JP" altLang="en-US" dirty="0">
              <a:solidFill>
                <a:srgbClr val="FF0000"/>
              </a:solidFill>
            </a:endParaRPr>
          </a:p>
        </p:txBody>
      </p:sp>
      <p:sp>
        <p:nvSpPr>
          <p:cNvPr id="33" name="正方形/長方形 32">
            <a:extLst>
              <a:ext uri="{FF2B5EF4-FFF2-40B4-BE49-F238E27FC236}">
                <a16:creationId xmlns:a16="http://schemas.microsoft.com/office/drawing/2014/main" id="{3BA5E9F2-EBB1-4EE1-9CC9-C742749DB5AB}"/>
              </a:ext>
            </a:extLst>
          </p:cNvPr>
          <p:cNvSpPr/>
          <p:nvPr/>
        </p:nvSpPr>
        <p:spPr>
          <a:xfrm>
            <a:off x="1393081" y="1550871"/>
            <a:ext cx="763380" cy="884550"/>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156461" y="2441009"/>
            <a:ext cx="930616" cy="63122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76776" y="2441009"/>
            <a:ext cx="1116304" cy="62212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ED1C90D4-C672-4E73-AFC6-64E02A3B86FC}"/>
              </a:ext>
            </a:extLst>
          </p:cNvPr>
          <p:cNvPicPr>
            <a:picLocks noChangeAspect="1"/>
          </p:cNvPicPr>
          <p:nvPr/>
        </p:nvPicPr>
        <p:blipFill>
          <a:blip r:embed="rId5"/>
          <a:stretch>
            <a:fillRect/>
          </a:stretch>
        </p:blipFill>
        <p:spPr>
          <a:xfrm>
            <a:off x="6424653" y="3966701"/>
            <a:ext cx="2450439" cy="1961558"/>
          </a:xfrm>
          <a:prstGeom prst="rect">
            <a:avLst/>
          </a:prstGeom>
        </p:spPr>
      </p:pic>
      <p:sp>
        <p:nvSpPr>
          <p:cNvPr id="18" name="テキスト ボックス 17">
            <a:extLst>
              <a:ext uri="{FF2B5EF4-FFF2-40B4-BE49-F238E27FC236}">
                <a16:creationId xmlns:a16="http://schemas.microsoft.com/office/drawing/2014/main" id="{42810144-A9FC-4C48-9820-B23155584E00}"/>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pic>
        <p:nvPicPr>
          <p:cNvPr id="15" name="図 14">
            <a:extLst>
              <a:ext uri="{FF2B5EF4-FFF2-40B4-BE49-F238E27FC236}">
                <a16:creationId xmlns:a16="http://schemas.microsoft.com/office/drawing/2014/main" id="{F11E1E14-08FF-452B-8200-6CAF8A3A2D8E}"/>
              </a:ext>
            </a:extLst>
          </p:cNvPr>
          <p:cNvPicPr>
            <a:picLocks noChangeAspect="1"/>
          </p:cNvPicPr>
          <p:nvPr/>
        </p:nvPicPr>
        <p:blipFill>
          <a:blip r:embed="rId6"/>
          <a:stretch>
            <a:fillRect/>
          </a:stretch>
        </p:blipFill>
        <p:spPr>
          <a:xfrm>
            <a:off x="6385567" y="1277432"/>
            <a:ext cx="2469094" cy="1981372"/>
          </a:xfrm>
          <a:prstGeom prst="rect">
            <a:avLst/>
          </a:prstGeom>
        </p:spPr>
      </p:pic>
      <p:sp>
        <p:nvSpPr>
          <p:cNvPr id="38" name="テキスト ボックス 37">
            <a:extLst>
              <a:ext uri="{FF2B5EF4-FFF2-40B4-BE49-F238E27FC236}">
                <a16:creationId xmlns:a16="http://schemas.microsoft.com/office/drawing/2014/main" id="{EBBB05CC-2683-4146-BE51-D4B3DEA4F6CB}"/>
              </a:ext>
            </a:extLst>
          </p:cNvPr>
          <p:cNvSpPr txBox="1"/>
          <p:nvPr/>
        </p:nvSpPr>
        <p:spPr bwMode="auto">
          <a:xfrm>
            <a:off x="7362608" y="1773588"/>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pic>
        <p:nvPicPr>
          <p:cNvPr id="14" name="図 13">
            <a:extLst>
              <a:ext uri="{FF2B5EF4-FFF2-40B4-BE49-F238E27FC236}">
                <a16:creationId xmlns:a16="http://schemas.microsoft.com/office/drawing/2014/main" id="{7518EE50-F99B-4451-B802-050C80F7B899}"/>
              </a:ext>
            </a:extLst>
          </p:cNvPr>
          <p:cNvPicPr>
            <a:picLocks noChangeAspect="1"/>
          </p:cNvPicPr>
          <p:nvPr/>
        </p:nvPicPr>
        <p:blipFill>
          <a:blip r:embed="rId7"/>
          <a:stretch>
            <a:fillRect/>
          </a:stretch>
        </p:blipFill>
        <p:spPr>
          <a:xfrm>
            <a:off x="3422742" y="3046152"/>
            <a:ext cx="2469094" cy="1847248"/>
          </a:xfrm>
          <a:prstGeom prst="rect">
            <a:avLst/>
          </a:prstGeom>
        </p:spPr>
      </p:pic>
      <p:cxnSp>
        <p:nvCxnSpPr>
          <p:cNvPr id="37" name="直線コネクタ 36">
            <a:extLst>
              <a:ext uri="{FF2B5EF4-FFF2-40B4-BE49-F238E27FC236}">
                <a16:creationId xmlns:a16="http://schemas.microsoft.com/office/drawing/2014/main" id="{6C86815C-DAC2-48BC-BA6E-71BD722F5E12}"/>
              </a:ext>
            </a:extLst>
          </p:cNvPr>
          <p:cNvCxnSpPr>
            <a:cxnSpLocks/>
          </p:cNvCxnSpPr>
          <p:nvPr/>
        </p:nvCxnSpPr>
        <p:spPr>
          <a:xfrm flipH="1">
            <a:off x="2680677" y="3072230"/>
            <a:ext cx="742065" cy="2164078"/>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77E4E69-03B4-4D58-BED1-1D89724134C2}"/>
              </a:ext>
            </a:extLst>
          </p:cNvPr>
          <p:cNvCxnSpPr>
            <a:cxnSpLocks/>
          </p:cNvCxnSpPr>
          <p:nvPr/>
        </p:nvCxnSpPr>
        <p:spPr>
          <a:xfrm flipH="1">
            <a:off x="2714028" y="4912492"/>
            <a:ext cx="717372" cy="1252008"/>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9411D25-8B42-4A02-AAB4-79E8DE01B84A}"/>
              </a:ext>
            </a:extLst>
          </p:cNvPr>
          <p:cNvCxnSpPr>
            <a:cxnSpLocks/>
          </p:cNvCxnSpPr>
          <p:nvPr/>
        </p:nvCxnSpPr>
        <p:spPr>
          <a:xfrm flipH="1">
            <a:off x="5886733" y="3268928"/>
            <a:ext cx="498834" cy="162447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67D57375-E905-42E2-9A87-35F5F4B75772}"/>
              </a:ext>
            </a:extLst>
          </p:cNvPr>
          <p:cNvCxnSpPr>
            <a:cxnSpLocks/>
          </p:cNvCxnSpPr>
          <p:nvPr/>
        </p:nvCxnSpPr>
        <p:spPr>
          <a:xfrm flipH="1">
            <a:off x="5877881" y="1277432"/>
            <a:ext cx="495123" cy="183712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60A9EE4-E218-45FC-AA50-F49C09B5CA01}"/>
              </a:ext>
            </a:extLst>
          </p:cNvPr>
          <p:cNvSpPr txBox="1"/>
          <p:nvPr/>
        </p:nvSpPr>
        <p:spPr bwMode="auto">
          <a:xfrm>
            <a:off x="1424568" y="5228500"/>
            <a:ext cx="1267085" cy="936000"/>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35" name="直線コネクタ 34">
            <a:extLst>
              <a:ext uri="{FF2B5EF4-FFF2-40B4-BE49-F238E27FC236}">
                <a16:creationId xmlns:a16="http://schemas.microsoft.com/office/drawing/2014/main" id="{190DEC62-A2E1-4617-97AF-678EADBD1FBC}"/>
              </a:ext>
            </a:extLst>
          </p:cNvPr>
          <p:cNvCxnSpPr/>
          <p:nvPr/>
        </p:nvCxnSpPr>
        <p:spPr>
          <a:xfrm>
            <a:off x="389664" y="6072352"/>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1B255D87-B781-427A-8737-0308011EDF87}"/>
              </a:ext>
            </a:extLst>
          </p:cNvPr>
          <p:cNvSpPr txBox="1"/>
          <p:nvPr/>
        </p:nvSpPr>
        <p:spPr bwMode="auto">
          <a:xfrm>
            <a:off x="487330"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44" name="テキスト ボックス 43">
            <a:extLst>
              <a:ext uri="{FF2B5EF4-FFF2-40B4-BE49-F238E27FC236}">
                <a16:creationId xmlns:a16="http://schemas.microsoft.com/office/drawing/2014/main" id="{24C91B77-4A48-46D3-A7F5-2546CA003D79}"/>
              </a:ext>
            </a:extLst>
          </p:cNvPr>
          <p:cNvSpPr txBox="1"/>
          <p:nvPr/>
        </p:nvSpPr>
        <p:spPr bwMode="auto">
          <a:xfrm>
            <a:off x="5031592" y="465504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45" name="テキスト ボックス 44">
            <a:extLst>
              <a:ext uri="{FF2B5EF4-FFF2-40B4-BE49-F238E27FC236}">
                <a16:creationId xmlns:a16="http://schemas.microsoft.com/office/drawing/2014/main" id="{907194BA-85EB-4098-9745-CD450C9F404F}"/>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46" name="テキスト ボックス 45">
            <a:extLst>
              <a:ext uri="{FF2B5EF4-FFF2-40B4-BE49-F238E27FC236}">
                <a16:creationId xmlns:a16="http://schemas.microsoft.com/office/drawing/2014/main" id="{8C7E42D6-9EC4-4305-86B0-9DFA7A8296B5}"/>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sp>
        <p:nvSpPr>
          <p:cNvPr id="47" name="テキスト ボックス 46">
            <a:extLst>
              <a:ext uri="{FF2B5EF4-FFF2-40B4-BE49-F238E27FC236}">
                <a16:creationId xmlns:a16="http://schemas.microsoft.com/office/drawing/2014/main" id="{E32D358C-CAEE-43DF-9F0B-7F5D88F2970D}"/>
              </a:ext>
            </a:extLst>
          </p:cNvPr>
          <p:cNvSpPr txBox="1"/>
          <p:nvPr/>
        </p:nvSpPr>
        <p:spPr bwMode="auto">
          <a:xfrm>
            <a:off x="1144346" y="5796562"/>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spTree>
    <p:extLst>
      <p:ext uri="{BB962C8B-B14F-4D97-AF65-F5344CB8AC3E}">
        <p14:creationId xmlns:p14="http://schemas.microsoft.com/office/powerpoint/2010/main" val="49551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77410"/>
          </a:xfrm>
          <a:prstGeom prst="rect">
            <a:avLst/>
          </a:prstGeom>
          <a:noFill/>
          <a:ln w="9525" algn="ctr">
            <a:noFill/>
            <a:miter lim="800000"/>
            <a:headEnd/>
            <a:tailEnd/>
          </a:ln>
          <a:effectLst/>
        </p:spPr>
        <p:txBody>
          <a:bodyPr wrap="square" rtlCol="0">
            <a:spAutoFit/>
          </a:bodyPr>
          <a:lstStyle/>
          <a:p>
            <a:pPr marL="268288" indent="-179388">
              <a:lnSpc>
                <a:spcPts val="21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：泥状物上の光点近傍）</a:t>
            </a:r>
            <a:endParaRPr kumimoji="0" lang="en-US" altLang="ja-JP" sz="2000" dirty="0">
              <a:latin typeface="+mn-ea"/>
              <a:ea typeface="+mn-ea"/>
            </a:endParaRPr>
          </a:p>
          <a:p>
            <a:pPr marL="268288" indent="-179388">
              <a:lnSpc>
                <a:spcPts val="21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endParaRPr kumimoji="0" lang="en-US" altLang="ja-JP" sz="2000" dirty="0">
              <a:latin typeface="+mn-ea"/>
              <a:ea typeface="+mn-ea"/>
            </a:endParaRPr>
          </a:p>
          <a:p>
            <a:pPr marL="936000">
              <a:lnSpc>
                <a:spcPts val="21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r>
              <a:rPr kumimoji="0" lang="ja-JP" altLang="en-US" sz="2200" dirty="0">
                <a:latin typeface="+mn-ea"/>
                <a:ea typeface="+mn-ea"/>
              </a:rPr>
              <a:t>　</a:t>
            </a:r>
            <a:endParaRPr kumimoji="0" lang="en-US" altLang="ja-JP" sz="22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0559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）②：</a:t>
            </a:r>
            <a:r>
              <a:rPr lang="en-US" altLang="ja-JP" dirty="0">
                <a:solidFill>
                  <a:srgbClr val="FF0000"/>
                </a:solidFill>
              </a:rPr>
              <a:t>A</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854939478"/>
              </p:ext>
            </p:extLst>
          </p:nvPr>
        </p:nvGraphicFramePr>
        <p:xfrm>
          <a:off x="263225" y="2000709"/>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8" name="図 7">
            <a:extLst>
              <a:ext uri="{FF2B5EF4-FFF2-40B4-BE49-F238E27FC236}">
                <a16:creationId xmlns:a16="http://schemas.microsoft.com/office/drawing/2014/main" id="{AAB276FB-2C8A-48AD-8BE6-CC2439ADC6FC}"/>
              </a:ext>
            </a:extLst>
          </p:cNvPr>
          <p:cNvPicPr>
            <a:picLocks noChangeAspect="1"/>
          </p:cNvPicPr>
          <p:nvPr/>
        </p:nvPicPr>
        <p:blipFill>
          <a:blip r:embed="rId2"/>
          <a:stretch>
            <a:fillRect/>
          </a:stretch>
        </p:blipFill>
        <p:spPr>
          <a:xfrm>
            <a:off x="640013" y="2008021"/>
            <a:ext cx="2292295" cy="1835055"/>
          </a:xfrm>
          <a:prstGeom prst="rect">
            <a:avLst/>
          </a:prstGeom>
        </p:spPr>
      </p:pic>
      <p:pic>
        <p:nvPicPr>
          <p:cNvPr id="9" name="図 8">
            <a:extLst>
              <a:ext uri="{FF2B5EF4-FFF2-40B4-BE49-F238E27FC236}">
                <a16:creationId xmlns:a16="http://schemas.microsoft.com/office/drawing/2014/main" id="{1AD92BFF-418C-4988-86BF-7F483BC1EC06}"/>
              </a:ext>
            </a:extLst>
          </p:cNvPr>
          <p:cNvPicPr>
            <a:picLocks noChangeAspect="1"/>
          </p:cNvPicPr>
          <p:nvPr/>
        </p:nvPicPr>
        <p:blipFill>
          <a:blip r:embed="rId3"/>
          <a:stretch>
            <a:fillRect/>
          </a:stretch>
        </p:blipFill>
        <p:spPr>
          <a:xfrm>
            <a:off x="3301722" y="1989494"/>
            <a:ext cx="3097036" cy="1853345"/>
          </a:xfrm>
          <a:prstGeom prst="rect">
            <a:avLst/>
          </a:prstGeom>
        </p:spPr>
      </p:pic>
      <p:pic>
        <p:nvPicPr>
          <p:cNvPr id="10" name="図 9">
            <a:extLst>
              <a:ext uri="{FF2B5EF4-FFF2-40B4-BE49-F238E27FC236}">
                <a16:creationId xmlns:a16="http://schemas.microsoft.com/office/drawing/2014/main" id="{5482BAB1-3BB6-4BCA-9E4A-096BABA7260D}"/>
              </a:ext>
            </a:extLst>
          </p:cNvPr>
          <p:cNvPicPr>
            <a:picLocks noChangeAspect="1"/>
          </p:cNvPicPr>
          <p:nvPr/>
        </p:nvPicPr>
        <p:blipFill>
          <a:blip r:embed="rId4"/>
          <a:stretch>
            <a:fillRect/>
          </a:stretch>
        </p:blipFill>
        <p:spPr>
          <a:xfrm>
            <a:off x="241103" y="4145113"/>
            <a:ext cx="3097036" cy="1859441"/>
          </a:xfrm>
          <a:prstGeom prst="rect">
            <a:avLst/>
          </a:prstGeom>
        </p:spPr>
      </p:pic>
      <p:pic>
        <p:nvPicPr>
          <p:cNvPr id="11" name="図 10">
            <a:extLst>
              <a:ext uri="{FF2B5EF4-FFF2-40B4-BE49-F238E27FC236}">
                <a16:creationId xmlns:a16="http://schemas.microsoft.com/office/drawing/2014/main" id="{86FB2A17-9DA6-4267-A32E-034931EC29A8}"/>
              </a:ext>
            </a:extLst>
          </p:cNvPr>
          <p:cNvPicPr>
            <a:picLocks noChangeAspect="1"/>
          </p:cNvPicPr>
          <p:nvPr/>
        </p:nvPicPr>
        <p:blipFill>
          <a:blip r:embed="rId5"/>
          <a:stretch>
            <a:fillRect/>
          </a:stretch>
        </p:blipFill>
        <p:spPr>
          <a:xfrm>
            <a:off x="3301722" y="4130726"/>
            <a:ext cx="3097036" cy="1859441"/>
          </a:xfrm>
          <a:prstGeom prst="rect">
            <a:avLst/>
          </a:prstGeom>
        </p:spPr>
      </p:pic>
      <p:pic>
        <p:nvPicPr>
          <p:cNvPr id="12" name="図 11">
            <a:extLst>
              <a:ext uri="{FF2B5EF4-FFF2-40B4-BE49-F238E27FC236}">
                <a16:creationId xmlns:a16="http://schemas.microsoft.com/office/drawing/2014/main" id="{D07E050C-AE8B-464D-92B8-A6E4FEDF0B83}"/>
              </a:ext>
            </a:extLst>
          </p:cNvPr>
          <p:cNvPicPr>
            <a:picLocks noChangeAspect="1"/>
          </p:cNvPicPr>
          <p:nvPr/>
        </p:nvPicPr>
        <p:blipFill>
          <a:blip r:embed="rId6"/>
          <a:stretch>
            <a:fillRect/>
          </a:stretch>
        </p:blipFill>
        <p:spPr>
          <a:xfrm>
            <a:off x="6570991" y="2081719"/>
            <a:ext cx="2160000" cy="3840000"/>
          </a:xfrm>
          <a:prstGeom prst="rect">
            <a:avLst/>
          </a:prstGeom>
        </p:spPr>
      </p:pic>
    </p:spTree>
    <p:extLst>
      <p:ext uri="{BB962C8B-B14F-4D97-AF65-F5344CB8AC3E}">
        <p14:creationId xmlns:p14="http://schemas.microsoft.com/office/powerpoint/2010/main" val="34094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：泥状物上の光点近傍）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光点では</a:t>
            </a: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の偏在とは一致しない。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Zn</a:t>
            </a:r>
            <a:r>
              <a:rPr kumimoji="0" lang="ja-JP" altLang="en-US" sz="2000" dirty="0">
                <a:latin typeface="+mn-ea"/>
                <a:ea typeface="+mn-ea"/>
              </a:rPr>
              <a:t>、</a:t>
            </a:r>
            <a:r>
              <a:rPr kumimoji="0" lang="en-US" altLang="ja-JP" sz="2000" dirty="0" err="1">
                <a:latin typeface="+mn-ea"/>
                <a:ea typeface="+mn-ea"/>
              </a:rPr>
              <a:t>Ti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の偏在が観察されるが、偏在位置は各元素で異なる。</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705729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）②：</a:t>
            </a:r>
            <a:r>
              <a:rPr lang="en-US" altLang="ja-JP" dirty="0"/>
              <a:t>A</a:t>
            </a:r>
            <a:r>
              <a:rPr lang="ja-JP" altLang="en-US" dirty="0"/>
              <a:t>－</a:t>
            </a:r>
            <a:r>
              <a:rPr lang="en-US" altLang="ja-JP" dirty="0"/>
              <a:t>2</a:t>
            </a:r>
            <a:endParaRPr lang="ja-JP" altLang="en-US" dirty="0"/>
          </a:p>
        </p:txBody>
      </p:sp>
      <p:pic>
        <p:nvPicPr>
          <p:cNvPr id="14" name="図 13">
            <a:extLst>
              <a:ext uri="{FF2B5EF4-FFF2-40B4-BE49-F238E27FC236}">
                <a16:creationId xmlns:a16="http://schemas.microsoft.com/office/drawing/2014/main" id="{9CCAAC2B-A0C5-411E-AE87-0D04889AC692}"/>
              </a:ext>
            </a:extLst>
          </p:cNvPr>
          <p:cNvPicPr>
            <a:picLocks noChangeAspect="1"/>
          </p:cNvPicPr>
          <p:nvPr/>
        </p:nvPicPr>
        <p:blipFill>
          <a:blip r:embed="rId2"/>
          <a:stretch>
            <a:fillRect/>
          </a:stretch>
        </p:blipFill>
        <p:spPr>
          <a:xfrm>
            <a:off x="623681" y="2585318"/>
            <a:ext cx="1652159" cy="1237595"/>
          </a:xfrm>
          <a:prstGeom prst="rect">
            <a:avLst/>
          </a:prstGeom>
        </p:spPr>
      </p:pic>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0" name="図 19">
            <a:extLst>
              <a:ext uri="{FF2B5EF4-FFF2-40B4-BE49-F238E27FC236}">
                <a16:creationId xmlns:a16="http://schemas.microsoft.com/office/drawing/2014/main" id="{85E41063-DF0D-4803-BEA1-71520C0F85F3}"/>
              </a:ext>
            </a:extLst>
          </p:cNvPr>
          <p:cNvPicPr>
            <a:picLocks noChangeAspect="1"/>
          </p:cNvPicPr>
          <p:nvPr/>
        </p:nvPicPr>
        <p:blipFill>
          <a:blip r:embed="rId3"/>
          <a:stretch>
            <a:fillRect/>
          </a:stretch>
        </p:blipFill>
        <p:spPr>
          <a:xfrm>
            <a:off x="5601605" y="2557883"/>
            <a:ext cx="1639966" cy="1292464"/>
          </a:xfrm>
          <a:prstGeom prst="rect">
            <a:avLst/>
          </a:prstGeom>
        </p:spPr>
      </p:pic>
      <p:pic>
        <p:nvPicPr>
          <p:cNvPr id="21" name="図 20">
            <a:extLst>
              <a:ext uri="{FF2B5EF4-FFF2-40B4-BE49-F238E27FC236}">
                <a16:creationId xmlns:a16="http://schemas.microsoft.com/office/drawing/2014/main" id="{6C8067EB-7DD8-49F1-9A6E-3D81F1ABC6C1}"/>
              </a:ext>
            </a:extLst>
          </p:cNvPr>
          <p:cNvPicPr>
            <a:picLocks noChangeAspect="1"/>
          </p:cNvPicPr>
          <p:nvPr/>
        </p:nvPicPr>
        <p:blipFill>
          <a:blip r:embed="rId4"/>
          <a:stretch>
            <a:fillRect/>
          </a:stretch>
        </p:blipFill>
        <p:spPr>
          <a:xfrm>
            <a:off x="2280768" y="2578741"/>
            <a:ext cx="1670449" cy="1261981"/>
          </a:xfrm>
          <a:prstGeom prst="rect">
            <a:avLst/>
          </a:prstGeom>
        </p:spPr>
      </p:pic>
      <p:pic>
        <p:nvPicPr>
          <p:cNvPr id="22" name="図 21">
            <a:extLst>
              <a:ext uri="{FF2B5EF4-FFF2-40B4-BE49-F238E27FC236}">
                <a16:creationId xmlns:a16="http://schemas.microsoft.com/office/drawing/2014/main" id="{396B71FA-D93E-4483-93BA-B7A0474F724C}"/>
              </a:ext>
            </a:extLst>
          </p:cNvPr>
          <p:cNvPicPr>
            <a:picLocks noChangeAspect="1"/>
          </p:cNvPicPr>
          <p:nvPr/>
        </p:nvPicPr>
        <p:blipFill>
          <a:blip r:embed="rId5"/>
          <a:stretch>
            <a:fillRect/>
          </a:stretch>
        </p:blipFill>
        <p:spPr>
          <a:xfrm>
            <a:off x="624556" y="3848033"/>
            <a:ext cx="1688738" cy="1255885"/>
          </a:xfrm>
          <a:prstGeom prst="rect">
            <a:avLst/>
          </a:prstGeom>
        </p:spPr>
      </p:pic>
      <p:pic>
        <p:nvPicPr>
          <p:cNvPr id="6" name="図 5">
            <a:extLst>
              <a:ext uri="{FF2B5EF4-FFF2-40B4-BE49-F238E27FC236}">
                <a16:creationId xmlns:a16="http://schemas.microsoft.com/office/drawing/2014/main" id="{1141EF8F-8C6A-4DDB-861A-29BC309D6189}"/>
              </a:ext>
            </a:extLst>
          </p:cNvPr>
          <p:cNvPicPr>
            <a:picLocks noChangeAspect="1"/>
          </p:cNvPicPr>
          <p:nvPr/>
        </p:nvPicPr>
        <p:blipFill>
          <a:blip r:embed="rId6"/>
          <a:stretch>
            <a:fillRect/>
          </a:stretch>
        </p:blipFill>
        <p:spPr>
          <a:xfrm>
            <a:off x="2254528" y="3829757"/>
            <a:ext cx="1688738" cy="1261981"/>
          </a:xfrm>
          <a:prstGeom prst="rect">
            <a:avLst/>
          </a:prstGeom>
        </p:spPr>
      </p:pic>
      <p:pic>
        <p:nvPicPr>
          <p:cNvPr id="7" name="図 6">
            <a:extLst>
              <a:ext uri="{FF2B5EF4-FFF2-40B4-BE49-F238E27FC236}">
                <a16:creationId xmlns:a16="http://schemas.microsoft.com/office/drawing/2014/main" id="{8B584516-7BB1-4180-BF7E-D2185C2FD854}"/>
              </a:ext>
            </a:extLst>
          </p:cNvPr>
          <p:cNvPicPr>
            <a:picLocks noChangeAspect="1"/>
          </p:cNvPicPr>
          <p:nvPr/>
        </p:nvPicPr>
        <p:blipFill>
          <a:blip r:embed="rId7"/>
          <a:stretch>
            <a:fillRect/>
          </a:stretch>
        </p:blipFill>
        <p:spPr>
          <a:xfrm>
            <a:off x="3940704" y="3833793"/>
            <a:ext cx="1639966" cy="1261981"/>
          </a:xfrm>
          <a:prstGeom prst="rect">
            <a:avLst/>
          </a:prstGeom>
        </p:spPr>
      </p:pic>
      <p:pic>
        <p:nvPicPr>
          <p:cNvPr id="8" name="図 7">
            <a:extLst>
              <a:ext uri="{FF2B5EF4-FFF2-40B4-BE49-F238E27FC236}">
                <a16:creationId xmlns:a16="http://schemas.microsoft.com/office/drawing/2014/main" id="{A5F8A79B-2BFB-4490-B75C-013297E9D4D4}"/>
              </a:ext>
            </a:extLst>
          </p:cNvPr>
          <p:cNvPicPr>
            <a:picLocks noChangeAspect="1"/>
          </p:cNvPicPr>
          <p:nvPr/>
        </p:nvPicPr>
        <p:blipFill>
          <a:blip r:embed="rId8"/>
          <a:stretch>
            <a:fillRect/>
          </a:stretch>
        </p:blipFill>
        <p:spPr>
          <a:xfrm>
            <a:off x="5590295" y="3839382"/>
            <a:ext cx="1652159" cy="1261981"/>
          </a:xfrm>
          <a:prstGeom prst="rect">
            <a:avLst/>
          </a:prstGeom>
        </p:spPr>
      </p:pic>
      <p:pic>
        <p:nvPicPr>
          <p:cNvPr id="9" name="図 8">
            <a:extLst>
              <a:ext uri="{FF2B5EF4-FFF2-40B4-BE49-F238E27FC236}">
                <a16:creationId xmlns:a16="http://schemas.microsoft.com/office/drawing/2014/main" id="{0F15AC21-79D8-44F7-8993-D56B6619FCAF}"/>
              </a:ext>
            </a:extLst>
          </p:cNvPr>
          <p:cNvPicPr>
            <a:picLocks noChangeAspect="1"/>
          </p:cNvPicPr>
          <p:nvPr/>
        </p:nvPicPr>
        <p:blipFill>
          <a:blip r:embed="rId9"/>
          <a:stretch>
            <a:fillRect/>
          </a:stretch>
        </p:blipFill>
        <p:spPr>
          <a:xfrm>
            <a:off x="3926436" y="5092851"/>
            <a:ext cx="1693044" cy="1274400"/>
          </a:xfrm>
          <a:prstGeom prst="rect">
            <a:avLst/>
          </a:prstGeom>
        </p:spPr>
      </p:pic>
      <p:pic>
        <p:nvPicPr>
          <p:cNvPr id="10" name="図 9">
            <a:extLst>
              <a:ext uri="{FF2B5EF4-FFF2-40B4-BE49-F238E27FC236}">
                <a16:creationId xmlns:a16="http://schemas.microsoft.com/office/drawing/2014/main" id="{6AE6146D-C564-4060-BE71-78556B0034ED}"/>
              </a:ext>
            </a:extLst>
          </p:cNvPr>
          <p:cNvPicPr>
            <a:picLocks noChangeAspect="1"/>
          </p:cNvPicPr>
          <p:nvPr/>
        </p:nvPicPr>
        <p:blipFill rotWithShape="1">
          <a:blip r:embed="rId10"/>
          <a:srcRect r="4807"/>
          <a:stretch/>
        </p:blipFill>
        <p:spPr>
          <a:xfrm>
            <a:off x="5579560" y="5067381"/>
            <a:ext cx="1646929" cy="1296000"/>
          </a:xfrm>
          <a:prstGeom prst="rect">
            <a:avLst/>
          </a:prstGeom>
        </p:spPr>
      </p:pic>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2765385329"/>
              </p:ext>
            </p:extLst>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5E6B3259-E39B-4D35-B4D8-2E1C3B82B375}"/>
              </a:ext>
            </a:extLst>
          </p:cNvPr>
          <p:cNvPicPr>
            <a:picLocks noChangeAspect="1"/>
          </p:cNvPicPr>
          <p:nvPr/>
        </p:nvPicPr>
        <p:blipFill>
          <a:blip r:embed="rId11"/>
          <a:stretch>
            <a:fillRect/>
          </a:stretch>
        </p:blipFill>
        <p:spPr>
          <a:xfrm>
            <a:off x="3942969" y="2579529"/>
            <a:ext cx="1633870" cy="1255885"/>
          </a:xfrm>
          <a:prstGeom prst="rect">
            <a:avLst/>
          </a:prstGeom>
        </p:spPr>
      </p:pic>
      <p:pic>
        <p:nvPicPr>
          <p:cNvPr id="13" name="図 12">
            <a:extLst>
              <a:ext uri="{FF2B5EF4-FFF2-40B4-BE49-F238E27FC236}">
                <a16:creationId xmlns:a16="http://schemas.microsoft.com/office/drawing/2014/main" id="{C11EB41B-F3BE-4756-8FA4-6FCEC43D27C9}"/>
              </a:ext>
            </a:extLst>
          </p:cNvPr>
          <p:cNvPicPr>
            <a:picLocks noChangeAspect="1"/>
          </p:cNvPicPr>
          <p:nvPr/>
        </p:nvPicPr>
        <p:blipFill>
          <a:blip r:embed="rId12"/>
          <a:stretch>
            <a:fillRect/>
          </a:stretch>
        </p:blipFill>
        <p:spPr>
          <a:xfrm>
            <a:off x="7259356" y="2585318"/>
            <a:ext cx="1633870" cy="1261981"/>
          </a:xfrm>
          <a:prstGeom prst="rect">
            <a:avLst/>
          </a:prstGeom>
        </p:spPr>
      </p:pic>
      <p:pic>
        <p:nvPicPr>
          <p:cNvPr id="17" name="図 16">
            <a:extLst>
              <a:ext uri="{FF2B5EF4-FFF2-40B4-BE49-F238E27FC236}">
                <a16:creationId xmlns:a16="http://schemas.microsoft.com/office/drawing/2014/main" id="{7F6F7B92-F56B-41B8-A9D9-2831611E8517}"/>
              </a:ext>
            </a:extLst>
          </p:cNvPr>
          <p:cNvPicPr>
            <a:picLocks noChangeAspect="1"/>
          </p:cNvPicPr>
          <p:nvPr/>
        </p:nvPicPr>
        <p:blipFill rotWithShape="1">
          <a:blip r:embed="rId13"/>
          <a:srcRect r="2262"/>
          <a:stretch/>
        </p:blipFill>
        <p:spPr>
          <a:xfrm>
            <a:off x="7245904" y="3847182"/>
            <a:ext cx="1646055" cy="1260000"/>
          </a:xfrm>
          <a:prstGeom prst="rect">
            <a:avLst/>
          </a:prstGeom>
        </p:spPr>
      </p:pic>
      <p:pic>
        <p:nvPicPr>
          <p:cNvPr id="26" name="図 25">
            <a:extLst>
              <a:ext uri="{FF2B5EF4-FFF2-40B4-BE49-F238E27FC236}">
                <a16:creationId xmlns:a16="http://schemas.microsoft.com/office/drawing/2014/main" id="{C6893381-3A4D-4807-A37A-C5FA25C5CF9F}"/>
              </a:ext>
            </a:extLst>
          </p:cNvPr>
          <p:cNvPicPr>
            <a:picLocks noChangeAspect="1"/>
          </p:cNvPicPr>
          <p:nvPr/>
        </p:nvPicPr>
        <p:blipFill>
          <a:blip r:embed="rId14"/>
          <a:stretch>
            <a:fillRect/>
          </a:stretch>
        </p:blipFill>
        <p:spPr>
          <a:xfrm>
            <a:off x="635120" y="5075391"/>
            <a:ext cx="1621677" cy="1292464"/>
          </a:xfrm>
          <a:prstGeom prst="rect">
            <a:avLst/>
          </a:prstGeom>
        </p:spPr>
      </p:pic>
      <p:pic>
        <p:nvPicPr>
          <p:cNvPr id="28" name="図 27">
            <a:extLst>
              <a:ext uri="{FF2B5EF4-FFF2-40B4-BE49-F238E27FC236}">
                <a16:creationId xmlns:a16="http://schemas.microsoft.com/office/drawing/2014/main" id="{65C65EEC-C5CF-4D58-86AA-60DFCCB3CDC2}"/>
              </a:ext>
            </a:extLst>
          </p:cNvPr>
          <p:cNvPicPr>
            <a:picLocks noChangeAspect="1"/>
          </p:cNvPicPr>
          <p:nvPr/>
        </p:nvPicPr>
        <p:blipFill>
          <a:blip r:embed="rId15"/>
          <a:stretch>
            <a:fillRect/>
          </a:stretch>
        </p:blipFill>
        <p:spPr>
          <a:xfrm>
            <a:off x="2282838" y="5086046"/>
            <a:ext cx="1647220" cy="1260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1077963737"/>
              </p:ext>
            </p:extLst>
          </p:nvPr>
        </p:nvGraphicFramePr>
        <p:xfrm>
          <a:off x="621096" y="2580133"/>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86722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9618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）②：</a:t>
            </a:r>
            <a:r>
              <a:rPr lang="en-US" altLang="ja-JP" dirty="0"/>
              <a:t>A</a:t>
            </a:r>
            <a:r>
              <a:rPr lang="ja-JP" altLang="en-US" dirty="0"/>
              <a:t>－</a:t>
            </a:r>
            <a:r>
              <a:rPr lang="en-US" altLang="ja-JP" dirty="0"/>
              <a:t>3</a:t>
            </a:r>
            <a:endParaRPr lang="ja-JP" altLang="en-US" dirty="0"/>
          </a:p>
        </p:txBody>
      </p:sp>
      <p:pic>
        <p:nvPicPr>
          <p:cNvPr id="14" name="図 13">
            <a:extLst>
              <a:ext uri="{FF2B5EF4-FFF2-40B4-BE49-F238E27FC236}">
                <a16:creationId xmlns:a16="http://schemas.microsoft.com/office/drawing/2014/main" id="{9CCAAC2B-A0C5-411E-AE87-0D04889AC692}"/>
              </a:ext>
            </a:extLst>
          </p:cNvPr>
          <p:cNvPicPr>
            <a:picLocks noChangeAspect="1"/>
          </p:cNvPicPr>
          <p:nvPr/>
        </p:nvPicPr>
        <p:blipFill>
          <a:blip r:embed="rId2"/>
          <a:stretch>
            <a:fillRect/>
          </a:stretch>
        </p:blipFill>
        <p:spPr>
          <a:xfrm>
            <a:off x="610280" y="660210"/>
            <a:ext cx="1652159" cy="1237595"/>
          </a:xfrm>
          <a:prstGeom prst="rect">
            <a:avLst/>
          </a:prstGeom>
        </p:spPr>
      </p:pic>
      <p:pic>
        <p:nvPicPr>
          <p:cNvPr id="2" name="図 1">
            <a:extLst>
              <a:ext uri="{FF2B5EF4-FFF2-40B4-BE49-F238E27FC236}">
                <a16:creationId xmlns:a16="http://schemas.microsoft.com/office/drawing/2014/main" id="{DEA6A6A4-F2D3-43F9-BB04-CBF1DDE510D0}"/>
              </a:ext>
            </a:extLst>
          </p:cNvPr>
          <p:cNvPicPr>
            <a:picLocks noChangeAspect="1"/>
          </p:cNvPicPr>
          <p:nvPr/>
        </p:nvPicPr>
        <p:blipFill>
          <a:blip r:embed="rId3"/>
          <a:stretch>
            <a:fillRect/>
          </a:stretch>
        </p:blipFill>
        <p:spPr>
          <a:xfrm>
            <a:off x="3855963" y="665933"/>
            <a:ext cx="1707028" cy="1261981"/>
          </a:xfrm>
          <a:prstGeom prst="rect">
            <a:avLst/>
          </a:prstGeom>
        </p:spPr>
      </p:pic>
      <p:pic>
        <p:nvPicPr>
          <p:cNvPr id="5" name="図 4">
            <a:extLst>
              <a:ext uri="{FF2B5EF4-FFF2-40B4-BE49-F238E27FC236}">
                <a16:creationId xmlns:a16="http://schemas.microsoft.com/office/drawing/2014/main" id="{DC6C8CA1-6103-44C0-9F6D-8B7258D91138}"/>
              </a:ext>
            </a:extLst>
          </p:cNvPr>
          <p:cNvPicPr>
            <a:picLocks noChangeAspect="1"/>
          </p:cNvPicPr>
          <p:nvPr/>
        </p:nvPicPr>
        <p:blipFill>
          <a:blip r:embed="rId4"/>
          <a:stretch>
            <a:fillRect/>
          </a:stretch>
        </p:blipFill>
        <p:spPr>
          <a:xfrm>
            <a:off x="5576833" y="668697"/>
            <a:ext cx="1670449" cy="1261981"/>
          </a:xfrm>
          <a:prstGeom prst="rect">
            <a:avLst/>
          </a:prstGeom>
        </p:spPr>
      </p:pic>
      <p:pic>
        <p:nvPicPr>
          <p:cNvPr id="13" name="図 12">
            <a:extLst>
              <a:ext uri="{FF2B5EF4-FFF2-40B4-BE49-F238E27FC236}">
                <a16:creationId xmlns:a16="http://schemas.microsoft.com/office/drawing/2014/main" id="{DAB2BB36-64BE-467B-B99F-F3D02DE790CD}"/>
              </a:ext>
            </a:extLst>
          </p:cNvPr>
          <p:cNvPicPr>
            <a:picLocks noChangeAspect="1"/>
          </p:cNvPicPr>
          <p:nvPr/>
        </p:nvPicPr>
        <p:blipFill>
          <a:blip r:embed="rId5"/>
          <a:stretch>
            <a:fillRect/>
          </a:stretch>
        </p:blipFill>
        <p:spPr>
          <a:xfrm>
            <a:off x="585075" y="1916204"/>
            <a:ext cx="1688738" cy="1261981"/>
          </a:xfrm>
          <a:prstGeom prst="rect">
            <a:avLst/>
          </a:prstGeom>
        </p:spPr>
      </p:pic>
      <p:pic>
        <p:nvPicPr>
          <p:cNvPr id="27" name="Picture 1">
            <a:extLst>
              <a:ext uri="{FF2B5EF4-FFF2-40B4-BE49-F238E27FC236}">
                <a16:creationId xmlns:a16="http://schemas.microsoft.com/office/drawing/2014/main" id="{D72D05C6-815E-4251-BEB9-61B94253FE0A}"/>
              </a:ext>
            </a:extLst>
          </p:cNvPr>
          <p:cNvPicPr>
            <a:picLocks noChangeAspect="1"/>
          </p:cNvPicPr>
          <p:nvPr/>
        </p:nvPicPr>
        <p:blipFill rotWithShape="1">
          <a:blip r:embed="rId6" cstate="print"/>
          <a:srcRect l="5833" t="9925" r="6035" b="16261"/>
          <a:stretch/>
        </p:blipFill>
        <p:spPr bwMode="auto">
          <a:xfrm>
            <a:off x="2260711" y="1915272"/>
            <a:ext cx="1677912" cy="1260000"/>
          </a:xfrm>
          <a:prstGeom prst="rect">
            <a:avLst/>
          </a:prstGeom>
          <a:noFill/>
          <a:ln w="9525">
            <a:noFill/>
            <a:miter lim="800000"/>
            <a:headEnd/>
            <a:tailEnd/>
          </a:ln>
        </p:spPr>
      </p:pic>
      <p:pic>
        <p:nvPicPr>
          <p:cNvPr id="17" name="図 16">
            <a:extLst>
              <a:ext uri="{FF2B5EF4-FFF2-40B4-BE49-F238E27FC236}">
                <a16:creationId xmlns:a16="http://schemas.microsoft.com/office/drawing/2014/main" id="{322D9B24-E88A-4CB0-B68E-4E40EB2F893D}"/>
              </a:ext>
            </a:extLst>
          </p:cNvPr>
          <p:cNvPicPr>
            <a:picLocks noChangeAspect="1"/>
          </p:cNvPicPr>
          <p:nvPr/>
        </p:nvPicPr>
        <p:blipFill>
          <a:blip r:embed="rId7"/>
          <a:stretch>
            <a:fillRect/>
          </a:stretch>
        </p:blipFill>
        <p:spPr>
          <a:xfrm>
            <a:off x="3905882" y="1915272"/>
            <a:ext cx="1682642" cy="1261981"/>
          </a:xfrm>
          <a:prstGeom prst="rect">
            <a:avLst/>
          </a:prstGeom>
        </p:spPr>
      </p:pic>
      <p:pic>
        <p:nvPicPr>
          <p:cNvPr id="30" name="図 29">
            <a:extLst>
              <a:ext uri="{FF2B5EF4-FFF2-40B4-BE49-F238E27FC236}">
                <a16:creationId xmlns:a16="http://schemas.microsoft.com/office/drawing/2014/main" id="{9C855815-FAF8-42D9-8349-6023A603720D}"/>
              </a:ext>
            </a:extLst>
          </p:cNvPr>
          <p:cNvPicPr>
            <a:picLocks noChangeAspect="1"/>
          </p:cNvPicPr>
          <p:nvPr/>
        </p:nvPicPr>
        <p:blipFill rotWithShape="1">
          <a:blip r:embed="rId8"/>
          <a:srcRect r="3344"/>
          <a:stretch/>
        </p:blipFill>
        <p:spPr>
          <a:xfrm>
            <a:off x="7203280" y="1897805"/>
            <a:ext cx="1673515" cy="1261981"/>
          </a:xfrm>
          <a:prstGeom prst="rect">
            <a:avLst/>
          </a:prstGeom>
        </p:spPr>
      </p:pic>
      <p:pic>
        <p:nvPicPr>
          <p:cNvPr id="32" name="Picture 1">
            <a:extLst>
              <a:ext uri="{FF2B5EF4-FFF2-40B4-BE49-F238E27FC236}">
                <a16:creationId xmlns:a16="http://schemas.microsoft.com/office/drawing/2014/main" id="{7FED4B04-9880-467E-9D0E-BBA8A4537D8D}"/>
              </a:ext>
            </a:extLst>
          </p:cNvPr>
          <p:cNvPicPr>
            <a:picLocks noChangeAspect="1"/>
          </p:cNvPicPr>
          <p:nvPr/>
        </p:nvPicPr>
        <p:blipFill rotWithShape="1">
          <a:blip r:embed="rId9" cstate="print"/>
          <a:srcRect l="4435" t="8013" r="7430" b="15165"/>
          <a:stretch/>
        </p:blipFill>
        <p:spPr bwMode="auto">
          <a:xfrm>
            <a:off x="2243339" y="628394"/>
            <a:ext cx="1647846" cy="1287810"/>
          </a:xfrm>
          <a:prstGeom prst="rect">
            <a:avLst/>
          </a:prstGeom>
          <a:noFill/>
          <a:ln w="9525">
            <a:noFill/>
            <a:miter lim="800000"/>
            <a:headEnd/>
            <a:tailEnd/>
          </a:ln>
        </p:spPr>
      </p:pic>
      <p:pic>
        <p:nvPicPr>
          <p:cNvPr id="31" name="図 30">
            <a:extLst>
              <a:ext uri="{FF2B5EF4-FFF2-40B4-BE49-F238E27FC236}">
                <a16:creationId xmlns:a16="http://schemas.microsoft.com/office/drawing/2014/main" id="{21F0DDF1-E0A3-4F91-8B86-9379A52CAD30}"/>
              </a:ext>
            </a:extLst>
          </p:cNvPr>
          <p:cNvPicPr>
            <a:picLocks noChangeAspect="1"/>
          </p:cNvPicPr>
          <p:nvPr/>
        </p:nvPicPr>
        <p:blipFill>
          <a:blip r:embed="rId10"/>
          <a:stretch>
            <a:fillRect/>
          </a:stretch>
        </p:blipFill>
        <p:spPr>
          <a:xfrm>
            <a:off x="2237931" y="4427971"/>
            <a:ext cx="1669805" cy="1260000"/>
          </a:xfrm>
          <a:prstGeom prst="rect">
            <a:avLst/>
          </a:prstGeom>
        </p:spPr>
      </p:pic>
      <p:pic>
        <p:nvPicPr>
          <p:cNvPr id="36" name="図 35">
            <a:extLst>
              <a:ext uri="{FF2B5EF4-FFF2-40B4-BE49-F238E27FC236}">
                <a16:creationId xmlns:a16="http://schemas.microsoft.com/office/drawing/2014/main" id="{A9D039C6-422E-46D7-ADF3-C8EF9747928C}"/>
              </a:ext>
            </a:extLst>
          </p:cNvPr>
          <p:cNvPicPr>
            <a:picLocks noChangeAspect="1"/>
          </p:cNvPicPr>
          <p:nvPr/>
        </p:nvPicPr>
        <p:blipFill>
          <a:blip r:embed="rId11"/>
          <a:stretch>
            <a:fillRect/>
          </a:stretch>
        </p:blipFill>
        <p:spPr>
          <a:xfrm>
            <a:off x="3898522" y="4425522"/>
            <a:ext cx="1676545" cy="1261981"/>
          </a:xfrm>
          <a:prstGeom prst="rect">
            <a:avLst/>
          </a:prstGeom>
        </p:spPr>
      </p:pic>
      <p:grpSp>
        <p:nvGrpSpPr>
          <p:cNvPr id="18" name="グループ化 17">
            <a:extLst>
              <a:ext uri="{FF2B5EF4-FFF2-40B4-BE49-F238E27FC236}">
                <a16:creationId xmlns:a16="http://schemas.microsoft.com/office/drawing/2014/main" id="{3E247E1A-2401-486D-81F0-F85F9802E446}"/>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C7B025DB-98AB-4A52-9FB7-838E3AF5B818}"/>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BD3F429-C6CE-4C21-9808-50B147B3D000}"/>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894580842"/>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pic>
        <p:nvPicPr>
          <p:cNvPr id="3" name="図 2">
            <a:extLst>
              <a:ext uri="{FF2B5EF4-FFF2-40B4-BE49-F238E27FC236}">
                <a16:creationId xmlns:a16="http://schemas.microsoft.com/office/drawing/2014/main" id="{C19EAFCC-1028-4102-B2DA-61C8BF0DD50F}"/>
              </a:ext>
            </a:extLst>
          </p:cNvPr>
          <p:cNvPicPr>
            <a:picLocks noChangeAspect="1"/>
          </p:cNvPicPr>
          <p:nvPr/>
        </p:nvPicPr>
        <p:blipFill>
          <a:blip r:embed="rId12"/>
          <a:stretch>
            <a:fillRect/>
          </a:stretch>
        </p:blipFill>
        <p:spPr>
          <a:xfrm>
            <a:off x="7204102" y="662546"/>
            <a:ext cx="1707028" cy="1225402"/>
          </a:xfrm>
          <a:prstGeom prst="rect">
            <a:avLst/>
          </a:prstGeom>
        </p:spPr>
      </p:pic>
      <p:pic>
        <p:nvPicPr>
          <p:cNvPr id="6" name="図 5">
            <a:extLst>
              <a:ext uri="{FF2B5EF4-FFF2-40B4-BE49-F238E27FC236}">
                <a16:creationId xmlns:a16="http://schemas.microsoft.com/office/drawing/2014/main" id="{D6AC8D42-946A-4A33-B46D-A0371DBF7ADA}"/>
              </a:ext>
            </a:extLst>
          </p:cNvPr>
          <p:cNvPicPr>
            <a:picLocks noChangeAspect="1"/>
          </p:cNvPicPr>
          <p:nvPr/>
        </p:nvPicPr>
        <p:blipFill>
          <a:blip r:embed="rId13"/>
          <a:stretch>
            <a:fillRect/>
          </a:stretch>
        </p:blipFill>
        <p:spPr>
          <a:xfrm>
            <a:off x="5582733" y="1904259"/>
            <a:ext cx="1633870" cy="1274174"/>
          </a:xfrm>
          <a:prstGeom prst="rect">
            <a:avLst/>
          </a:prstGeom>
        </p:spPr>
      </p:pic>
      <p:pic>
        <p:nvPicPr>
          <p:cNvPr id="7" name="図 6">
            <a:extLst>
              <a:ext uri="{FF2B5EF4-FFF2-40B4-BE49-F238E27FC236}">
                <a16:creationId xmlns:a16="http://schemas.microsoft.com/office/drawing/2014/main" id="{E7EEFC12-7D6C-4F08-9C00-A6B078DBACEE}"/>
              </a:ext>
            </a:extLst>
          </p:cNvPr>
          <p:cNvPicPr>
            <a:picLocks noChangeAspect="1"/>
          </p:cNvPicPr>
          <p:nvPr/>
        </p:nvPicPr>
        <p:blipFill>
          <a:blip r:embed="rId14"/>
          <a:stretch>
            <a:fillRect/>
          </a:stretch>
        </p:blipFill>
        <p:spPr>
          <a:xfrm>
            <a:off x="590302" y="3155126"/>
            <a:ext cx="1664352" cy="1268078"/>
          </a:xfrm>
          <a:prstGeom prst="rect">
            <a:avLst/>
          </a:prstGeom>
        </p:spPr>
      </p:pic>
      <p:pic>
        <p:nvPicPr>
          <p:cNvPr id="8" name="図 7">
            <a:extLst>
              <a:ext uri="{FF2B5EF4-FFF2-40B4-BE49-F238E27FC236}">
                <a16:creationId xmlns:a16="http://schemas.microsoft.com/office/drawing/2014/main" id="{E87E8457-C73E-4D1E-854D-9A68CEAE2867}"/>
              </a:ext>
            </a:extLst>
          </p:cNvPr>
          <p:cNvPicPr>
            <a:picLocks noChangeAspect="1"/>
          </p:cNvPicPr>
          <p:nvPr/>
        </p:nvPicPr>
        <p:blipFill>
          <a:blip r:embed="rId15"/>
          <a:stretch>
            <a:fillRect/>
          </a:stretch>
        </p:blipFill>
        <p:spPr>
          <a:xfrm>
            <a:off x="2258945" y="3168707"/>
            <a:ext cx="1664352" cy="1274174"/>
          </a:xfrm>
          <a:prstGeom prst="rect">
            <a:avLst/>
          </a:prstGeom>
        </p:spPr>
      </p:pic>
      <p:pic>
        <p:nvPicPr>
          <p:cNvPr id="9" name="図 8">
            <a:extLst>
              <a:ext uri="{FF2B5EF4-FFF2-40B4-BE49-F238E27FC236}">
                <a16:creationId xmlns:a16="http://schemas.microsoft.com/office/drawing/2014/main" id="{577715A1-1142-4A2C-BF48-2043CC4AA6F4}"/>
              </a:ext>
            </a:extLst>
          </p:cNvPr>
          <p:cNvPicPr>
            <a:picLocks noChangeAspect="1"/>
          </p:cNvPicPr>
          <p:nvPr/>
        </p:nvPicPr>
        <p:blipFill>
          <a:blip r:embed="rId16"/>
          <a:stretch>
            <a:fillRect/>
          </a:stretch>
        </p:blipFill>
        <p:spPr>
          <a:xfrm>
            <a:off x="3914428" y="3180764"/>
            <a:ext cx="1639966" cy="1243692"/>
          </a:xfrm>
          <a:prstGeom prst="rect">
            <a:avLst/>
          </a:prstGeom>
        </p:spPr>
      </p:pic>
      <p:pic>
        <p:nvPicPr>
          <p:cNvPr id="10" name="図 9">
            <a:extLst>
              <a:ext uri="{FF2B5EF4-FFF2-40B4-BE49-F238E27FC236}">
                <a16:creationId xmlns:a16="http://schemas.microsoft.com/office/drawing/2014/main" id="{B92FD563-21C3-451B-849A-1C1DDC1AE6BA}"/>
              </a:ext>
            </a:extLst>
          </p:cNvPr>
          <p:cNvPicPr>
            <a:picLocks noChangeAspect="1"/>
          </p:cNvPicPr>
          <p:nvPr/>
        </p:nvPicPr>
        <p:blipFill>
          <a:blip r:embed="rId17"/>
          <a:stretch>
            <a:fillRect/>
          </a:stretch>
        </p:blipFill>
        <p:spPr>
          <a:xfrm>
            <a:off x="5559599" y="3160161"/>
            <a:ext cx="1682642" cy="1274174"/>
          </a:xfrm>
          <a:prstGeom prst="rect">
            <a:avLst/>
          </a:prstGeom>
        </p:spPr>
      </p:pic>
      <p:pic>
        <p:nvPicPr>
          <p:cNvPr id="11" name="図 10">
            <a:extLst>
              <a:ext uri="{FF2B5EF4-FFF2-40B4-BE49-F238E27FC236}">
                <a16:creationId xmlns:a16="http://schemas.microsoft.com/office/drawing/2014/main" id="{F8AC2B56-94C3-4DF8-9ADE-B6EAE40E87B6}"/>
              </a:ext>
            </a:extLst>
          </p:cNvPr>
          <p:cNvPicPr>
            <a:picLocks noChangeAspect="1"/>
          </p:cNvPicPr>
          <p:nvPr/>
        </p:nvPicPr>
        <p:blipFill>
          <a:blip r:embed="rId18"/>
          <a:stretch>
            <a:fillRect/>
          </a:stretch>
        </p:blipFill>
        <p:spPr>
          <a:xfrm>
            <a:off x="7227735" y="3155126"/>
            <a:ext cx="1652159" cy="1261981"/>
          </a:xfrm>
          <a:prstGeom prst="rect">
            <a:avLst/>
          </a:prstGeom>
        </p:spPr>
      </p:pic>
      <p:pic>
        <p:nvPicPr>
          <p:cNvPr id="22" name="図 21">
            <a:extLst>
              <a:ext uri="{FF2B5EF4-FFF2-40B4-BE49-F238E27FC236}">
                <a16:creationId xmlns:a16="http://schemas.microsoft.com/office/drawing/2014/main" id="{99D0ED17-0F1C-462B-9479-CE514E02C9C0}"/>
              </a:ext>
            </a:extLst>
          </p:cNvPr>
          <p:cNvPicPr>
            <a:picLocks noChangeAspect="1"/>
          </p:cNvPicPr>
          <p:nvPr/>
        </p:nvPicPr>
        <p:blipFill>
          <a:blip r:embed="rId19"/>
          <a:stretch>
            <a:fillRect/>
          </a:stretch>
        </p:blipFill>
        <p:spPr>
          <a:xfrm>
            <a:off x="607958" y="4443749"/>
            <a:ext cx="1627773" cy="124978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386821637"/>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2897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841530"/>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B</a:t>
            </a:r>
            <a:r>
              <a:rPr kumimoji="0" lang="ja-JP" altLang="en-US" sz="2000" dirty="0">
                <a:latin typeface="+mn-ea"/>
                <a:ea typeface="+mn-ea"/>
              </a:rPr>
              <a:t>：粒状物）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他には</a:t>
            </a:r>
            <a:r>
              <a:rPr kumimoji="0" lang="en-US" altLang="ja-JP" sz="2000" dirty="0" err="1">
                <a:latin typeface="+mn-ea"/>
                <a:ea typeface="+mn-ea"/>
              </a:rPr>
              <a:t>Mn,Co,Ni,Zn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　</a:t>
            </a:r>
            <a:endParaRPr kumimoji="0" lang="en-US" altLang="ja-JP" sz="20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8676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）③：</a:t>
            </a:r>
            <a:r>
              <a:rPr lang="en-US" altLang="ja-JP" b="0" dirty="0">
                <a:solidFill>
                  <a:srgbClr val="FF0000"/>
                </a:solidFill>
              </a:rPr>
              <a:t>B</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791600352"/>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A5A8B127-3399-4B29-863C-3A05643BB39E}"/>
              </a:ext>
            </a:extLst>
          </p:cNvPr>
          <p:cNvPicPr>
            <a:picLocks noChangeAspect="1"/>
          </p:cNvPicPr>
          <p:nvPr/>
        </p:nvPicPr>
        <p:blipFill>
          <a:blip r:embed="rId2"/>
          <a:stretch>
            <a:fillRect/>
          </a:stretch>
        </p:blipFill>
        <p:spPr>
          <a:xfrm>
            <a:off x="652618" y="2041697"/>
            <a:ext cx="2274005" cy="1816765"/>
          </a:xfrm>
          <a:prstGeom prst="rect">
            <a:avLst/>
          </a:prstGeom>
        </p:spPr>
      </p:pic>
      <p:pic>
        <p:nvPicPr>
          <p:cNvPr id="7" name="図 6">
            <a:extLst>
              <a:ext uri="{FF2B5EF4-FFF2-40B4-BE49-F238E27FC236}">
                <a16:creationId xmlns:a16="http://schemas.microsoft.com/office/drawing/2014/main" id="{34EAD608-ED72-4A6C-82B4-7BB952628091}"/>
              </a:ext>
            </a:extLst>
          </p:cNvPr>
          <p:cNvPicPr>
            <a:picLocks noChangeAspect="1"/>
          </p:cNvPicPr>
          <p:nvPr/>
        </p:nvPicPr>
        <p:blipFill>
          <a:blip r:embed="rId3"/>
          <a:stretch>
            <a:fillRect/>
          </a:stretch>
        </p:blipFill>
        <p:spPr>
          <a:xfrm>
            <a:off x="3316016" y="2025910"/>
            <a:ext cx="3090940" cy="1853345"/>
          </a:xfrm>
          <a:prstGeom prst="rect">
            <a:avLst/>
          </a:prstGeom>
        </p:spPr>
      </p:pic>
      <p:pic>
        <p:nvPicPr>
          <p:cNvPr id="14" name="図 13">
            <a:extLst>
              <a:ext uri="{FF2B5EF4-FFF2-40B4-BE49-F238E27FC236}">
                <a16:creationId xmlns:a16="http://schemas.microsoft.com/office/drawing/2014/main" id="{C767717F-413F-4ABB-8808-F5B500BD07DF}"/>
              </a:ext>
            </a:extLst>
          </p:cNvPr>
          <p:cNvPicPr>
            <a:picLocks noChangeAspect="1"/>
          </p:cNvPicPr>
          <p:nvPr/>
        </p:nvPicPr>
        <p:blipFill>
          <a:blip r:embed="rId4"/>
          <a:stretch>
            <a:fillRect/>
          </a:stretch>
        </p:blipFill>
        <p:spPr>
          <a:xfrm>
            <a:off x="253896" y="4169370"/>
            <a:ext cx="3090940" cy="1853345"/>
          </a:xfrm>
          <a:prstGeom prst="rect">
            <a:avLst/>
          </a:prstGeom>
        </p:spPr>
      </p:pic>
      <p:pic>
        <p:nvPicPr>
          <p:cNvPr id="15" name="図 14">
            <a:extLst>
              <a:ext uri="{FF2B5EF4-FFF2-40B4-BE49-F238E27FC236}">
                <a16:creationId xmlns:a16="http://schemas.microsoft.com/office/drawing/2014/main" id="{F0E63504-A5A4-458B-B341-EE3CF6800C84}"/>
              </a:ext>
            </a:extLst>
          </p:cNvPr>
          <p:cNvPicPr>
            <a:picLocks noChangeAspect="1"/>
          </p:cNvPicPr>
          <p:nvPr/>
        </p:nvPicPr>
        <p:blipFill>
          <a:blip r:embed="rId5"/>
          <a:stretch>
            <a:fillRect/>
          </a:stretch>
        </p:blipFill>
        <p:spPr>
          <a:xfrm>
            <a:off x="3315253" y="4169370"/>
            <a:ext cx="3097036" cy="1859441"/>
          </a:xfrm>
          <a:prstGeom prst="rect">
            <a:avLst/>
          </a:prstGeom>
        </p:spPr>
      </p:pic>
      <p:pic>
        <p:nvPicPr>
          <p:cNvPr id="10" name="図 9">
            <a:extLst>
              <a:ext uri="{FF2B5EF4-FFF2-40B4-BE49-F238E27FC236}">
                <a16:creationId xmlns:a16="http://schemas.microsoft.com/office/drawing/2014/main" id="{2DE04264-D955-46B1-A9DC-511C86295778}"/>
              </a:ext>
            </a:extLst>
          </p:cNvPr>
          <p:cNvPicPr>
            <a:picLocks noChangeAspect="1"/>
          </p:cNvPicPr>
          <p:nvPr/>
        </p:nvPicPr>
        <p:blipFill>
          <a:blip r:embed="rId6"/>
          <a:stretch>
            <a:fillRect/>
          </a:stretch>
        </p:blipFill>
        <p:spPr>
          <a:xfrm>
            <a:off x="6575090" y="2110902"/>
            <a:ext cx="2160000" cy="3840000"/>
          </a:xfrm>
          <a:prstGeom prst="rect">
            <a:avLst/>
          </a:prstGeom>
        </p:spPr>
      </p:pic>
    </p:spTree>
    <p:extLst>
      <p:ext uri="{BB962C8B-B14F-4D97-AF65-F5344CB8AC3E}">
        <p14:creationId xmlns:p14="http://schemas.microsoft.com/office/powerpoint/2010/main" val="2094152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（測定位置Ｂ：粒状物）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の偏在とは一致しない。</a:t>
            </a: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Zn</a:t>
            </a:r>
            <a:r>
              <a:rPr kumimoji="0" lang="ja-JP" altLang="en-US" sz="2000" dirty="0">
                <a:latin typeface="+mn-ea"/>
                <a:ea typeface="+mn-ea"/>
              </a:rPr>
              <a:t>と</a:t>
            </a:r>
            <a:r>
              <a:rPr kumimoji="0" lang="en-US" altLang="ja-JP" sz="2000" dirty="0">
                <a:latin typeface="+mn-ea"/>
                <a:ea typeface="+mn-ea"/>
              </a:rPr>
              <a:t>Pb</a:t>
            </a:r>
            <a:r>
              <a:rPr kumimoji="0" lang="ja-JP" altLang="en-US" sz="2000" dirty="0">
                <a:latin typeface="+mn-ea"/>
                <a:ea typeface="+mn-ea"/>
              </a:rPr>
              <a:t>の偏在が同位置に観察される。　</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4929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）③：</a:t>
            </a:r>
            <a:r>
              <a:rPr lang="en-US" altLang="ja-JP" dirty="0"/>
              <a:t>B</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1667259017"/>
              </p:ext>
            </p:extLst>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01BCC424-2D6E-494A-9347-0EF54FC131E0}"/>
              </a:ext>
            </a:extLst>
          </p:cNvPr>
          <p:cNvPicPr>
            <a:picLocks noChangeAspect="1"/>
          </p:cNvPicPr>
          <p:nvPr/>
        </p:nvPicPr>
        <p:blipFill>
          <a:blip r:embed="rId2"/>
          <a:stretch>
            <a:fillRect/>
          </a:stretch>
        </p:blipFill>
        <p:spPr>
          <a:xfrm>
            <a:off x="621096" y="2573817"/>
            <a:ext cx="1694835" cy="1261981"/>
          </a:xfrm>
          <a:prstGeom prst="rect">
            <a:avLst/>
          </a:prstGeom>
        </p:spPr>
      </p:pic>
      <p:pic>
        <p:nvPicPr>
          <p:cNvPr id="19" name="図 18">
            <a:extLst>
              <a:ext uri="{FF2B5EF4-FFF2-40B4-BE49-F238E27FC236}">
                <a16:creationId xmlns:a16="http://schemas.microsoft.com/office/drawing/2014/main" id="{58E9A457-D1BA-46AF-8543-8C77965AA747}"/>
              </a:ext>
            </a:extLst>
          </p:cNvPr>
          <p:cNvPicPr>
            <a:picLocks noChangeAspect="1"/>
          </p:cNvPicPr>
          <p:nvPr/>
        </p:nvPicPr>
        <p:blipFill>
          <a:blip r:embed="rId3"/>
          <a:stretch>
            <a:fillRect/>
          </a:stretch>
        </p:blipFill>
        <p:spPr>
          <a:xfrm>
            <a:off x="625737" y="3828974"/>
            <a:ext cx="1658256" cy="1261981"/>
          </a:xfrm>
          <a:prstGeom prst="rect">
            <a:avLst/>
          </a:prstGeom>
        </p:spPr>
      </p:pic>
      <p:pic>
        <p:nvPicPr>
          <p:cNvPr id="24" name="図 23">
            <a:extLst>
              <a:ext uri="{FF2B5EF4-FFF2-40B4-BE49-F238E27FC236}">
                <a16:creationId xmlns:a16="http://schemas.microsoft.com/office/drawing/2014/main" id="{37BF1608-7B1B-449C-A60B-A9EBF6364490}"/>
              </a:ext>
            </a:extLst>
          </p:cNvPr>
          <p:cNvPicPr>
            <a:picLocks noChangeAspect="1"/>
          </p:cNvPicPr>
          <p:nvPr/>
        </p:nvPicPr>
        <p:blipFill>
          <a:blip r:embed="rId4"/>
          <a:stretch>
            <a:fillRect/>
          </a:stretch>
        </p:blipFill>
        <p:spPr>
          <a:xfrm>
            <a:off x="5588172" y="2573817"/>
            <a:ext cx="1713124" cy="1261981"/>
          </a:xfrm>
          <a:prstGeom prst="rect">
            <a:avLst/>
          </a:prstGeom>
        </p:spPr>
      </p:pic>
      <p:pic>
        <p:nvPicPr>
          <p:cNvPr id="27" name="図 26">
            <a:extLst>
              <a:ext uri="{FF2B5EF4-FFF2-40B4-BE49-F238E27FC236}">
                <a16:creationId xmlns:a16="http://schemas.microsoft.com/office/drawing/2014/main" id="{4FF17C34-D1BE-4111-AE6A-06B591D9229D}"/>
              </a:ext>
            </a:extLst>
          </p:cNvPr>
          <p:cNvPicPr>
            <a:picLocks noChangeAspect="1"/>
          </p:cNvPicPr>
          <p:nvPr/>
        </p:nvPicPr>
        <p:blipFill>
          <a:blip r:embed="rId5"/>
          <a:stretch>
            <a:fillRect/>
          </a:stretch>
        </p:blipFill>
        <p:spPr>
          <a:xfrm>
            <a:off x="2282348" y="3822149"/>
            <a:ext cx="1658256" cy="1261981"/>
          </a:xfrm>
          <a:prstGeom prst="rect">
            <a:avLst/>
          </a:prstGeom>
        </p:spPr>
      </p:pic>
      <p:pic>
        <p:nvPicPr>
          <p:cNvPr id="28" name="図 27">
            <a:extLst>
              <a:ext uri="{FF2B5EF4-FFF2-40B4-BE49-F238E27FC236}">
                <a16:creationId xmlns:a16="http://schemas.microsoft.com/office/drawing/2014/main" id="{D7D4CB9D-2F7D-47C7-8695-BCF7838600E4}"/>
              </a:ext>
            </a:extLst>
          </p:cNvPr>
          <p:cNvPicPr>
            <a:picLocks noChangeAspect="1"/>
          </p:cNvPicPr>
          <p:nvPr/>
        </p:nvPicPr>
        <p:blipFill>
          <a:blip r:embed="rId6"/>
          <a:stretch>
            <a:fillRect/>
          </a:stretch>
        </p:blipFill>
        <p:spPr>
          <a:xfrm>
            <a:off x="3931598" y="3835798"/>
            <a:ext cx="1707028" cy="1261981"/>
          </a:xfrm>
          <a:prstGeom prst="rect">
            <a:avLst/>
          </a:prstGeom>
        </p:spPr>
      </p:pic>
      <p:pic>
        <p:nvPicPr>
          <p:cNvPr id="30" name="図 29">
            <a:extLst>
              <a:ext uri="{FF2B5EF4-FFF2-40B4-BE49-F238E27FC236}">
                <a16:creationId xmlns:a16="http://schemas.microsoft.com/office/drawing/2014/main" id="{CDA0AA2C-45F5-4608-8485-D15DE7AE8E9E}"/>
              </a:ext>
            </a:extLst>
          </p:cNvPr>
          <p:cNvPicPr>
            <a:picLocks noChangeAspect="1"/>
          </p:cNvPicPr>
          <p:nvPr/>
        </p:nvPicPr>
        <p:blipFill>
          <a:blip r:embed="rId7"/>
          <a:stretch>
            <a:fillRect/>
          </a:stretch>
        </p:blipFill>
        <p:spPr>
          <a:xfrm>
            <a:off x="3940604" y="5094956"/>
            <a:ext cx="1719221" cy="1261981"/>
          </a:xfrm>
          <a:prstGeom prst="rect">
            <a:avLst/>
          </a:prstGeom>
        </p:spPr>
      </p:pic>
      <p:pic>
        <p:nvPicPr>
          <p:cNvPr id="32" name="図 31">
            <a:extLst>
              <a:ext uri="{FF2B5EF4-FFF2-40B4-BE49-F238E27FC236}">
                <a16:creationId xmlns:a16="http://schemas.microsoft.com/office/drawing/2014/main" id="{AA03DD84-DCDF-4E4B-9937-6783252CCB13}"/>
              </a:ext>
            </a:extLst>
          </p:cNvPr>
          <p:cNvPicPr>
            <a:picLocks noChangeAspect="1"/>
          </p:cNvPicPr>
          <p:nvPr/>
        </p:nvPicPr>
        <p:blipFill rotWithShape="1">
          <a:blip r:embed="rId8"/>
          <a:srcRect r="2053"/>
          <a:stretch/>
        </p:blipFill>
        <p:spPr>
          <a:xfrm>
            <a:off x="5628044" y="5090955"/>
            <a:ext cx="1612269" cy="1261981"/>
          </a:xfrm>
          <a:prstGeom prst="rect">
            <a:avLst/>
          </a:prstGeom>
        </p:spPr>
      </p:pic>
      <p:pic>
        <p:nvPicPr>
          <p:cNvPr id="2" name="図 1">
            <a:extLst>
              <a:ext uri="{FF2B5EF4-FFF2-40B4-BE49-F238E27FC236}">
                <a16:creationId xmlns:a16="http://schemas.microsoft.com/office/drawing/2014/main" id="{A28816EB-EBDD-426E-A5A1-50996C4080B4}"/>
              </a:ext>
            </a:extLst>
          </p:cNvPr>
          <p:cNvPicPr>
            <a:picLocks noChangeAspect="1"/>
          </p:cNvPicPr>
          <p:nvPr/>
        </p:nvPicPr>
        <p:blipFill>
          <a:blip r:embed="rId9"/>
          <a:stretch>
            <a:fillRect/>
          </a:stretch>
        </p:blipFill>
        <p:spPr>
          <a:xfrm>
            <a:off x="2283749" y="2578458"/>
            <a:ext cx="1667647" cy="1260000"/>
          </a:xfrm>
          <a:prstGeom prst="rect">
            <a:avLst/>
          </a:prstGeom>
        </p:spPr>
      </p:pic>
      <p:pic>
        <p:nvPicPr>
          <p:cNvPr id="6" name="図 5">
            <a:extLst>
              <a:ext uri="{FF2B5EF4-FFF2-40B4-BE49-F238E27FC236}">
                <a16:creationId xmlns:a16="http://schemas.microsoft.com/office/drawing/2014/main" id="{96CEA5FA-445E-4B99-AC88-4FF9989AB33D}"/>
              </a:ext>
            </a:extLst>
          </p:cNvPr>
          <p:cNvPicPr>
            <a:picLocks noChangeAspect="1"/>
          </p:cNvPicPr>
          <p:nvPr/>
        </p:nvPicPr>
        <p:blipFill>
          <a:blip r:embed="rId10"/>
          <a:stretch>
            <a:fillRect/>
          </a:stretch>
        </p:blipFill>
        <p:spPr>
          <a:xfrm>
            <a:off x="3930884" y="2579190"/>
            <a:ext cx="1658256" cy="1237595"/>
          </a:xfrm>
          <a:prstGeom prst="rect">
            <a:avLst/>
          </a:prstGeom>
        </p:spPr>
      </p:pic>
      <p:pic>
        <p:nvPicPr>
          <p:cNvPr id="8" name="図 7">
            <a:extLst>
              <a:ext uri="{FF2B5EF4-FFF2-40B4-BE49-F238E27FC236}">
                <a16:creationId xmlns:a16="http://schemas.microsoft.com/office/drawing/2014/main" id="{1EDA756E-566B-4AE0-860F-AE5418B90E99}"/>
              </a:ext>
            </a:extLst>
          </p:cNvPr>
          <p:cNvPicPr>
            <a:picLocks noChangeAspect="1"/>
          </p:cNvPicPr>
          <p:nvPr/>
        </p:nvPicPr>
        <p:blipFill>
          <a:blip r:embed="rId11"/>
          <a:stretch>
            <a:fillRect/>
          </a:stretch>
        </p:blipFill>
        <p:spPr>
          <a:xfrm>
            <a:off x="7240598" y="2565271"/>
            <a:ext cx="1652159" cy="1261981"/>
          </a:xfrm>
          <a:prstGeom prst="rect">
            <a:avLst/>
          </a:prstGeom>
        </p:spPr>
      </p:pic>
      <p:pic>
        <p:nvPicPr>
          <p:cNvPr id="9" name="図 8">
            <a:extLst>
              <a:ext uri="{FF2B5EF4-FFF2-40B4-BE49-F238E27FC236}">
                <a16:creationId xmlns:a16="http://schemas.microsoft.com/office/drawing/2014/main" id="{0112DF3C-592D-4A19-879B-6FF7744681F0}"/>
              </a:ext>
            </a:extLst>
          </p:cNvPr>
          <p:cNvPicPr>
            <a:picLocks noChangeAspect="1"/>
          </p:cNvPicPr>
          <p:nvPr/>
        </p:nvPicPr>
        <p:blipFill>
          <a:blip r:embed="rId12"/>
          <a:stretch>
            <a:fillRect/>
          </a:stretch>
        </p:blipFill>
        <p:spPr>
          <a:xfrm>
            <a:off x="5582058" y="3842425"/>
            <a:ext cx="1658256" cy="1237595"/>
          </a:xfrm>
          <a:prstGeom prst="rect">
            <a:avLst/>
          </a:prstGeom>
        </p:spPr>
      </p:pic>
      <p:pic>
        <p:nvPicPr>
          <p:cNvPr id="10" name="図 9">
            <a:extLst>
              <a:ext uri="{FF2B5EF4-FFF2-40B4-BE49-F238E27FC236}">
                <a16:creationId xmlns:a16="http://schemas.microsoft.com/office/drawing/2014/main" id="{BF30961E-AF80-4E91-A396-90417E550EC4}"/>
              </a:ext>
            </a:extLst>
          </p:cNvPr>
          <p:cNvPicPr>
            <a:picLocks noChangeAspect="1"/>
          </p:cNvPicPr>
          <p:nvPr/>
        </p:nvPicPr>
        <p:blipFill>
          <a:blip r:embed="rId13"/>
          <a:stretch>
            <a:fillRect/>
          </a:stretch>
        </p:blipFill>
        <p:spPr>
          <a:xfrm>
            <a:off x="7254641" y="3828974"/>
            <a:ext cx="1658256" cy="1268078"/>
          </a:xfrm>
          <a:prstGeom prst="rect">
            <a:avLst/>
          </a:prstGeom>
        </p:spPr>
      </p:pic>
      <p:pic>
        <p:nvPicPr>
          <p:cNvPr id="13" name="図 12">
            <a:extLst>
              <a:ext uri="{FF2B5EF4-FFF2-40B4-BE49-F238E27FC236}">
                <a16:creationId xmlns:a16="http://schemas.microsoft.com/office/drawing/2014/main" id="{E87559C9-BEBF-4139-AD21-84CC494BEF03}"/>
              </a:ext>
            </a:extLst>
          </p:cNvPr>
          <p:cNvPicPr>
            <a:picLocks noChangeAspect="1"/>
          </p:cNvPicPr>
          <p:nvPr/>
        </p:nvPicPr>
        <p:blipFill>
          <a:blip r:embed="rId14"/>
          <a:stretch>
            <a:fillRect/>
          </a:stretch>
        </p:blipFill>
        <p:spPr>
          <a:xfrm>
            <a:off x="605260" y="5070427"/>
            <a:ext cx="1694835" cy="1268078"/>
          </a:xfrm>
          <a:prstGeom prst="rect">
            <a:avLst/>
          </a:prstGeom>
        </p:spPr>
      </p:pic>
      <p:pic>
        <p:nvPicPr>
          <p:cNvPr id="21" name="図 20">
            <a:extLst>
              <a:ext uri="{FF2B5EF4-FFF2-40B4-BE49-F238E27FC236}">
                <a16:creationId xmlns:a16="http://schemas.microsoft.com/office/drawing/2014/main" id="{C9BC1ECD-6E96-4967-A918-560E5B867EEC}"/>
              </a:ext>
            </a:extLst>
          </p:cNvPr>
          <p:cNvPicPr>
            <a:picLocks noChangeAspect="1"/>
          </p:cNvPicPr>
          <p:nvPr/>
        </p:nvPicPr>
        <p:blipFill>
          <a:blip r:embed="rId15"/>
          <a:stretch>
            <a:fillRect/>
          </a:stretch>
        </p:blipFill>
        <p:spPr>
          <a:xfrm>
            <a:off x="2245769" y="5084635"/>
            <a:ext cx="1694835" cy="126807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439186205"/>
              </p:ext>
            </p:extLst>
          </p:nvPr>
        </p:nvGraphicFramePr>
        <p:xfrm>
          <a:off x="621096" y="2570405"/>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383562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210" y="213159"/>
            <a:ext cx="5114365" cy="349961"/>
          </a:xfrm>
        </p:spPr>
        <p:txBody>
          <a:bodyPr/>
          <a:lstStyle/>
          <a:p>
            <a:r>
              <a:rPr kumimoji="1" lang="ja-JP" altLang="en-US" sz="2400" dirty="0"/>
              <a:t>目次</a:t>
            </a:r>
          </a:p>
        </p:txBody>
      </p:sp>
      <p:sp>
        <p:nvSpPr>
          <p:cNvPr id="5" name="テキスト ボックス 4">
            <a:extLst>
              <a:ext uri="{FF2B5EF4-FFF2-40B4-BE49-F238E27FC236}">
                <a16:creationId xmlns:a16="http://schemas.microsoft.com/office/drawing/2014/main" id="{3E6615AB-BE3D-4587-A4F2-0F7B77B1C393}"/>
              </a:ext>
            </a:extLst>
          </p:cNvPr>
          <p:cNvSpPr txBox="1"/>
          <p:nvPr/>
        </p:nvSpPr>
        <p:spPr bwMode="auto">
          <a:xfrm>
            <a:off x="1927573" y="1185312"/>
            <a:ext cx="6040770" cy="4978286"/>
          </a:xfrm>
          <a:prstGeom prst="rect">
            <a:avLst/>
          </a:prstGeom>
          <a:noFill/>
          <a:ln w="9525" algn="ctr">
            <a:noFill/>
            <a:miter lim="800000"/>
            <a:headEnd/>
            <a:tailEnd/>
          </a:ln>
          <a:effectLst/>
        </p:spPr>
        <p:txBody>
          <a:bodyPr wrap="square" rtlCol="0">
            <a:spAutoFit/>
          </a:bodyPr>
          <a:lstStyle/>
          <a:p>
            <a:pPr marL="714375" indent="-361950">
              <a:spcBef>
                <a:spcPts val="500"/>
              </a:spcBef>
              <a:buClrTx/>
              <a:buSzTx/>
              <a:buFont typeface="+mj-lt"/>
              <a:buAutoNum type="arabicPeriod"/>
            </a:pPr>
            <a:r>
              <a:rPr kumimoji="0" lang="ja-JP" altLang="en-US" sz="2800" dirty="0">
                <a:latin typeface="+mn-ea"/>
                <a:ea typeface="+mn-ea"/>
              </a:rPr>
              <a:t>まえがき</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試料調製</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光学顕微鏡観察（</a:t>
            </a:r>
            <a:r>
              <a:rPr kumimoji="0" lang="en-US" altLang="ja-JP" sz="2800" dirty="0">
                <a:latin typeface="+mn-ea"/>
                <a:ea typeface="+mn-ea"/>
              </a:rPr>
              <a:t>1PCV2303BR3</a:t>
            </a:r>
            <a:r>
              <a:rPr kumimoji="0" lang="ja-JP" altLang="en-US" sz="2800" dirty="0">
                <a:latin typeface="+mn-ea"/>
                <a:ea typeface="+mn-ea"/>
              </a:rPr>
              <a:t>）</a:t>
            </a:r>
            <a:endParaRPr kumimoji="0" lang="en-US" altLang="ja-JP" sz="2800" dirty="0">
              <a:latin typeface="+mn-ea"/>
              <a:ea typeface="+mn-ea"/>
            </a:endParaRPr>
          </a:p>
          <a:p>
            <a:pPr marL="714375" indent="-361950">
              <a:spcBef>
                <a:spcPts val="500"/>
              </a:spcBef>
              <a:buClrTx/>
              <a:buSzTx/>
              <a:buFont typeface="+mj-lt"/>
              <a:buAutoNum type="arabicPeriod"/>
            </a:pPr>
            <a:r>
              <a:rPr kumimoji="0" lang="en-US" altLang="ja-JP" sz="2800" dirty="0">
                <a:latin typeface="+mn-ea"/>
                <a:ea typeface="+mn-ea"/>
              </a:rPr>
              <a:t>SEM-EDS</a:t>
            </a:r>
            <a:r>
              <a:rPr kumimoji="0" lang="ja-JP" altLang="en-US" sz="2800" dirty="0">
                <a:latin typeface="+mn-ea"/>
                <a:ea typeface="+mn-ea"/>
              </a:rPr>
              <a:t>測定（</a:t>
            </a:r>
            <a:r>
              <a:rPr kumimoji="0" lang="en-US" altLang="ja-JP" sz="2800" dirty="0">
                <a:latin typeface="+mn-ea"/>
                <a:ea typeface="+mn-ea"/>
              </a:rPr>
              <a:t>1PCV2303BR3</a:t>
            </a:r>
            <a:r>
              <a:rPr kumimoji="0" lang="ja-JP" altLang="en-US" sz="2800" dirty="0">
                <a:latin typeface="+mn-ea"/>
                <a:ea typeface="+mn-ea"/>
              </a:rPr>
              <a:t>）</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光学顕微鏡観察（</a:t>
            </a:r>
            <a:r>
              <a:rPr kumimoji="0" lang="en-US" altLang="ja-JP" sz="2800" dirty="0">
                <a:latin typeface="+mn-ea"/>
                <a:ea typeface="+mn-ea"/>
              </a:rPr>
              <a:t>1PCV2301BR3</a:t>
            </a:r>
            <a:r>
              <a:rPr kumimoji="0" lang="ja-JP" altLang="en-US" sz="2800" dirty="0">
                <a:latin typeface="+mn-ea"/>
                <a:ea typeface="+mn-ea"/>
              </a:rPr>
              <a:t>）</a:t>
            </a:r>
            <a:endParaRPr kumimoji="0" lang="en-US" altLang="ja-JP" sz="2800" dirty="0">
              <a:latin typeface="+mn-ea"/>
              <a:ea typeface="+mn-ea"/>
            </a:endParaRPr>
          </a:p>
          <a:p>
            <a:pPr marL="714375" indent="-361950">
              <a:spcBef>
                <a:spcPts val="500"/>
              </a:spcBef>
              <a:buClrTx/>
              <a:buSzTx/>
              <a:buFont typeface="+mj-lt"/>
              <a:buAutoNum type="arabicPeriod"/>
            </a:pPr>
            <a:r>
              <a:rPr lang="en-US" altLang="ja-JP" sz="2800" dirty="0"/>
              <a:t>SEM</a:t>
            </a:r>
            <a:r>
              <a:rPr lang="ja-JP" altLang="en-US" sz="2800" dirty="0"/>
              <a:t>－</a:t>
            </a:r>
            <a:r>
              <a:rPr lang="en-US" altLang="ja-JP" sz="2800" dirty="0"/>
              <a:t>EDS</a:t>
            </a:r>
            <a:r>
              <a:rPr lang="ja-JP" altLang="en-US" sz="2800" dirty="0"/>
              <a:t>測（</a:t>
            </a:r>
            <a:r>
              <a:rPr lang="en-US" altLang="ja-JP" sz="2800" dirty="0"/>
              <a:t>1PCV2301BR3</a:t>
            </a:r>
            <a:r>
              <a:rPr lang="ja-JP" altLang="en-US" sz="2800" dirty="0"/>
              <a:t>）</a:t>
            </a:r>
            <a:endParaRPr lang="en-US" altLang="ja-JP" sz="2800" dirty="0"/>
          </a:p>
          <a:p>
            <a:pPr marL="714375" indent="-361950">
              <a:spcBef>
                <a:spcPts val="500"/>
              </a:spcBef>
              <a:buClrTx/>
              <a:buSzTx/>
              <a:buFont typeface="+mj-lt"/>
              <a:buAutoNum type="arabicPeriod"/>
            </a:pPr>
            <a:r>
              <a:rPr kumimoji="0" lang="en-US" altLang="ja-JP" sz="2800" dirty="0">
                <a:latin typeface="+mn-ea"/>
                <a:ea typeface="+mn-ea"/>
              </a:rPr>
              <a:t>XRD</a:t>
            </a:r>
          </a:p>
          <a:p>
            <a:pPr marL="714375" indent="-361950">
              <a:spcBef>
                <a:spcPts val="500"/>
              </a:spcBef>
              <a:buClrTx/>
              <a:buSzTx/>
              <a:buFont typeface="+mj-lt"/>
              <a:buAutoNum type="arabicPeriod"/>
            </a:pPr>
            <a:r>
              <a:rPr kumimoji="0" lang="ja-JP" altLang="en-US" sz="2800" dirty="0">
                <a:latin typeface="+mn-ea"/>
                <a:ea typeface="+mn-ea"/>
              </a:rPr>
              <a:t>まとめ</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今後の予定</a:t>
            </a:r>
            <a:endParaRPr kumimoji="0" lang="en-US" altLang="ja-JP" sz="2800" dirty="0">
              <a:latin typeface="+mn-ea"/>
              <a:ea typeface="+mn-ea"/>
            </a:endParaRPr>
          </a:p>
          <a:p>
            <a:pPr marL="714375" indent="-361950">
              <a:spcBef>
                <a:spcPts val="500"/>
              </a:spcBef>
              <a:buClrTx/>
              <a:buSzTx/>
              <a:buFont typeface="+mj-lt"/>
              <a:buAutoNum type="arabicPeriod"/>
            </a:pPr>
            <a:endParaRPr kumimoji="0" lang="en-US" altLang="ja-JP" sz="2800" dirty="0">
              <a:latin typeface="+mn-ea"/>
              <a:ea typeface="+mn-ea"/>
            </a:endParaRPr>
          </a:p>
        </p:txBody>
      </p:sp>
    </p:spTree>
    <p:extLst>
      <p:ext uri="{BB962C8B-B14F-4D97-AF65-F5344CB8AC3E}">
        <p14:creationId xmlns:p14="http://schemas.microsoft.com/office/powerpoint/2010/main" val="301158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8676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）③：</a:t>
            </a:r>
            <a:r>
              <a:rPr lang="en-US" altLang="ja-JP" dirty="0"/>
              <a:t>B</a:t>
            </a:r>
            <a:r>
              <a:rPr lang="ja-JP" altLang="en-US" dirty="0"/>
              <a:t>－</a:t>
            </a:r>
            <a:r>
              <a:rPr lang="en-US" altLang="ja-JP" dirty="0"/>
              <a:t>3</a:t>
            </a:r>
            <a:endParaRPr lang="ja-JP" altLang="en-US" dirty="0"/>
          </a:p>
        </p:txBody>
      </p:sp>
      <p:pic>
        <p:nvPicPr>
          <p:cNvPr id="3" name="図 2">
            <a:extLst>
              <a:ext uri="{FF2B5EF4-FFF2-40B4-BE49-F238E27FC236}">
                <a16:creationId xmlns:a16="http://schemas.microsoft.com/office/drawing/2014/main" id="{07DCDE12-E3FC-4B8B-9A8C-9BF5A3C16B19}"/>
              </a:ext>
            </a:extLst>
          </p:cNvPr>
          <p:cNvPicPr>
            <a:picLocks noChangeAspect="1"/>
          </p:cNvPicPr>
          <p:nvPr/>
        </p:nvPicPr>
        <p:blipFill>
          <a:blip r:embed="rId2"/>
          <a:stretch>
            <a:fillRect/>
          </a:stretch>
        </p:blipFill>
        <p:spPr>
          <a:xfrm>
            <a:off x="599244" y="652386"/>
            <a:ext cx="1694835" cy="1261981"/>
          </a:xfrm>
          <a:prstGeom prst="rect">
            <a:avLst/>
          </a:prstGeom>
        </p:spPr>
      </p:pic>
      <p:pic>
        <p:nvPicPr>
          <p:cNvPr id="6" name="図 5">
            <a:extLst>
              <a:ext uri="{FF2B5EF4-FFF2-40B4-BE49-F238E27FC236}">
                <a16:creationId xmlns:a16="http://schemas.microsoft.com/office/drawing/2014/main" id="{1A5BE4A6-0CC4-42C2-BAE1-8B37C05A8DF4}"/>
              </a:ext>
            </a:extLst>
          </p:cNvPr>
          <p:cNvPicPr>
            <a:picLocks noChangeAspect="1"/>
          </p:cNvPicPr>
          <p:nvPr/>
        </p:nvPicPr>
        <p:blipFill>
          <a:blip r:embed="rId3"/>
          <a:stretch>
            <a:fillRect/>
          </a:stretch>
        </p:blipFill>
        <p:spPr>
          <a:xfrm>
            <a:off x="2247576" y="652385"/>
            <a:ext cx="1700931" cy="1261981"/>
          </a:xfrm>
          <a:prstGeom prst="rect">
            <a:avLst/>
          </a:prstGeom>
        </p:spPr>
      </p:pic>
      <p:pic>
        <p:nvPicPr>
          <p:cNvPr id="7" name="図 6">
            <a:extLst>
              <a:ext uri="{FF2B5EF4-FFF2-40B4-BE49-F238E27FC236}">
                <a16:creationId xmlns:a16="http://schemas.microsoft.com/office/drawing/2014/main" id="{D7EB7756-652C-444E-997B-99DEB108123E}"/>
              </a:ext>
            </a:extLst>
          </p:cNvPr>
          <p:cNvPicPr>
            <a:picLocks noChangeAspect="1"/>
          </p:cNvPicPr>
          <p:nvPr/>
        </p:nvPicPr>
        <p:blipFill>
          <a:blip r:embed="rId4"/>
          <a:stretch>
            <a:fillRect/>
          </a:stretch>
        </p:blipFill>
        <p:spPr>
          <a:xfrm>
            <a:off x="3913470" y="658159"/>
            <a:ext cx="1676545" cy="1255885"/>
          </a:xfrm>
          <a:prstGeom prst="rect">
            <a:avLst/>
          </a:prstGeom>
        </p:spPr>
      </p:pic>
      <p:pic>
        <p:nvPicPr>
          <p:cNvPr id="8" name="図 7">
            <a:extLst>
              <a:ext uri="{FF2B5EF4-FFF2-40B4-BE49-F238E27FC236}">
                <a16:creationId xmlns:a16="http://schemas.microsoft.com/office/drawing/2014/main" id="{D07B2E6D-B8B8-4080-8440-712E1455C033}"/>
              </a:ext>
            </a:extLst>
          </p:cNvPr>
          <p:cNvPicPr>
            <a:picLocks noChangeAspect="1"/>
          </p:cNvPicPr>
          <p:nvPr/>
        </p:nvPicPr>
        <p:blipFill>
          <a:blip r:embed="rId5"/>
          <a:stretch>
            <a:fillRect/>
          </a:stretch>
        </p:blipFill>
        <p:spPr>
          <a:xfrm>
            <a:off x="5562709" y="652063"/>
            <a:ext cx="1719221" cy="1261981"/>
          </a:xfrm>
          <a:prstGeom prst="rect">
            <a:avLst/>
          </a:prstGeom>
        </p:spPr>
      </p:pic>
      <p:pic>
        <p:nvPicPr>
          <p:cNvPr id="9" name="図 8">
            <a:extLst>
              <a:ext uri="{FF2B5EF4-FFF2-40B4-BE49-F238E27FC236}">
                <a16:creationId xmlns:a16="http://schemas.microsoft.com/office/drawing/2014/main" id="{53E9D4F8-ED40-46BF-A9B2-3435B9CD4062}"/>
              </a:ext>
            </a:extLst>
          </p:cNvPr>
          <p:cNvPicPr>
            <a:picLocks noChangeAspect="1"/>
          </p:cNvPicPr>
          <p:nvPr/>
        </p:nvPicPr>
        <p:blipFill>
          <a:blip r:embed="rId6"/>
          <a:stretch>
            <a:fillRect/>
          </a:stretch>
        </p:blipFill>
        <p:spPr>
          <a:xfrm>
            <a:off x="592420" y="1920599"/>
            <a:ext cx="1694835" cy="1261981"/>
          </a:xfrm>
          <a:prstGeom prst="rect">
            <a:avLst/>
          </a:prstGeom>
        </p:spPr>
      </p:pic>
      <p:pic>
        <p:nvPicPr>
          <p:cNvPr id="10" name="図 9">
            <a:extLst>
              <a:ext uri="{FF2B5EF4-FFF2-40B4-BE49-F238E27FC236}">
                <a16:creationId xmlns:a16="http://schemas.microsoft.com/office/drawing/2014/main" id="{431C099A-65A1-4462-AA29-6CBE74C168E3}"/>
              </a:ext>
            </a:extLst>
          </p:cNvPr>
          <p:cNvPicPr>
            <a:picLocks noChangeAspect="1"/>
          </p:cNvPicPr>
          <p:nvPr/>
        </p:nvPicPr>
        <p:blipFill>
          <a:blip r:embed="rId7"/>
          <a:stretch>
            <a:fillRect/>
          </a:stretch>
        </p:blipFill>
        <p:spPr>
          <a:xfrm>
            <a:off x="2261219" y="1916427"/>
            <a:ext cx="1700931" cy="1261981"/>
          </a:xfrm>
          <a:prstGeom prst="rect">
            <a:avLst/>
          </a:prstGeom>
        </p:spPr>
      </p:pic>
      <p:pic>
        <p:nvPicPr>
          <p:cNvPr id="11" name="図 10">
            <a:extLst>
              <a:ext uri="{FF2B5EF4-FFF2-40B4-BE49-F238E27FC236}">
                <a16:creationId xmlns:a16="http://schemas.microsoft.com/office/drawing/2014/main" id="{DD97A895-9DD3-465D-9EAE-58D1BEF2D7F9}"/>
              </a:ext>
            </a:extLst>
          </p:cNvPr>
          <p:cNvPicPr>
            <a:picLocks noChangeAspect="1"/>
          </p:cNvPicPr>
          <p:nvPr/>
        </p:nvPicPr>
        <p:blipFill>
          <a:blip r:embed="rId8"/>
          <a:stretch>
            <a:fillRect/>
          </a:stretch>
        </p:blipFill>
        <p:spPr>
          <a:xfrm>
            <a:off x="3907368" y="1910243"/>
            <a:ext cx="1670449" cy="1261981"/>
          </a:xfrm>
          <a:prstGeom prst="rect">
            <a:avLst/>
          </a:prstGeom>
        </p:spPr>
      </p:pic>
      <p:pic>
        <p:nvPicPr>
          <p:cNvPr id="21" name="図 20">
            <a:extLst>
              <a:ext uri="{FF2B5EF4-FFF2-40B4-BE49-F238E27FC236}">
                <a16:creationId xmlns:a16="http://schemas.microsoft.com/office/drawing/2014/main" id="{07969DDF-2CEA-4FD1-8ED5-747957C5B3B6}"/>
              </a:ext>
            </a:extLst>
          </p:cNvPr>
          <p:cNvPicPr>
            <a:picLocks noChangeAspect="1"/>
          </p:cNvPicPr>
          <p:nvPr/>
        </p:nvPicPr>
        <p:blipFill>
          <a:blip r:embed="rId9"/>
          <a:stretch>
            <a:fillRect/>
          </a:stretch>
        </p:blipFill>
        <p:spPr>
          <a:xfrm>
            <a:off x="7219513" y="1910954"/>
            <a:ext cx="1658256" cy="1261981"/>
          </a:xfrm>
          <a:prstGeom prst="rect">
            <a:avLst/>
          </a:prstGeom>
        </p:spPr>
      </p:pic>
      <p:pic>
        <p:nvPicPr>
          <p:cNvPr id="23" name="図 22">
            <a:extLst>
              <a:ext uri="{FF2B5EF4-FFF2-40B4-BE49-F238E27FC236}">
                <a16:creationId xmlns:a16="http://schemas.microsoft.com/office/drawing/2014/main" id="{32177EB3-C517-427A-BFAA-A8C7B95E7963}"/>
              </a:ext>
            </a:extLst>
          </p:cNvPr>
          <p:cNvPicPr>
            <a:picLocks noChangeAspect="1"/>
          </p:cNvPicPr>
          <p:nvPr/>
        </p:nvPicPr>
        <p:blipFill>
          <a:blip r:embed="rId10"/>
          <a:stretch>
            <a:fillRect/>
          </a:stretch>
        </p:blipFill>
        <p:spPr>
          <a:xfrm>
            <a:off x="2250622" y="4436501"/>
            <a:ext cx="1694835" cy="1255885"/>
          </a:xfrm>
          <a:prstGeom prst="rect">
            <a:avLst/>
          </a:prstGeom>
        </p:spPr>
      </p:pic>
      <p:pic>
        <p:nvPicPr>
          <p:cNvPr id="25" name="図 24">
            <a:extLst>
              <a:ext uri="{FF2B5EF4-FFF2-40B4-BE49-F238E27FC236}">
                <a16:creationId xmlns:a16="http://schemas.microsoft.com/office/drawing/2014/main" id="{3E84607D-FCD4-4F05-A82E-A4A61044A8BD}"/>
              </a:ext>
            </a:extLst>
          </p:cNvPr>
          <p:cNvPicPr>
            <a:picLocks noChangeAspect="1"/>
          </p:cNvPicPr>
          <p:nvPr/>
        </p:nvPicPr>
        <p:blipFill>
          <a:blip r:embed="rId11"/>
          <a:stretch>
            <a:fillRect/>
          </a:stretch>
        </p:blipFill>
        <p:spPr>
          <a:xfrm>
            <a:off x="3922472" y="4436501"/>
            <a:ext cx="1694835" cy="1255885"/>
          </a:xfrm>
          <a:prstGeom prst="rect">
            <a:avLst/>
          </a:prstGeom>
        </p:spPr>
      </p:pic>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2319478206"/>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1" dirty="0">
                  <a:latin typeface="ＭＳ Ｐゴシック" panose="020B0600070205080204" pitchFamily="50" charset="-128"/>
                </a:rPr>
                <a:t>20μm</a:t>
              </a:r>
              <a:endParaRPr kumimoji="0" lang="ja-JP" altLang="en-US" sz="1000" b="1" dirty="0">
                <a:latin typeface="ＭＳ Ｐゴシック" panose="020B0600070205080204" pitchFamily="50" charset="-128"/>
              </a:endParaRPr>
            </a:p>
          </p:txBody>
        </p:sp>
      </p:grpSp>
      <p:pic>
        <p:nvPicPr>
          <p:cNvPr id="2" name="図 1">
            <a:extLst>
              <a:ext uri="{FF2B5EF4-FFF2-40B4-BE49-F238E27FC236}">
                <a16:creationId xmlns:a16="http://schemas.microsoft.com/office/drawing/2014/main" id="{D165585D-1CDA-4B66-9D43-331D0E6C4AD2}"/>
              </a:ext>
            </a:extLst>
          </p:cNvPr>
          <p:cNvPicPr>
            <a:picLocks noChangeAspect="1"/>
          </p:cNvPicPr>
          <p:nvPr/>
        </p:nvPicPr>
        <p:blipFill>
          <a:blip r:embed="rId12"/>
          <a:stretch>
            <a:fillRect/>
          </a:stretch>
        </p:blipFill>
        <p:spPr>
          <a:xfrm>
            <a:off x="7249136" y="647317"/>
            <a:ext cx="1620874" cy="1260000"/>
          </a:xfrm>
          <a:prstGeom prst="rect">
            <a:avLst/>
          </a:prstGeom>
        </p:spPr>
      </p:pic>
      <p:pic>
        <p:nvPicPr>
          <p:cNvPr id="5" name="図 4">
            <a:extLst>
              <a:ext uri="{FF2B5EF4-FFF2-40B4-BE49-F238E27FC236}">
                <a16:creationId xmlns:a16="http://schemas.microsoft.com/office/drawing/2014/main" id="{89688786-7A5D-41AF-B6FB-0C55850FA19E}"/>
              </a:ext>
            </a:extLst>
          </p:cNvPr>
          <p:cNvPicPr>
            <a:picLocks noChangeAspect="1"/>
          </p:cNvPicPr>
          <p:nvPr/>
        </p:nvPicPr>
        <p:blipFill>
          <a:blip r:embed="rId13"/>
          <a:stretch>
            <a:fillRect/>
          </a:stretch>
        </p:blipFill>
        <p:spPr>
          <a:xfrm>
            <a:off x="5551713" y="1899315"/>
            <a:ext cx="1682642" cy="1261981"/>
          </a:xfrm>
          <a:prstGeom prst="rect">
            <a:avLst/>
          </a:prstGeom>
        </p:spPr>
      </p:pic>
      <p:pic>
        <p:nvPicPr>
          <p:cNvPr id="12" name="図 11">
            <a:extLst>
              <a:ext uri="{FF2B5EF4-FFF2-40B4-BE49-F238E27FC236}">
                <a16:creationId xmlns:a16="http://schemas.microsoft.com/office/drawing/2014/main" id="{0AB9CC59-AA51-460F-ABE5-6E11473F8E24}"/>
              </a:ext>
            </a:extLst>
          </p:cNvPr>
          <p:cNvPicPr>
            <a:picLocks noChangeAspect="1"/>
          </p:cNvPicPr>
          <p:nvPr/>
        </p:nvPicPr>
        <p:blipFill>
          <a:blip r:embed="rId14"/>
          <a:stretch>
            <a:fillRect/>
          </a:stretch>
        </p:blipFill>
        <p:spPr>
          <a:xfrm>
            <a:off x="597934" y="3186752"/>
            <a:ext cx="1658256" cy="1249788"/>
          </a:xfrm>
          <a:prstGeom prst="rect">
            <a:avLst/>
          </a:prstGeom>
        </p:spPr>
      </p:pic>
      <p:pic>
        <p:nvPicPr>
          <p:cNvPr id="13" name="図 12">
            <a:extLst>
              <a:ext uri="{FF2B5EF4-FFF2-40B4-BE49-F238E27FC236}">
                <a16:creationId xmlns:a16="http://schemas.microsoft.com/office/drawing/2014/main" id="{478DA278-42D8-4216-ABE5-57F6B55FD7AF}"/>
              </a:ext>
            </a:extLst>
          </p:cNvPr>
          <p:cNvPicPr>
            <a:picLocks noChangeAspect="1"/>
          </p:cNvPicPr>
          <p:nvPr/>
        </p:nvPicPr>
        <p:blipFill>
          <a:blip r:embed="rId15"/>
          <a:stretch>
            <a:fillRect/>
          </a:stretch>
        </p:blipFill>
        <p:spPr>
          <a:xfrm>
            <a:off x="2247576" y="3186752"/>
            <a:ext cx="1658256" cy="1268078"/>
          </a:xfrm>
          <a:prstGeom prst="rect">
            <a:avLst/>
          </a:prstGeom>
        </p:spPr>
      </p:pic>
      <p:pic>
        <p:nvPicPr>
          <p:cNvPr id="14" name="図 13">
            <a:extLst>
              <a:ext uri="{FF2B5EF4-FFF2-40B4-BE49-F238E27FC236}">
                <a16:creationId xmlns:a16="http://schemas.microsoft.com/office/drawing/2014/main" id="{32E8C261-4CA5-4B44-896B-1BE5280E7204}"/>
              </a:ext>
            </a:extLst>
          </p:cNvPr>
          <p:cNvPicPr>
            <a:picLocks noChangeAspect="1"/>
          </p:cNvPicPr>
          <p:nvPr/>
        </p:nvPicPr>
        <p:blipFill>
          <a:blip r:embed="rId16"/>
          <a:stretch>
            <a:fillRect/>
          </a:stretch>
        </p:blipFill>
        <p:spPr>
          <a:xfrm>
            <a:off x="3917735" y="3190036"/>
            <a:ext cx="1633870" cy="1231499"/>
          </a:xfrm>
          <a:prstGeom prst="rect">
            <a:avLst/>
          </a:prstGeom>
        </p:spPr>
      </p:pic>
      <p:pic>
        <p:nvPicPr>
          <p:cNvPr id="15" name="図 14">
            <a:extLst>
              <a:ext uri="{FF2B5EF4-FFF2-40B4-BE49-F238E27FC236}">
                <a16:creationId xmlns:a16="http://schemas.microsoft.com/office/drawing/2014/main" id="{566D7B11-B5F0-4F76-8841-F35E7D397A1E}"/>
              </a:ext>
            </a:extLst>
          </p:cNvPr>
          <p:cNvPicPr>
            <a:picLocks noChangeAspect="1"/>
          </p:cNvPicPr>
          <p:nvPr/>
        </p:nvPicPr>
        <p:blipFill>
          <a:blip r:embed="rId17"/>
          <a:stretch>
            <a:fillRect/>
          </a:stretch>
        </p:blipFill>
        <p:spPr>
          <a:xfrm>
            <a:off x="5542578" y="3190036"/>
            <a:ext cx="1682642" cy="1231499"/>
          </a:xfrm>
          <a:prstGeom prst="rect">
            <a:avLst/>
          </a:prstGeom>
        </p:spPr>
      </p:pic>
      <p:pic>
        <p:nvPicPr>
          <p:cNvPr id="16" name="図 15">
            <a:extLst>
              <a:ext uri="{FF2B5EF4-FFF2-40B4-BE49-F238E27FC236}">
                <a16:creationId xmlns:a16="http://schemas.microsoft.com/office/drawing/2014/main" id="{DBC0C510-01BF-4372-8CBC-C696DE7F183A}"/>
              </a:ext>
            </a:extLst>
          </p:cNvPr>
          <p:cNvPicPr>
            <a:picLocks noChangeAspect="1"/>
          </p:cNvPicPr>
          <p:nvPr/>
        </p:nvPicPr>
        <p:blipFill>
          <a:blip r:embed="rId18"/>
          <a:stretch>
            <a:fillRect/>
          </a:stretch>
        </p:blipFill>
        <p:spPr>
          <a:xfrm>
            <a:off x="7197930" y="3180439"/>
            <a:ext cx="1688738" cy="1249788"/>
          </a:xfrm>
          <a:prstGeom prst="rect">
            <a:avLst/>
          </a:prstGeom>
        </p:spPr>
      </p:pic>
      <p:pic>
        <p:nvPicPr>
          <p:cNvPr id="17" name="図 16">
            <a:extLst>
              <a:ext uri="{FF2B5EF4-FFF2-40B4-BE49-F238E27FC236}">
                <a16:creationId xmlns:a16="http://schemas.microsoft.com/office/drawing/2014/main" id="{14F78859-5A28-4EEC-AE63-F253D2B0F51F}"/>
              </a:ext>
            </a:extLst>
          </p:cNvPr>
          <p:cNvPicPr>
            <a:picLocks noChangeAspect="1"/>
          </p:cNvPicPr>
          <p:nvPr/>
        </p:nvPicPr>
        <p:blipFill>
          <a:blip r:embed="rId19"/>
          <a:stretch>
            <a:fillRect/>
          </a:stretch>
        </p:blipFill>
        <p:spPr>
          <a:xfrm>
            <a:off x="593093" y="4439550"/>
            <a:ext cx="1658256"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1002427289"/>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29337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p>
          <a:p>
            <a:pPr marL="936000">
              <a:lnSpc>
                <a:spcPts val="22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0566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）④：</a:t>
            </a:r>
            <a:r>
              <a:rPr lang="en-US" altLang="ja-JP" b="0" dirty="0">
                <a:solidFill>
                  <a:srgbClr val="FF0000"/>
                </a:solidFill>
              </a:rPr>
              <a:t>C</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3907990118"/>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C291DCFC-A3A7-49AA-9675-A8050C101DB1}"/>
              </a:ext>
            </a:extLst>
          </p:cNvPr>
          <p:cNvPicPr>
            <a:picLocks noChangeAspect="1"/>
          </p:cNvPicPr>
          <p:nvPr/>
        </p:nvPicPr>
        <p:blipFill>
          <a:blip r:embed="rId3"/>
          <a:stretch>
            <a:fillRect/>
          </a:stretch>
        </p:blipFill>
        <p:spPr>
          <a:xfrm>
            <a:off x="624869" y="2036833"/>
            <a:ext cx="2310584" cy="1853345"/>
          </a:xfrm>
          <a:prstGeom prst="rect">
            <a:avLst/>
          </a:prstGeom>
        </p:spPr>
      </p:pic>
      <p:pic>
        <p:nvPicPr>
          <p:cNvPr id="7" name="図 6">
            <a:extLst>
              <a:ext uri="{FF2B5EF4-FFF2-40B4-BE49-F238E27FC236}">
                <a16:creationId xmlns:a16="http://schemas.microsoft.com/office/drawing/2014/main" id="{5862612C-9C07-4EC5-A326-C572A418FEFD}"/>
              </a:ext>
            </a:extLst>
          </p:cNvPr>
          <p:cNvPicPr>
            <a:picLocks noChangeAspect="1"/>
          </p:cNvPicPr>
          <p:nvPr/>
        </p:nvPicPr>
        <p:blipFill>
          <a:blip r:embed="rId4"/>
          <a:stretch>
            <a:fillRect/>
          </a:stretch>
        </p:blipFill>
        <p:spPr>
          <a:xfrm>
            <a:off x="3302531" y="2036833"/>
            <a:ext cx="3103133" cy="1859441"/>
          </a:xfrm>
          <a:prstGeom prst="rect">
            <a:avLst/>
          </a:prstGeom>
        </p:spPr>
      </p:pic>
      <p:pic>
        <p:nvPicPr>
          <p:cNvPr id="9" name="Picture 1">
            <a:extLst>
              <a:ext uri="{FF2B5EF4-FFF2-40B4-BE49-F238E27FC236}">
                <a16:creationId xmlns:a16="http://schemas.microsoft.com/office/drawing/2014/main" id="{5C61D991-3637-470A-A440-C8AD2B56E0C1}"/>
              </a:ext>
            </a:extLst>
          </p:cNvPr>
          <p:cNvPicPr>
            <a:picLocks noChangeAspect="1"/>
          </p:cNvPicPr>
          <p:nvPr/>
        </p:nvPicPr>
        <p:blipFill>
          <a:blip r:embed="rId5" cstate="print"/>
          <a:srcRect/>
          <a:stretch>
            <a:fillRect/>
          </a:stretch>
        </p:blipFill>
        <p:spPr bwMode="auto">
          <a:xfrm>
            <a:off x="238934" y="4160331"/>
            <a:ext cx="3096000" cy="1855782"/>
          </a:xfrm>
          <a:prstGeom prst="rect">
            <a:avLst/>
          </a:prstGeom>
          <a:noFill/>
          <a:ln w="9525">
            <a:noFill/>
            <a:miter lim="800000"/>
            <a:headEnd/>
            <a:tailEnd/>
          </a:ln>
        </p:spPr>
      </p:pic>
      <p:pic>
        <p:nvPicPr>
          <p:cNvPr id="10" name="図 9">
            <a:extLst>
              <a:ext uri="{FF2B5EF4-FFF2-40B4-BE49-F238E27FC236}">
                <a16:creationId xmlns:a16="http://schemas.microsoft.com/office/drawing/2014/main" id="{1252F988-BE27-4A26-A9BF-0DBBD5EA2E90}"/>
              </a:ext>
            </a:extLst>
          </p:cNvPr>
          <p:cNvPicPr>
            <a:picLocks noChangeAspect="1"/>
          </p:cNvPicPr>
          <p:nvPr/>
        </p:nvPicPr>
        <p:blipFill rotWithShape="1">
          <a:blip r:embed="rId6"/>
          <a:srcRect l="23298" t="33457" r="22128" b="9810"/>
          <a:stretch/>
        </p:blipFill>
        <p:spPr>
          <a:xfrm>
            <a:off x="3288883" y="4181862"/>
            <a:ext cx="3096000" cy="1810359"/>
          </a:xfrm>
          <a:prstGeom prst="rect">
            <a:avLst/>
          </a:prstGeom>
        </p:spPr>
      </p:pic>
      <p:pic>
        <p:nvPicPr>
          <p:cNvPr id="11" name="図 10">
            <a:extLst>
              <a:ext uri="{FF2B5EF4-FFF2-40B4-BE49-F238E27FC236}">
                <a16:creationId xmlns:a16="http://schemas.microsoft.com/office/drawing/2014/main" id="{732A9AC6-7A39-4E78-B75B-56B2DD12DCFD}"/>
              </a:ext>
            </a:extLst>
          </p:cNvPr>
          <p:cNvPicPr>
            <a:picLocks noChangeAspect="1"/>
          </p:cNvPicPr>
          <p:nvPr/>
        </p:nvPicPr>
        <p:blipFill>
          <a:blip r:embed="rId7"/>
          <a:stretch>
            <a:fillRect/>
          </a:stretch>
        </p:blipFill>
        <p:spPr>
          <a:xfrm>
            <a:off x="6553663" y="2098123"/>
            <a:ext cx="2160000" cy="3840000"/>
          </a:xfrm>
          <a:prstGeom prst="rect">
            <a:avLst/>
          </a:prstGeom>
        </p:spPr>
      </p:pic>
    </p:spTree>
    <p:extLst>
      <p:ext uri="{BB962C8B-B14F-4D97-AF65-F5344CB8AC3E}">
        <p14:creationId xmlns:p14="http://schemas.microsoft.com/office/powerpoint/2010/main" val="313145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46507"/>
            <a:ext cx="8689715" cy="2067233"/>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等のセメント構成成分と想定される元素が同位置に偏在する。また、針状物では</a:t>
            </a:r>
            <a:r>
              <a:rPr kumimoji="0" lang="en-US" altLang="ja-JP" sz="2000" dirty="0">
                <a:latin typeface="+mn-ea"/>
                <a:ea typeface="+mn-ea"/>
              </a:rPr>
              <a:t>Ca</a:t>
            </a:r>
            <a:r>
              <a:rPr kumimoji="0" lang="ja-JP" altLang="en-US" sz="2000" dirty="0">
                <a:latin typeface="+mn-ea"/>
                <a:ea typeface="+mn-ea"/>
              </a:rPr>
              <a:t>も多く観察される。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の偏在が観察され、同位置では</a:t>
            </a:r>
            <a:r>
              <a:rPr kumimoji="0" lang="en-US" altLang="ja-JP" sz="2000" dirty="0">
                <a:latin typeface="+mn-ea"/>
                <a:ea typeface="+mn-ea"/>
              </a:rPr>
              <a:t>Zr</a:t>
            </a:r>
            <a:r>
              <a:rPr kumimoji="0" lang="ja-JP" altLang="en-US" sz="2000" dirty="0">
                <a:latin typeface="+mn-ea"/>
                <a:ea typeface="+mn-ea"/>
              </a:rPr>
              <a:t>の偏在が観察された。但し、</a:t>
            </a:r>
            <a:r>
              <a:rPr kumimoji="0" lang="en-US" altLang="ja-JP" sz="2000" dirty="0">
                <a:latin typeface="+mn-ea"/>
                <a:ea typeface="+mn-ea"/>
              </a:rPr>
              <a:t>Zr</a:t>
            </a:r>
            <a:r>
              <a:rPr kumimoji="0" lang="ja-JP" altLang="en-US" sz="2000" dirty="0">
                <a:latin typeface="+mn-ea"/>
                <a:ea typeface="+mn-ea"/>
              </a:rPr>
              <a:t>は</a:t>
            </a:r>
            <a:r>
              <a:rPr kumimoji="0" lang="en-US" altLang="ja-JP" sz="2000" dirty="0">
                <a:latin typeface="+mn-ea"/>
                <a:ea typeface="+mn-ea"/>
              </a:rPr>
              <a:t>U</a:t>
            </a:r>
            <a:r>
              <a:rPr kumimoji="0" lang="ja-JP" altLang="en-US" sz="2000" dirty="0">
                <a:latin typeface="+mn-ea"/>
                <a:ea typeface="+mn-ea"/>
              </a:rPr>
              <a:t>とではなく</a:t>
            </a:r>
            <a:r>
              <a:rPr kumimoji="0" lang="en-US" altLang="ja-JP" sz="2000" dirty="0">
                <a:latin typeface="+mn-ea"/>
                <a:ea typeface="+mn-ea"/>
              </a:rPr>
              <a:t>Cu</a:t>
            </a:r>
            <a:r>
              <a:rPr kumimoji="0" lang="ja-JP" altLang="en-US" sz="2000" dirty="0">
                <a:latin typeface="+mn-ea"/>
                <a:ea typeface="+mn-ea"/>
              </a:rPr>
              <a:t>及び</a:t>
            </a:r>
            <a:r>
              <a:rPr kumimoji="0" lang="en-US" altLang="ja-JP" sz="2000" dirty="0">
                <a:latin typeface="+mn-ea"/>
                <a:ea typeface="+mn-ea"/>
              </a:rPr>
              <a:t>Zn</a:t>
            </a:r>
            <a:r>
              <a:rPr kumimoji="0" lang="ja-JP" altLang="en-US" sz="2000" dirty="0">
                <a:latin typeface="+mn-ea"/>
                <a:ea typeface="+mn-ea"/>
              </a:rPr>
              <a:t>と偏在する箇所も観察される。</a:t>
            </a:r>
          </a:p>
          <a:p>
            <a:pPr marL="936000" algn="just">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Cr</a:t>
            </a:r>
            <a:r>
              <a:rPr kumimoji="0" lang="ja-JP" altLang="en-US" sz="2000" dirty="0">
                <a:latin typeface="+mn-ea"/>
                <a:ea typeface="+mn-ea"/>
              </a:rPr>
              <a:t>及び</a:t>
            </a:r>
            <a:r>
              <a:rPr kumimoji="0" lang="en-US" altLang="ja-JP" sz="2000" dirty="0">
                <a:latin typeface="+mn-ea"/>
                <a:ea typeface="+mn-ea"/>
              </a:rPr>
              <a:t>Ni</a:t>
            </a:r>
            <a:r>
              <a:rPr kumimoji="0" lang="ja-JP" altLang="en-US" sz="2000" dirty="0">
                <a:latin typeface="+mn-ea"/>
                <a:ea typeface="+mn-ea"/>
              </a:rPr>
              <a:t>の偏在が観察される</a:t>
            </a:r>
            <a:r>
              <a:rPr kumimoji="0" lang="ja-JP" altLang="en-US" sz="2200" dirty="0">
                <a:latin typeface="+mn-ea"/>
                <a:ea typeface="+mn-ea"/>
              </a:rPr>
              <a:t>（偏在位置は異なる）。</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5644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）④：</a:t>
            </a:r>
            <a:r>
              <a:rPr lang="en-US" altLang="ja-JP" dirty="0"/>
              <a:t>C</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2203046421"/>
              </p:ext>
            </p:extLst>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17" name="図 16">
            <a:extLst>
              <a:ext uri="{FF2B5EF4-FFF2-40B4-BE49-F238E27FC236}">
                <a16:creationId xmlns:a16="http://schemas.microsoft.com/office/drawing/2014/main" id="{A9D5316F-C0A5-4BEB-8F65-08D765A1B679}"/>
              </a:ext>
            </a:extLst>
          </p:cNvPr>
          <p:cNvPicPr>
            <a:picLocks noChangeAspect="1"/>
          </p:cNvPicPr>
          <p:nvPr/>
        </p:nvPicPr>
        <p:blipFill rotWithShape="1">
          <a:blip r:embed="rId2"/>
          <a:srcRect b="6924"/>
          <a:stretch/>
        </p:blipFill>
        <p:spPr>
          <a:xfrm>
            <a:off x="624868" y="2580133"/>
            <a:ext cx="1687717" cy="1260000"/>
          </a:xfrm>
          <a:prstGeom prst="rect">
            <a:avLst/>
          </a:prstGeom>
        </p:spPr>
      </p:pic>
      <p:pic>
        <p:nvPicPr>
          <p:cNvPr id="18" name="Picture 1">
            <a:extLst>
              <a:ext uri="{FF2B5EF4-FFF2-40B4-BE49-F238E27FC236}">
                <a16:creationId xmlns:a16="http://schemas.microsoft.com/office/drawing/2014/main" id="{98235BA5-2E30-4ADE-A32E-D07051018C48}"/>
              </a:ext>
            </a:extLst>
          </p:cNvPr>
          <p:cNvPicPr>
            <a:picLocks noChangeAspect="1"/>
          </p:cNvPicPr>
          <p:nvPr/>
        </p:nvPicPr>
        <p:blipFill rotWithShape="1">
          <a:blip r:embed="rId3" cstate="print"/>
          <a:srcRect l="6055" t="10521" r="5803" b="16241"/>
          <a:stretch/>
        </p:blipFill>
        <p:spPr bwMode="auto">
          <a:xfrm>
            <a:off x="5596358" y="2591072"/>
            <a:ext cx="1691308"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3604D60C-7198-451E-AB06-2C8C353BE46F}"/>
              </a:ext>
            </a:extLst>
          </p:cNvPr>
          <p:cNvPicPr>
            <a:picLocks noChangeAspect="1"/>
          </p:cNvPicPr>
          <p:nvPr/>
        </p:nvPicPr>
        <p:blipFill>
          <a:blip r:embed="rId4"/>
          <a:stretch>
            <a:fillRect/>
          </a:stretch>
        </p:blipFill>
        <p:spPr>
          <a:xfrm>
            <a:off x="2278287" y="2591072"/>
            <a:ext cx="1664352" cy="1255885"/>
          </a:xfrm>
          <a:prstGeom prst="rect">
            <a:avLst/>
          </a:prstGeom>
        </p:spPr>
      </p:pic>
      <p:pic>
        <p:nvPicPr>
          <p:cNvPr id="9" name="図 8">
            <a:extLst>
              <a:ext uri="{FF2B5EF4-FFF2-40B4-BE49-F238E27FC236}">
                <a16:creationId xmlns:a16="http://schemas.microsoft.com/office/drawing/2014/main" id="{FF5AD20D-F47D-4D19-A29D-55B68887D747}"/>
              </a:ext>
            </a:extLst>
          </p:cNvPr>
          <p:cNvPicPr>
            <a:picLocks noChangeAspect="1"/>
          </p:cNvPicPr>
          <p:nvPr/>
        </p:nvPicPr>
        <p:blipFill>
          <a:blip r:embed="rId5"/>
          <a:stretch>
            <a:fillRect/>
          </a:stretch>
        </p:blipFill>
        <p:spPr>
          <a:xfrm>
            <a:off x="622763" y="3840133"/>
            <a:ext cx="1688738" cy="1261981"/>
          </a:xfrm>
          <a:prstGeom prst="rect">
            <a:avLst/>
          </a:prstGeom>
        </p:spPr>
      </p:pic>
      <p:pic>
        <p:nvPicPr>
          <p:cNvPr id="10" name="図 9">
            <a:extLst>
              <a:ext uri="{FF2B5EF4-FFF2-40B4-BE49-F238E27FC236}">
                <a16:creationId xmlns:a16="http://schemas.microsoft.com/office/drawing/2014/main" id="{64DE3478-B95F-4A0F-8EE0-84529B9E0DD4}"/>
              </a:ext>
            </a:extLst>
          </p:cNvPr>
          <p:cNvPicPr>
            <a:picLocks noChangeAspect="1"/>
          </p:cNvPicPr>
          <p:nvPr/>
        </p:nvPicPr>
        <p:blipFill>
          <a:blip r:embed="rId6"/>
          <a:stretch>
            <a:fillRect/>
          </a:stretch>
        </p:blipFill>
        <p:spPr>
          <a:xfrm>
            <a:off x="2293926" y="3834037"/>
            <a:ext cx="1670449" cy="1261981"/>
          </a:xfrm>
          <a:prstGeom prst="rect">
            <a:avLst/>
          </a:prstGeom>
        </p:spPr>
      </p:pic>
      <p:pic>
        <p:nvPicPr>
          <p:cNvPr id="13" name="図 12">
            <a:extLst>
              <a:ext uri="{FF2B5EF4-FFF2-40B4-BE49-F238E27FC236}">
                <a16:creationId xmlns:a16="http://schemas.microsoft.com/office/drawing/2014/main" id="{B9C7919C-9375-45C1-8861-7F090BC5B0B1}"/>
              </a:ext>
            </a:extLst>
          </p:cNvPr>
          <p:cNvPicPr>
            <a:picLocks noChangeAspect="1"/>
          </p:cNvPicPr>
          <p:nvPr/>
        </p:nvPicPr>
        <p:blipFill>
          <a:blip r:embed="rId7"/>
          <a:stretch>
            <a:fillRect/>
          </a:stretch>
        </p:blipFill>
        <p:spPr>
          <a:xfrm>
            <a:off x="3932246" y="3846957"/>
            <a:ext cx="1707028" cy="1261981"/>
          </a:xfrm>
          <a:prstGeom prst="rect">
            <a:avLst/>
          </a:prstGeom>
        </p:spPr>
      </p:pic>
      <p:pic>
        <p:nvPicPr>
          <p:cNvPr id="20" name="図 19">
            <a:extLst>
              <a:ext uri="{FF2B5EF4-FFF2-40B4-BE49-F238E27FC236}">
                <a16:creationId xmlns:a16="http://schemas.microsoft.com/office/drawing/2014/main" id="{8848E690-95D0-41E0-A2EB-B5F783CD0264}"/>
              </a:ext>
            </a:extLst>
          </p:cNvPr>
          <p:cNvPicPr>
            <a:picLocks noChangeAspect="1"/>
          </p:cNvPicPr>
          <p:nvPr/>
        </p:nvPicPr>
        <p:blipFill>
          <a:blip r:embed="rId8"/>
          <a:stretch>
            <a:fillRect/>
          </a:stretch>
        </p:blipFill>
        <p:spPr>
          <a:xfrm>
            <a:off x="3913801" y="5096426"/>
            <a:ext cx="1670449" cy="1280271"/>
          </a:xfrm>
          <a:prstGeom prst="rect">
            <a:avLst/>
          </a:prstGeom>
        </p:spPr>
      </p:pic>
      <p:pic>
        <p:nvPicPr>
          <p:cNvPr id="2" name="図 1">
            <a:extLst>
              <a:ext uri="{FF2B5EF4-FFF2-40B4-BE49-F238E27FC236}">
                <a16:creationId xmlns:a16="http://schemas.microsoft.com/office/drawing/2014/main" id="{FB99FE32-46BD-4F70-B488-FCF3CA4E46A6}"/>
              </a:ext>
            </a:extLst>
          </p:cNvPr>
          <p:cNvPicPr>
            <a:picLocks noChangeAspect="1"/>
          </p:cNvPicPr>
          <p:nvPr/>
        </p:nvPicPr>
        <p:blipFill>
          <a:blip r:embed="rId9"/>
          <a:stretch>
            <a:fillRect/>
          </a:stretch>
        </p:blipFill>
        <p:spPr>
          <a:xfrm>
            <a:off x="3940752" y="2579149"/>
            <a:ext cx="1663449" cy="1260000"/>
          </a:xfrm>
          <a:prstGeom prst="rect">
            <a:avLst/>
          </a:prstGeom>
        </p:spPr>
      </p:pic>
      <p:pic>
        <p:nvPicPr>
          <p:cNvPr id="5" name="図 4">
            <a:extLst>
              <a:ext uri="{FF2B5EF4-FFF2-40B4-BE49-F238E27FC236}">
                <a16:creationId xmlns:a16="http://schemas.microsoft.com/office/drawing/2014/main" id="{C7CCB12A-9945-418C-84ED-3C8AD3D33FC2}"/>
              </a:ext>
            </a:extLst>
          </p:cNvPr>
          <p:cNvPicPr>
            <a:picLocks noChangeAspect="1"/>
          </p:cNvPicPr>
          <p:nvPr/>
        </p:nvPicPr>
        <p:blipFill>
          <a:blip r:embed="rId10"/>
          <a:stretch>
            <a:fillRect/>
          </a:stretch>
        </p:blipFill>
        <p:spPr>
          <a:xfrm>
            <a:off x="7247862" y="2578151"/>
            <a:ext cx="1645339" cy="1260000"/>
          </a:xfrm>
          <a:prstGeom prst="rect">
            <a:avLst/>
          </a:prstGeom>
        </p:spPr>
      </p:pic>
      <p:pic>
        <p:nvPicPr>
          <p:cNvPr id="7" name="図 6">
            <a:extLst>
              <a:ext uri="{FF2B5EF4-FFF2-40B4-BE49-F238E27FC236}">
                <a16:creationId xmlns:a16="http://schemas.microsoft.com/office/drawing/2014/main" id="{5747F2AD-B3ED-4749-9675-FC668B7874D1}"/>
              </a:ext>
            </a:extLst>
          </p:cNvPr>
          <p:cNvPicPr>
            <a:picLocks noChangeAspect="1"/>
          </p:cNvPicPr>
          <p:nvPr/>
        </p:nvPicPr>
        <p:blipFill>
          <a:blip r:embed="rId11"/>
          <a:stretch>
            <a:fillRect/>
          </a:stretch>
        </p:blipFill>
        <p:spPr>
          <a:xfrm>
            <a:off x="5596103" y="3834257"/>
            <a:ext cx="1647220" cy="1260000"/>
          </a:xfrm>
          <a:prstGeom prst="rect">
            <a:avLst/>
          </a:prstGeom>
        </p:spPr>
      </p:pic>
      <p:pic>
        <p:nvPicPr>
          <p:cNvPr id="8" name="図 7">
            <a:extLst>
              <a:ext uri="{FF2B5EF4-FFF2-40B4-BE49-F238E27FC236}">
                <a16:creationId xmlns:a16="http://schemas.microsoft.com/office/drawing/2014/main" id="{DC9EBFA0-7C6E-43D3-9FBD-1D43A09A5020}"/>
              </a:ext>
            </a:extLst>
          </p:cNvPr>
          <p:cNvPicPr>
            <a:picLocks noChangeAspect="1"/>
          </p:cNvPicPr>
          <p:nvPr/>
        </p:nvPicPr>
        <p:blipFill rotWithShape="1">
          <a:blip r:embed="rId12"/>
          <a:srcRect l="-1" r="1826"/>
          <a:stretch/>
        </p:blipFill>
        <p:spPr>
          <a:xfrm>
            <a:off x="7254178" y="3854820"/>
            <a:ext cx="1639024" cy="1260000"/>
          </a:xfrm>
          <a:prstGeom prst="rect">
            <a:avLst/>
          </a:prstGeom>
        </p:spPr>
      </p:pic>
      <p:pic>
        <p:nvPicPr>
          <p:cNvPr id="26" name="図 25">
            <a:extLst>
              <a:ext uri="{FF2B5EF4-FFF2-40B4-BE49-F238E27FC236}">
                <a16:creationId xmlns:a16="http://schemas.microsoft.com/office/drawing/2014/main" id="{541FC55D-8484-43DE-909E-CB7E2826EA5A}"/>
              </a:ext>
            </a:extLst>
          </p:cNvPr>
          <p:cNvPicPr>
            <a:picLocks noChangeAspect="1"/>
          </p:cNvPicPr>
          <p:nvPr/>
        </p:nvPicPr>
        <p:blipFill>
          <a:blip r:embed="rId13"/>
          <a:stretch>
            <a:fillRect/>
          </a:stretch>
        </p:blipFill>
        <p:spPr>
          <a:xfrm>
            <a:off x="626501" y="5105085"/>
            <a:ext cx="1665445" cy="1260000"/>
          </a:xfrm>
          <a:prstGeom prst="rect">
            <a:avLst/>
          </a:prstGeom>
        </p:spPr>
      </p:pic>
      <p:pic>
        <p:nvPicPr>
          <p:cNvPr id="28" name="図 27">
            <a:extLst>
              <a:ext uri="{FF2B5EF4-FFF2-40B4-BE49-F238E27FC236}">
                <a16:creationId xmlns:a16="http://schemas.microsoft.com/office/drawing/2014/main" id="{68D0F28B-8144-4401-B1C4-848737C9B11A}"/>
              </a:ext>
            </a:extLst>
          </p:cNvPr>
          <p:cNvPicPr>
            <a:picLocks noChangeAspect="1"/>
          </p:cNvPicPr>
          <p:nvPr/>
        </p:nvPicPr>
        <p:blipFill>
          <a:blip r:embed="rId14"/>
          <a:stretch>
            <a:fillRect/>
          </a:stretch>
        </p:blipFill>
        <p:spPr>
          <a:xfrm>
            <a:off x="2285651" y="5111765"/>
            <a:ext cx="1633870" cy="1237595"/>
          </a:xfrm>
          <a:prstGeom prst="rect">
            <a:avLst/>
          </a:prstGeom>
        </p:spPr>
      </p:pic>
      <p:pic>
        <p:nvPicPr>
          <p:cNvPr id="22" name="図 21">
            <a:extLst>
              <a:ext uri="{FF2B5EF4-FFF2-40B4-BE49-F238E27FC236}">
                <a16:creationId xmlns:a16="http://schemas.microsoft.com/office/drawing/2014/main" id="{5A290C7E-DB08-4172-A9B9-2D15B1714E32}"/>
              </a:ext>
            </a:extLst>
          </p:cNvPr>
          <p:cNvPicPr>
            <a:picLocks noChangeAspect="1"/>
          </p:cNvPicPr>
          <p:nvPr/>
        </p:nvPicPr>
        <p:blipFill rotWithShape="1">
          <a:blip r:embed="rId15"/>
          <a:srcRect r="840"/>
          <a:stretch/>
        </p:blipFill>
        <p:spPr>
          <a:xfrm>
            <a:off x="5584250" y="5084331"/>
            <a:ext cx="1659073" cy="1278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4154132763"/>
              </p:ext>
            </p:extLst>
          </p:nvPr>
        </p:nvGraphicFramePr>
        <p:xfrm>
          <a:off x="621096" y="2580133"/>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151566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36987"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）④：</a:t>
            </a:r>
            <a:r>
              <a:rPr lang="en-US" altLang="ja-JP" dirty="0"/>
              <a:t>C</a:t>
            </a:r>
            <a:r>
              <a:rPr lang="ja-JP" altLang="en-US" dirty="0"/>
              <a:t>－</a:t>
            </a:r>
            <a:r>
              <a:rPr lang="en-US" altLang="ja-JP" dirty="0"/>
              <a:t>3</a:t>
            </a:r>
            <a:endParaRPr lang="ja-JP" altLang="en-US" dirty="0"/>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2185675341"/>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2" name="図 21">
            <a:extLst>
              <a:ext uri="{FF2B5EF4-FFF2-40B4-BE49-F238E27FC236}">
                <a16:creationId xmlns:a16="http://schemas.microsoft.com/office/drawing/2014/main" id="{70319371-1745-4657-B623-47E53421C502}"/>
              </a:ext>
            </a:extLst>
          </p:cNvPr>
          <p:cNvPicPr>
            <a:picLocks noChangeAspect="1"/>
          </p:cNvPicPr>
          <p:nvPr/>
        </p:nvPicPr>
        <p:blipFill rotWithShape="1">
          <a:blip r:embed="rId2"/>
          <a:srcRect b="6924"/>
          <a:stretch/>
        </p:blipFill>
        <p:spPr>
          <a:xfrm>
            <a:off x="597572" y="652386"/>
            <a:ext cx="1687717" cy="1260000"/>
          </a:xfrm>
          <a:prstGeom prst="rect">
            <a:avLst/>
          </a:prstGeom>
        </p:spPr>
      </p:pic>
      <p:pic>
        <p:nvPicPr>
          <p:cNvPr id="2" name="図 1">
            <a:extLst>
              <a:ext uri="{FF2B5EF4-FFF2-40B4-BE49-F238E27FC236}">
                <a16:creationId xmlns:a16="http://schemas.microsoft.com/office/drawing/2014/main" id="{560902FC-4AF5-4229-A554-F41FF2D3DBC2}"/>
              </a:ext>
            </a:extLst>
          </p:cNvPr>
          <p:cNvPicPr>
            <a:picLocks noChangeAspect="1"/>
          </p:cNvPicPr>
          <p:nvPr/>
        </p:nvPicPr>
        <p:blipFill>
          <a:blip r:embed="rId3"/>
          <a:stretch>
            <a:fillRect/>
          </a:stretch>
        </p:blipFill>
        <p:spPr>
          <a:xfrm>
            <a:off x="2253671" y="652386"/>
            <a:ext cx="1688738" cy="1261981"/>
          </a:xfrm>
          <a:prstGeom prst="rect">
            <a:avLst/>
          </a:prstGeom>
        </p:spPr>
      </p:pic>
      <p:pic>
        <p:nvPicPr>
          <p:cNvPr id="5" name="図 4">
            <a:extLst>
              <a:ext uri="{FF2B5EF4-FFF2-40B4-BE49-F238E27FC236}">
                <a16:creationId xmlns:a16="http://schemas.microsoft.com/office/drawing/2014/main" id="{67D56EEA-2F87-49FA-A5D8-2981F9733F9D}"/>
              </a:ext>
            </a:extLst>
          </p:cNvPr>
          <p:cNvPicPr>
            <a:picLocks noChangeAspect="1"/>
          </p:cNvPicPr>
          <p:nvPr/>
        </p:nvPicPr>
        <p:blipFill>
          <a:blip r:embed="rId4"/>
          <a:stretch>
            <a:fillRect/>
          </a:stretch>
        </p:blipFill>
        <p:spPr>
          <a:xfrm>
            <a:off x="3917615" y="650405"/>
            <a:ext cx="1694835" cy="1261981"/>
          </a:xfrm>
          <a:prstGeom prst="rect">
            <a:avLst/>
          </a:prstGeom>
        </p:spPr>
      </p:pic>
      <p:pic>
        <p:nvPicPr>
          <p:cNvPr id="12" name="図 11">
            <a:extLst>
              <a:ext uri="{FF2B5EF4-FFF2-40B4-BE49-F238E27FC236}">
                <a16:creationId xmlns:a16="http://schemas.microsoft.com/office/drawing/2014/main" id="{0537285B-B5F5-4176-9867-6131B4F92C86}"/>
              </a:ext>
            </a:extLst>
          </p:cNvPr>
          <p:cNvPicPr>
            <a:picLocks noChangeAspect="1"/>
          </p:cNvPicPr>
          <p:nvPr/>
        </p:nvPicPr>
        <p:blipFill>
          <a:blip r:embed="rId5"/>
          <a:stretch>
            <a:fillRect/>
          </a:stretch>
        </p:blipFill>
        <p:spPr>
          <a:xfrm>
            <a:off x="5567911" y="654657"/>
            <a:ext cx="1646063" cy="1261981"/>
          </a:xfrm>
          <a:prstGeom prst="rect">
            <a:avLst/>
          </a:prstGeom>
        </p:spPr>
      </p:pic>
      <p:pic>
        <p:nvPicPr>
          <p:cNvPr id="13" name="図 12">
            <a:extLst>
              <a:ext uri="{FF2B5EF4-FFF2-40B4-BE49-F238E27FC236}">
                <a16:creationId xmlns:a16="http://schemas.microsoft.com/office/drawing/2014/main" id="{992E377E-549C-4A8E-BCDA-3CA9757E7BF4}"/>
              </a:ext>
            </a:extLst>
          </p:cNvPr>
          <p:cNvPicPr>
            <a:picLocks noChangeAspect="1"/>
          </p:cNvPicPr>
          <p:nvPr/>
        </p:nvPicPr>
        <p:blipFill>
          <a:blip r:embed="rId6"/>
          <a:stretch>
            <a:fillRect/>
          </a:stretch>
        </p:blipFill>
        <p:spPr>
          <a:xfrm>
            <a:off x="597604" y="1919210"/>
            <a:ext cx="1676545" cy="1261981"/>
          </a:xfrm>
          <a:prstGeom prst="rect">
            <a:avLst/>
          </a:prstGeom>
        </p:spPr>
      </p:pic>
      <p:pic>
        <p:nvPicPr>
          <p:cNvPr id="14" name="図 13">
            <a:extLst>
              <a:ext uri="{FF2B5EF4-FFF2-40B4-BE49-F238E27FC236}">
                <a16:creationId xmlns:a16="http://schemas.microsoft.com/office/drawing/2014/main" id="{30B3736C-BA61-46ED-9AAD-504E2DBB8867}"/>
              </a:ext>
            </a:extLst>
          </p:cNvPr>
          <p:cNvPicPr>
            <a:picLocks noChangeAspect="1"/>
          </p:cNvPicPr>
          <p:nvPr/>
        </p:nvPicPr>
        <p:blipFill>
          <a:blip r:embed="rId7"/>
          <a:stretch>
            <a:fillRect/>
          </a:stretch>
        </p:blipFill>
        <p:spPr>
          <a:xfrm>
            <a:off x="2261548" y="1905562"/>
            <a:ext cx="1713124" cy="1261981"/>
          </a:xfrm>
          <a:prstGeom prst="rect">
            <a:avLst/>
          </a:prstGeom>
        </p:spPr>
      </p:pic>
      <p:pic>
        <p:nvPicPr>
          <p:cNvPr id="31" name="Picture 1">
            <a:extLst>
              <a:ext uri="{FF2B5EF4-FFF2-40B4-BE49-F238E27FC236}">
                <a16:creationId xmlns:a16="http://schemas.microsoft.com/office/drawing/2014/main" id="{8173B8EC-4C3A-4D31-BE82-B16E5C9FED6A}"/>
              </a:ext>
            </a:extLst>
          </p:cNvPr>
          <p:cNvPicPr>
            <a:picLocks noChangeAspect="1"/>
          </p:cNvPicPr>
          <p:nvPr/>
        </p:nvPicPr>
        <p:blipFill rotWithShape="1">
          <a:blip r:embed="rId8" cstate="print"/>
          <a:srcRect l="4744" t="10352" r="5598" b="16409"/>
          <a:stretch/>
        </p:blipFill>
        <p:spPr bwMode="auto">
          <a:xfrm>
            <a:off x="3901465" y="1916512"/>
            <a:ext cx="1720384" cy="1260000"/>
          </a:xfrm>
          <a:prstGeom prst="rect">
            <a:avLst/>
          </a:prstGeom>
          <a:noFill/>
          <a:ln w="9525">
            <a:noFill/>
            <a:miter lim="800000"/>
            <a:headEnd/>
            <a:tailEnd/>
          </a:ln>
        </p:spPr>
      </p:pic>
      <p:pic>
        <p:nvPicPr>
          <p:cNvPr id="15" name="図 14">
            <a:extLst>
              <a:ext uri="{FF2B5EF4-FFF2-40B4-BE49-F238E27FC236}">
                <a16:creationId xmlns:a16="http://schemas.microsoft.com/office/drawing/2014/main" id="{9B01D104-5944-49ED-A53B-CB8D7C7AA453}"/>
              </a:ext>
            </a:extLst>
          </p:cNvPr>
          <p:cNvPicPr>
            <a:picLocks noChangeAspect="1"/>
          </p:cNvPicPr>
          <p:nvPr/>
        </p:nvPicPr>
        <p:blipFill rotWithShape="1">
          <a:blip r:embed="rId9"/>
          <a:srcRect l="1" r="2751"/>
          <a:stretch/>
        </p:blipFill>
        <p:spPr>
          <a:xfrm>
            <a:off x="7226970" y="1919210"/>
            <a:ext cx="1630427" cy="1261981"/>
          </a:xfrm>
          <a:prstGeom prst="rect">
            <a:avLst/>
          </a:prstGeom>
        </p:spPr>
      </p:pic>
      <p:pic>
        <p:nvPicPr>
          <p:cNvPr id="16" name="図 15">
            <a:extLst>
              <a:ext uri="{FF2B5EF4-FFF2-40B4-BE49-F238E27FC236}">
                <a16:creationId xmlns:a16="http://schemas.microsoft.com/office/drawing/2014/main" id="{6C70764B-5D69-4C67-9D89-003F931EFF2D}"/>
              </a:ext>
            </a:extLst>
          </p:cNvPr>
          <p:cNvPicPr>
            <a:picLocks noChangeAspect="1"/>
          </p:cNvPicPr>
          <p:nvPr/>
        </p:nvPicPr>
        <p:blipFill>
          <a:blip r:embed="rId10"/>
          <a:stretch>
            <a:fillRect/>
          </a:stretch>
        </p:blipFill>
        <p:spPr>
          <a:xfrm>
            <a:off x="2259040" y="4421694"/>
            <a:ext cx="1664352" cy="1261981"/>
          </a:xfrm>
          <a:prstGeom prst="rect">
            <a:avLst/>
          </a:prstGeom>
        </p:spPr>
      </p:pic>
      <p:pic>
        <p:nvPicPr>
          <p:cNvPr id="17" name="図 16">
            <a:extLst>
              <a:ext uri="{FF2B5EF4-FFF2-40B4-BE49-F238E27FC236}">
                <a16:creationId xmlns:a16="http://schemas.microsoft.com/office/drawing/2014/main" id="{B2776A9B-6D1B-4C78-A7B8-69B2DAA579F0}"/>
              </a:ext>
            </a:extLst>
          </p:cNvPr>
          <p:cNvPicPr>
            <a:picLocks noChangeAspect="1"/>
          </p:cNvPicPr>
          <p:nvPr/>
        </p:nvPicPr>
        <p:blipFill>
          <a:blip r:embed="rId11"/>
          <a:stretch>
            <a:fillRect/>
          </a:stretch>
        </p:blipFill>
        <p:spPr>
          <a:xfrm>
            <a:off x="3921121" y="4425853"/>
            <a:ext cx="1639966" cy="1261981"/>
          </a:xfrm>
          <a:prstGeom prst="rect">
            <a:avLst/>
          </a:prstGeom>
        </p:spPr>
      </p:pic>
      <p:pic>
        <p:nvPicPr>
          <p:cNvPr id="3" name="図 2">
            <a:extLst>
              <a:ext uri="{FF2B5EF4-FFF2-40B4-BE49-F238E27FC236}">
                <a16:creationId xmlns:a16="http://schemas.microsoft.com/office/drawing/2014/main" id="{D092A809-C4F7-4909-9C6F-0B2F44AF2679}"/>
              </a:ext>
            </a:extLst>
          </p:cNvPr>
          <p:cNvPicPr>
            <a:picLocks noChangeAspect="1"/>
          </p:cNvPicPr>
          <p:nvPr/>
        </p:nvPicPr>
        <p:blipFill>
          <a:blip r:embed="rId12"/>
          <a:stretch>
            <a:fillRect/>
          </a:stretch>
        </p:blipFill>
        <p:spPr>
          <a:xfrm>
            <a:off x="7213974" y="655990"/>
            <a:ext cx="1627773" cy="1255885"/>
          </a:xfrm>
          <a:prstGeom prst="rect">
            <a:avLst/>
          </a:prstGeom>
        </p:spPr>
      </p:pic>
      <p:pic>
        <p:nvPicPr>
          <p:cNvPr id="6" name="図 5">
            <a:extLst>
              <a:ext uri="{FF2B5EF4-FFF2-40B4-BE49-F238E27FC236}">
                <a16:creationId xmlns:a16="http://schemas.microsoft.com/office/drawing/2014/main" id="{84357EB0-C91F-4D80-BD1D-55E673DB98B3}"/>
              </a:ext>
            </a:extLst>
          </p:cNvPr>
          <p:cNvPicPr>
            <a:picLocks noChangeAspect="1"/>
          </p:cNvPicPr>
          <p:nvPr/>
        </p:nvPicPr>
        <p:blipFill>
          <a:blip r:embed="rId13"/>
          <a:stretch>
            <a:fillRect/>
          </a:stretch>
        </p:blipFill>
        <p:spPr>
          <a:xfrm>
            <a:off x="5588339" y="1925306"/>
            <a:ext cx="1627773" cy="1255885"/>
          </a:xfrm>
          <a:prstGeom prst="rect">
            <a:avLst/>
          </a:prstGeom>
        </p:spPr>
      </p:pic>
      <p:pic>
        <p:nvPicPr>
          <p:cNvPr id="7" name="図 6">
            <a:extLst>
              <a:ext uri="{FF2B5EF4-FFF2-40B4-BE49-F238E27FC236}">
                <a16:creationId xmlns:a16="http://schemas.microsoft.com/office/drawing/2014/main" id="{973CCC49-BD9B-473D-A6BA-76BFA1B42F40}"/>
              </a:ext>
            </a:extLst>
          </p:cNvPr>
          <p:cNvPicPr>
            <a:picLocks noChangeAspect="1"/>
          </p:cNvPicPr>
          <p:nvPr/>
        </p:nvPicPr>
        <p:blipFill>
          <a:blip r:embed="rId14"/>
          <a:stretch>
            <a:fillRect/>
          </a:stretch>
        </p:blipFill>
        <p:spPr>
          <a:xfrm>
            <a:off x="608173" y="3180396"/>
            <a:ext cx="1639966" cy="1243692"/>
          </a:xfrm>
          <a:prstGeom prst="rect">
            <a:avLst/>
          </a:prstGeom>
        </p:spPr>
      </p:pic>
      <p:pic>
        <p:nvPicPr>
          <p:cNvPr id="8" name="図 7">
            <a:extLst>
              <a:ext uri="{FF2B5EF4-FFF2-40B4-BE49-F238E27FC236}">
                <a16:creationId xmlns:a16="http://schemas.microsoft.com/office/drawing/2014/main" id="{481F5506-97C8-49F8-93AA-49C1F55FD712}"/>
              </a:ext>
            </a:extLst>
          </p:cNvPr>
          <p:cNvPicPr>
            <a:picLocks noChangeAspect="1"/>
          </p:cNvPicPr>
          <p:nvPr/>
        </p:nvPicPr>
        <p:blipFill>
          <a:blip r:embed="rId15"/>
          <a:stretch>
            <a:fillRect/>
          </a:stretch>
        </p:blipFill>
        <p:spPr>
          <a:xfrm>
            <a:off x="2268520" y="3188004"/>
            <a:ext cx="1627773" cy="1231499"/>
          </a:xfrm>
          <a:prstGeom prst="rect">
            <a:avLst/>
          </a:prstGeom>
        </p:spPr>
      </p:pic>
      <p:pic>
        <p:nvPicPr>
          <p:cNvPr id="9" name="図 8">
            <a:extLst>
              <a:ext uri="{FF2B5EF4-FFF2-40B4-BE49-F238E27FC236}">
                <a16:creationId xmlns:a16="http://schemas.microsoft.com/office/drawing/2014/main" id="{0D8F2D72-5A3D-49FA-BE94-9696B6301204}"/>
              </a:ext>
            </a:extLst>
          </p:cNvPr>
          <p:cNvPicPr>
            <a:picLocks noChangeAspect="1"/>
          </p:cNvPicPr>
          <p:nvPr/>
        </p:nvPicPr>
        <p:blipFill>
          <a:blip r:embed="rId16"/>
          <a:stretch>
            <a:fillRect/>
          </a:stretch>
        </p:blipFill>
        <p:spPr>
          <a:xfrm>
            <a:off x="3910676" y="3167401"/>
            <a:ext cx="1652159" cy="1255885"/>
          </a:xfrm>
          <a:prstGeom prst="rect">
            <a:avLst/>
          </a:prstGeom>
        </p:spPr>
      </p:pic>
      <p:pic>
        <p:nvPicPr>
          <p:cNvPr id="10" name="図 9">
            <a:extLst>
              <a:ext uri="{FF2B5EF4-FFF2-40B4-BE49-F238E27FC236}">
                <a16:creationId xmlns:a16="http://schemas.microsoft.com/office/drawing/2014/main" id="{1AD7BA7F-A801-42F5-84E6-25E921DCFD06}"/>
              </a:ext>
            </a:extLst>
          </p:cNvPr>
          <p:cNvPicPr>
            <a:picLocks noChangeAspect="1"/>
          </p:cNvPicPr>
          <p:nvPr/>
        </p:nvPicPr>
        <p:blipFill>
          <a:blip r:embed="rId17"/>
          <a:stretch>
            <a:fillRect/>
          </a:stretch>
        </p:blipFill>
        <p:spPr>
          <a:xfrm>
            <a:off x="5578409" y="3173050"/>
            <a:ext cx="1633870" cy="1243692"/>
          </a:xfrm>
          <a:prstGeom prst="rect">
            <a:avLst/>
          </a:prstGeom>
        </p:spPr>
      </p:pic>
      <p:pic>
        <p:nvPicPr>
          <p:cNvPr id="11" name="図 10">
            <a:extLst>
              <a:ext uri="{FF2B5EF4-FFF2-40B4-BE49-F238E27FC236}">
                <a16:creationId xmlns:a16="http://schemas.microsoft.com/office/drawing/2014/main" id="{393F14D7-A5D3-4AFF-9AA1-B71515B4D150}"/>
              </a:ext>
            </a:extLst>
          </p:cNvPr>
          <p:cNvPicPr>
            <a:picLocks noChangeAspect="1"/>
          </p:cNvPicPr>
          <p:nvPr/>
        </p:nvPicPr>
        <p:blipFill>
          <a:blip r:embed="rId18"/>
          <a:stretch>
            <a:fillRect/>
          </a:stretch>
        </p:blipFill>
        <p:spPr>
          <a:xfrm>
            <a:off x="7229108" y="3183993"/>
            <a:ext cx="1644828" cy="1260000"/>
          </a:xfrm>
          <a:prstGeom prst="rect">
            <a:avLst/>
          </a:prstGeom>
        </p:spPr>
      </p:pic>
      <p:pic>
        <p:nvPicPr>
          <p:cNvPr id="28" name="図 27">
            <a:extLst>
              <a:ext uri="{FF2B5EF4-FFF2-40B4-BE49-F238E27FC236}">
                <a16:creationId xmlns:a16="http://schemas.microsoft.com/office/drawing/2014/main" id="{29F48AF7-1329-4967-9162-629E325AB076}"/>
              </a:ext>
            </a:extLst>
          </p:cNvPr>
          <p:cNvPicPr>
            <a:picLocks noChangeAspect="1"/>
          </p:cNvPicPr>
          <p:nvPr/>
        </p:nvPicPr>
        <p:blipFill>
          <a:blip r:embed="rId19"/>
          <a:stretch>
            <a:fillRect/>
          </a:stretch>
        </p:blipFill>
        <p:spPr>
          <a:xfrm>
            <a:off x="603834" y="4440615"/>
            <a:ext cx="1669655" cy="1260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285088450"/>
              </p:ext>
            </p:extLst>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3612035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656590"/>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：針状物近傍の</a:t>
            </a:r>
            <a:r>
              <a:rPr kumimoji="0" lang="en-US" altLang="ja-JP" sz="2000" dirty="0" err="1">
                <a:latin typeface="+mn-ea"/>
                <a:ea typeface="+mn-ea"/>
              </a:rPr>
              <a:t>U,Zr</a:t>
            </a:r>
            <a:r>
              <a:rPr kumimoji="0" lang="ja-JP" altLang="en-US" sz="2000" dirty="0">
                <a:latin typeface="+mn-ea"/>
                <a:ea typeface="+mn-ea"/>
              </a:rPr>
              <a:t>偏在部）</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a:t>
            </a:r>
            <a:r>
              <a:rPr kumimoji="0" lang="en-US" altLang="ja-JP" sz="2000" dirty="0">
                <a:latin typeface="+mn-ea"/>
                <a:ea typeface="+mn-ea"/>
              </a:rPr>
              <a:t>U</a:t>
            </a:r>
            <a:r>
              <a:rPr kumimoji="0" lang="ja-JP" altLang="en-US" sz="2000" dirty="0">
                <a:latin typeface="+mn-ea"/>
                <a:ea typeface="+mn-ea"/>
              </a:rPr>
              <a:t>と</a:t>
            </a:r>
            <a:r>
              <a:rPr kumimoji="0" lang="en-US" altLang="ja-JP" sz="2000" dirty="0">
                <a:latin typeface="+mn-ea"/>
                <a:ea typeface="+mn-ea"/>
              </a:rPr>
              <a:t>Zr</a:t>
            </a:r>
            <a:r>
              <a:rPr kumimoji="0" lang="ja-JP" altLang="en-US" sz="2000" dirty="0">
                <a:latin typeface="+mn-ea"/>
                <a:ea typeface="+mn-ea"/>
              </a:rPr>
              <a:t>は近接しているが、異なる粒子として存在</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9263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）④：</a:t>
            </a:r>
            <a:r>
              <a:rPr lang="en-US" altLang="ja-JP" b="0" dirty="0">
                <a:solidFill>
                  <a:srgbClr val="FF0000"/>
                </a:solidFill>
              </a:rPr>
              <a:t>C</a:t>
            </a:r>
            <a:r>
              <a:rPr lang="ja-JP" altLang="en-US" b="0" dirty="0">
                <a:solidFill>
                  <a:srgbClr val="FF0000"/>
                </a:solidFill>
              </a:rPr>
              <a:t>高倍</a:t>
            </a:r>
            <a:r>
              <a:rPr lang="ja-JP" altLang="en-US" dirty="0">
                <a:solidFill>
                  <a:srgbClr val="FF0000"/>
                </a:solidFill>
              </a:rPr>
              <a:t>－</a:t>
            </a:r>
            <a:r>
              <a:rPr lang="en-US" altLang="ja-JP" dirty="0">
                <a:solidFill>
                  <a:srgbClr val="FF0000"/>
                </a:solidFill>
              </a:rPr>
              <a:t>1</a:t>
            </a:r>
            <a:endParaRPr lang="ja-JP" altLang="en-US" dirty="0">
              <a:solidFill>
                <a:srgbClr val="FF0000"/>
              </a:solidFill>
            </a:endParaRPr>
          </a:p>
        </p:txBody>
      </p:sp>
      <p:pic>
        <p:nvPicPr>
          <p:cNvPr id="13" name="図 12">
            <a:extLst>
              <a:ext uri="{FF2B5EF4-FFF2-40B4-BE49-F238E27FC236}">
                <a16:creationId xmlns:a16="http://schemas.microsoft.com/office/drawing/2014/main" id="{E1E1BBF1-97A9-4F9C-9231-E2CA08B112D3}"/>
              </a:ext>
            </a:extLst>
          </p:cNvPr>
          <p:cNvPicPr>
            <a:picLocks noChangeAspect="1"/>
          </p:cNvPicPr>
          <p:nvPr/>
        </p:nvPicPr>
        <p:blipFill rotWithShape="1">
          <a:blip r:embed="rId3"/>
          <a:srcRect t="1" b="6039"/>
          <a:stretch/>
        </p:blipFill>
        <p:spPr>
          <a:xfrm>
            <a:off x="2248309" y="1207891"/>
            <a:ext cx="2292295" cy="1724227"/>
          </a:xfrm>
          <a:prstGeom prst="rect">
            <a:avLst/>
          </a:prstGeom>
        </p:spPr>
      </p:pic>
      <p:sp>
        <p:nvSpPr>
          <p:cNvPr id="18" name="正方形/長方形 17">
            <a:extLst>
              <a:ext uri="{FF2B5EF4-FFF2-40B4-BE49-F238E27FC236}">
                <a16:creationId xmlns:a16="http://schemas.microsoft.com/office/drawing/2014/main" id="{47B69A83-61DF-490B-A521-E505D386185E}"/>
              </a:ext>
            </a:extLst>
          </p:cNvPr>
          <p:cNvSpPr/>
          <p:nvPr/>
        </p:nvSpPr>
        <p:spPr>
          <a:xfrm>
            <a:off x="2898058" y="2212258"/>
            <a:ext cx="309716" cy="228600"/>
          </a:xfrm>
          <a:prstGeom prst="rect">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AFC88EA0-2FCE-463D-BC63-EC46B934A25D}"/>
              </a:ext>
            </a:extLst>
          </p:cNvPr>
          <p:cNvPicPr>
            <a:picLocks noChangeAspect="1"/>
          </p:cNvPicPr>
          <p:nvPr/>
        </p:nvPicPr>
        <p:blipFill>
          <a:blip r:embed="rId4"/>
          <a:stretch>
            <a:fillRect/>
          </a:stretch>
        </p:blipFill>
        <p:spPr>
          <a:xfrm>
            <a:off x="5193234" y="1220855"/>
            <a:ext cx="2286198" cy="1737511"/>
          </a:xfrm>
          <a:prstGeom prst="rect">
            <a:avLst/>
          </a:prstGeom>
        </p:spPr>
      </p:pic>
      <p:cxnSp>
        <p:nvCxnSpPr>
          <p:cNvPr id="26" name="直線コネクタ 25">
            <a:extLst>
              <a:ext uri="{FF2B5EF4-FFF2-40B4-BE49-F238E27FC236}">
                <a16:creationId xmlns:a16="http://schemas.microsoft.com/office/drawing/2014/main" id="{69895216-7053-4197-87EA-3419F89C98DB}"/>
              </a:ext>
            </a:extLst>
          </p:cNvPr>
          <p:cNvCxnSpPr>
            <a:cxnSpLocks/>
          </p:cNvCxnSpPr>
          <p:nvPr/>
        </p:nvCxnSpPr>
        <p:spPr>
          <a:xfrm flipV="1">
            <a:off x="3207774" y="1220855"/>
            <a:ext cx="1948888" cy="991403"/>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7E6F9ECB-DC9F-45B3-8CCB-3AA16E91AE61}"/>
              </a:ext>
            </a:extLst>
          </p:cNvPr>
          <p:cNvCxnSpPr>
            <a:cxnSpLocks/>
          </p:cNvCxnSpPr>
          <p:nvPr/>
        </p:nvCxnSpPr>
        <p:spPr>
          <a:xfrm>
            <a:off x="3207774" y="2440858"/>
            <a:ext cx="1948888" cy="491260"/>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F108D215-0311-4C23-BD97-E96100A9A859}"/>
              </a:ext>
            </a:extLst>
          </p:cNvPr>
          <p:cNvPicPr>
            <a:picLocks noChangeAspect="1"/>
          </p:cNvPicPr>
          <p:nvPr/>
        </p:nvPicPr>
        <p:blipFill rotWithShape="1">
          <a:blip r:embed="rId5"/>
          <a:srcRect l="1" r="2751"/>
          <a:stretch/>
        </p:blipFill>
        <p:spPr>
          <a:xfrm>
            <a:off x="2228962" y="2944753"/>
            <a:ext cx="2330988" cy="1804228"/>
          </a:xfrm>
          <a:prstGeom prst="rect">
            <a:avLst/>
          </a:prstGeom>
        </p:spPr>
      </p:pic>
      <p:pic>
        <p:nvPicPr>
          <p:cNvPr id="36" name="図 35">
            <a:extLst>
              <a:ext uri="{FF2B5EF4-FFF2-40B4-BE49-F238E27FC236}">
                <a16:creationId xmlns:a16="http://schemas.microsoft.com/office/drawing/2014/main" id="{834D6252-43F3-494C-8F38-8427B2471CAA}"/>
              </a:ext>
            </a:extLst>
          </p:cNvPr>
          <p:cNvPicPr>
            <a:picLocks noChangeAspect="1"/>
          </p:cNvPicPr>
          <p:nvPr/>
        </p:nvPicPr>
        <p:blipFill rotWithShape="1">
          <a:blip r:embed="rId6"/>
          <a:srcRect b="2267"/>
          <a:stretch/>
        </p:blipFill>
        <p:spPr>
          <a:xfrm>
            <a:off x="2248307" y="4664046"/>
            <a:ext cx="2304000" cy="1732780"/>
          </a:xfrm>
          <a:prstGeom prst="rect">
            <a:avLst/>
          </a:prstGeom>
        </p:spPr>
      </p:pic>
      <p:pic>
        <p:nvPicPr>
          <p:cNvPr id="43" name="図 42">
            <a:extLst>
              <a:ext uri="{FF2B5EF4-FFF2-40B4-BE49-F238E27FC236}">
                <a16:creationId xmlns:a16="http://schemas.microsoft.com/office/drawing/2014/main" id="{17B93310-2C6B-4E3E-B41E-073775676119}"/>
              </a:ext>
            </a:extLst>
          </p:cNvPr>
          <p:cNvPicPr>
            <a:picLocks noChangeAspect="1"/>
          </p:cNvPicPr>
          <p:nvPr/>
        </p:nvPicPr>
        <p:blipFill>
          <a:blip r:embed="rId7"/>
          <a:stretch>
            <a:fillRect/>
          </a:stretch>
        </p:blipFill>
        <p:spPr>
          <a:xfrm>
            <a:off x="5186073" y="2944753"/>
            <a:ext cx="2334970" cy="1749704"/>
          </a:xfrm>
          <a:prstGeom prst="rect">
            <a:avLst/>
          </a:prstGeom>
        </p:spPr>
      </p:pic>
      <p:pic>
        <p:nvPicPr>
          <p:cNvPr id="44" name="図 43">
            <a:extLst>
              <a:ext uri="{FF2B5EF4-FFF2-40B4-BE49-F238E27FC236}">
                <a16:creationId xmlns:a16="http://schemas.microsoft.com/office/drawing/2014/main" id="{79CB8B52-12CA-4B7C-8C85-2B6F4ABB3FBE}"/>
              </a:ext>
            </a:extLst>
          </p:cNvPr>
          <p:cNvPicPr>
            <a:picLocks noChangeAspect="1"/>
          </p:cNvPicPr>
          <p:nvPr/>
        </p:nvPicPr>
        <p:blipFill>
          <a:blip r:embed="rId8"/>
          <a:stretch>
            <a:fillRect/>
          </a:stretch>
        </p:blipFill>
        <p:spPr>
          <a:xfrm>
            <a:off x="5178430" y="4671218"/>
            <a:ext cx="2328874" cy="1688738"/>
          </a:xfrm>
          <a:prstGeom prst="rect">
            <a:avLst/>
          </a:prstGeom>
        </p:spPr>
      </p:pic>
      <p:graphicFrame>
        <p:nvGraphicFramePr>
          <p:cNvPr id="5" name="表 7">
            <a:extLst>
              <a:ext uri="{FF2B5EF4-FFF2-40B4-BE49-F238E27FC236}">
                <a16:creationId xmlns:a16="http://schemas.microsoft.com/office/drawing/2014/main" id="{1BE5DB46-85DA-4AF4-9026-8697BD845CB0}"/>
              </a:ext>
            </a:extLst>
          </p:cNvPr>
          <p:cNvGraphicFramePr>
            <a:graphicFrameLocks noGrp="1"/>
          </p:cNvGraphicFramePr>
          <p:nvPr>
            <p:extLst>
              <p:ext uri="{D42A27DB-BD31-4B8C-83A1-F6EECF244321}">
                <p14:modId xmlns:p14="http://schemas.microsoft.com/office/powerpoint/2010/main" val="323909076"/>
              </p:ext>
            </p:extLst>
          </p:nvPr>
        </p:nvGraphicFramePr>
        <p:xfrm>
          <a:off x="1340259" y="1212825"/>
          <a:ext cx="6142562" cy="51840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170742283"/>
                    </a:ext>
                  </a:extLst>
                </a:gridCol>
                <a:gridCol w="2304000">
                  <a:extLst>
                    <a:ext uri="{9D8B030D-6E8A-4147-A177-3AD203B41FA5}">
                      <a16:colId xmlns:a16="http://schemas.microsoft.com/office/drawing/2014/main" val="4214105732"/>
                    </a:ext>
                  </a:extLst>
                </a:gridCol>
                <a:gridCol w="634562">
                  <a:extLst>
                    <a:ext uri="{9D8B030D-6E8A-4147-A177-3AD203B41FA5}">
                      <a16:colId xmlns:a16="http://schemas.microsoft.com/office/drawing/2014/main" val="3858753249"/>
                    </a:ext>
                  </a:extLst>
                </a:gridCol>
                <a:gridCol w="2304000">
                  <a:extLst>
                    <a:ext uri="{9D8B030D-6E8A-4147-A177-3AD203B41FA5}">
                      <a16:colId xmlns:a16="http://schemas.microsoft.com/office/drawing/2014/main" val="2469184226"/>
                    </a:ext>
                  </a:extLst>
                </a:gridCol>
              </a:tblGrid>
              <a:tr h="1728000">
                <a:tc>
                  <a:txBody>
                    <a:bodyPr/>
                    <a:lstStyle/>
                    <a:p>
                      <a:pPr algn="ctr"/>
                      <a:r>
                        <a:rPr kumimoji="1" lang="ja-JP" altLang="en-US" dirty="0">
                          <a:solidFill>
                            <a:schemeClr val="tx1"/>
                          </a:solidFill>
                        </a:rPr>
                        <a:t>電子線像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90108315"/>
                  </a:ext>
                </a:extLst>
              </a:tr>
              <a:tr h="1728000">
                <a:tc>
                  <a:txBody>
                    <a:bodyPr/>
                    <a:lstStyle/>
                    <a:p>
                      <a:pPr algn="ctr"/>
                      <a:r>
                        <a:rPr kumimoji="1" lang="en-US" altLang="ja-JP" dirty="0"/>
                        <a:t>Zr-X</a:t>
                      </a:r>
                      <a:r>
                        <a:rPr kumimoji="1" lang="ja-JP" altLang="en-US" dirty="0"/>
                        <a:t>線像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67207779"/>
                  </a:ext>
                </a:extLst>
              </a:tr>
              <a:tr h="1728000">
                <a:tc>
                  <a:txBody>
                    <a:bodyPr/>
                    <a:lstStyle/>
                    <a:p>
                      <a:pPr algn="ctr"/>
                      <a:r>
                        <a:rPr kumimoji="1" lang="en-US" altLang="ja-JP" dirty="0"/>
                        <a:t>U-X</a:t>
                      </a:r>
                      <a:r>
                        <a:rPr kumimoji="1" lang="ja-JP" altLang="en-US" dirty="0"/>
                        <a:t>線像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3402955"/>
                  </a:ext>
                </a:extLst>
              </a:tr>
            </a:tbl>
          </a:graphicData>
        </a:graphic>
      </p:graphicFrame>
    </p:spTree>
    <p:extLst>
      <p:ext uri="{BB962C8B-B14F-4D97-AF65-F5344CB8AC3E}">
        <p14:creationId xmlns:p14="http://schemas.microsoft.com/office/powerpoint/2010/main" val="5362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D</a:t>
            </a:r>
            <a:r>
              <a:rPr kumimoji="0" lang="ja-JP" altLang="en-US" sz="2000" dirty="0">
                <a:latin typeface="+mn-ea"/>
                <a:ea typeface="+mn-ea"/>
              </a:rPr>
              <a:t>：輝度の高い泥状物）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p>
          <a:p>
            <a:pPr marL="936000">
              <a:lnSpc>
                <a:spcPts val="22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6439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）⑤：</a:t>
            </a:r>
            <a:r>
              <a:rPr lang="en-US" altLang="ja-JP" b="0" dirty="0">
                <a:solidFill>
                  <a:srgbClr val="FF0000"/>
                </a:solidFill>
              </a:rPr>
              <a:t>D</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4127472785"/>
              </p:ext>
            </p:extLst>
          </p:nvPr>
        </p:nvGraphicFramePr>
        <p:xfrm>
          <a:off x="263225" y="2068805"/>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5" name="図 4">
            <a:extLst>
              <a:ext uri="{FF2B5EF4-FFF2-40B4-BE49-F238E27FC236}">
                <a16:creationId xmlns:a16="http://schemas.microsoft.com/office/drawing/2014/main" id="{688BF7EA-5B7D-4FD4-AB50-6D15ECF86AEA}"/>
              </a:ext>
            </a:extLst>
          </p:cNvPr>
          <p:cNvPicPr>
            <a:picLocks noChangeAspect="1"/>
          </p:cNvPicPr>
          <p:nvPr/>
        </p:nvPicPr>
        <p:blipFill>
          <a:blip r:embed="rId3"/>
          <a:stretch>
            <a:fillRect/>
          </a:stretch>
        </p:blipFill>
        <p:spPr>
          <a:xfrm>
            <a:off x="651000" y="2057379"/>
            <a:ext cx="2316681" cy="1859441"/>
          </a:xfrm>
          <a:prstGeom prst="rect">
            <a:avLst/>
          </a:prstGeom>
        </p:spPr>
      </p:pic>
      <p:pic>
        <p:nvPicPr>
          <p:cNvPr id="11" name="図 10">
            <a:extLst>
              <a:ext uri="{FF2B5EF4-FFF2-40B4-BE49-F238E27FC236}">
                <a16:creationId xmlns:a16="http://schemas.microsoft.com/office/drawing/2014/main" id="{994083D3-D6ED-4497-91EF-335B651676C2}"/>
              </a:ext>
            </a:extLst>
          </p:cNvPr>
          <p:cNvPicPr>
            <a:picLocks noChangeAspect="1"/>
          </p:cNvPicPr>
          <p:nvPr/>
        </p:nvPicPr>
        <p:blipFill>
          <a:blip r:embed="rId4"/>
          <a:stretch>
            <a:fillRect/>
          </a:stretch>
        </p:blipFill>
        <p:spPr>
          <a:xfrm>
            <a:off x="3306816" y="2056792"/>
            <a:ext cx="3097036" cy="1853345"/>
          </a:xfrm>
          <a:prstGeom prst="rect">
            <a:avLst/>
          </a:prstGeom>
        </p:spPr>
      </p:pic>
      <p:pic>
        <p:nvPicPr>
          <p:cNvPr id="14" name="図 13">
            <a:extLst>
              <a:ext uri="{FF2B5EF4-FFF2-40B4-BE49-F238E27FC236}">
                <a16:creationId xmlns:a16="http://schemas.microsoft.com/office/drawing/2014/main" id="{EA530742-76FB-4F93-8620-1F8B064C556E}"/>
              </a:ext>
            </a:extLst>
          </p:cNvPr>
          <p:cNvPicPr>
            <a:picLocks noChangeAspect="1"/>
          </p:cNvPicPr>
          <p:nvPr/>
        </p:nvPicPr>
        <p:blipFill>
          <a:blip r:embed="rId5"/>
          <a:stretch>
            <a:fillRect/>
          </a:stretch>
        </p:blipFill>
        <p:spPr>
          <a:xfrm>
            <a:off x="240775" y="4199929"/>
            <a:ext cx="3090807" cy="1854000"/>
          </a:xfrm>
          <a:prstGeom prst="rect">
            <a:avLst/>
          </a:prstGeom>
        </p:spPr>
      </p:pic>
      <p:pic>
        <p:nvPicPr>
          <p:cNvPr id="18" name="図 17">
            <a:extLst>
              <a:ext uri="{FF2B5EF4-FFF2-40B4-BE49-F238E27FC236}">
                <a16:creationId xmlns:a16="http://schemas.microsoft.com/office/drawing/2014/main" id="{5A273AA3-BD54-4B92-B834-E4D7C5AB40E2}"/>
              </a:ext>
            </a:extLst>
          </p:cNvPr>
          <p:cNvPicPr>
            <a:picLocks noChangeAspect="1"/>
          </p:cNvPicPr>
          <p:nvPr/>
        </p:nvPicPr>
        <p:blipFill>
          <a:blip r:embed="rId6"/>
          <a:stretch>
            <a:fillRect/>
          </a:stretch>
        </p:blipFill>
        <p:spPr>
          <a:xfrm>
            <a:off x="3325105" y="4215215"/>
            <a:ext cx="3060457" cy="1859441"/>
          </a:xfrm>
          <a:prstGeom prst="rect">
            <a:avLst/>
          </a:prstGeom>
        </p:spPr>
      </p:pic>
      <p:pic>
        <p:nvPicPr>
          <p:cNvPr id="16" name="図 15">
            <a:extLst>
              <a:ext uri="{FF2B5EF4-FFF2-40B4-BE49-F238E27FC236}">
                <a16:creationId xmlns:a16="http://schemas.microsoft.com/office/drawing/2014/main" id="{02E3D9A2-3636-40C3-BC31-1883F44C38E0}"/>
              </a:ext>
            </a:extLst>
          </p:cNvPr>
          <p:cNvPicPr>
            <a:picLocks noChangeAspect="1"/>
          </p:cNvPicPr>
          <p:nvPr/>
        </p:nvPicPr>
        <p:blipFill>
          <a:blip r:embed="rId7"/>
          <a:stretch>
            <a:fillRect/>
          </a:stretch>
        </p:blipFill>
        <p:spPr>
          <a:xfrm>
            <a:off x="6582683" y="2155561"/>
            <a:ext cx="2160000" cy="3840000"/>
          </a:xfrm>
          <a:prstGeom prst="rect">
            <a:avLst/>
          </a:prstGeom>
        </p:spPr>
      </p:pic>
    </p:spTree>
    <p:extLst>
      <p:ext uri="{BB962C8B-B14F-4D97-AF65-F5344CB8AC3E}">
        <p14:creationId xmlns:p14="http://schemas.microsoft.com/office/powerpoint/2010/main" val="386843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64043" cy="1220847"/>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D</a:t>
            </a:r>
            <a:r>
              <a:rPr kumimoji="0" lang="ja-JP" altLang="en-US" sz="2000" dirty="0">
                <a:latin typeface="+mn-ea"/>
                <a:ea typeface="+mn-ea"/>
              </a:rPr>
              <a:t>：輝度の高い泥状物）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の偏在は観察されない。</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07804"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）⑤：</a:t>
            </a:r>
            <a:r>
              <a:rPr lang="en-US" altLang="ja-JP" dirty="0"/>
              <a:t>D</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5978920"/>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15572"/>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1F11C0CA-9F66-48CC-98B0-C2E702B02660}"/>
              </a:ext>
            </a:extLst>
          </p:cNvPr>
          <p:cNvPicPr>
            <a:picLocks noChangeAspect="1"/>
          </p:cNvPicPr>
          <p:nvPr/>
        </p:nvPicPr>
        <p:blipFill>
          <a:blip r:embed="rId2"/>
          <a:stretch>
            <a:fillRect/>
          </a:stretch>
        </p:blipFill>
        <p:spPr>
          <a:xfrm>
            <a:off x="621823" y="2502309"/>
            <a:ext cx="1676545" cy="1261981"/>
          </a:xfrm>
          <a:prstGeom prst="rect">
            <a:avLst/>
          </a:prstGeom>
        </p:spPr>
      </p:pic>
      <p:pic>
        <p:nvPicPr>
          <p:cNvPr id="7" name="図 6">
            <a:extLst>
              <a:ext uri="{FF2B5EF4-FFF2-40B4-BE49-F238E27FC236}">
                <a16:creationId xmlns:a16="http://schemas.microsoft.com/office/drawing/2014/main" id="{0A7C7494-2138-4EFC-B8C1-EFCA8573D399}"/>
              </a:ext>
            </a:extLst>
          </p:cNvPr>
          <p:cNvPicPr>
            <a:picLocks noChangeAspect="1"/>
          </p:cNvPicPr>
          <p:nvPr/>
        </p:nvPicPr>
        <p:blipFill>
          <a:blip r:embed="rId3"/>
          <a:stretch>
            <a:fillRect/>
          </a:stretch>
        </p:blipFill>
        <p:spPr>
          <a:xfrm>
            <a:off x="2268872" y="2507624"/>
            <a:ext cx="1682642" cy="1255885"/>
          </a:xfrm>
          <a:prstGeom prst="rect">
            <a:avLst/>
          </a:prstGeom>
        </p:spPr>
      </p:pic>
      <p:pic>
        <p:nvPicPr>
          <p:cNvPr id="14" name="図 13">
            <a:extLst>
              <a:ext uri="{FF2B5EF4-FFF2-40B4-BE49-F238E27FC236}">
                <a16:creationId xmlns:a16="http://schemas.microsoft.com/office/drawing/2014/main" id="{36813176-9E75-4605-87F9-84368E0A7CEB}"/>
              </a:ext>
            </a:extLst>
          </p:cNvPr>
          <p:cNvPicPr>
            <a:picLocks noChangeAspect="1"/>
          </p:cNvPicPr>
          <p:nvPr/>
        </p:nvPicPr>
        <p:blipFill>
          <a:blip r:embed="rId4"/>
          <a:stretch>
            <a:fillRect/>
          </a:stretch>
        </p:blipFill>
        <p:spPr>
          <a:xfrm>
            <a:off x="5596085" y="2502309"/>
            <a:ext cx="1707028" cy="1255885"/>
          </a:xfrm>
          <a:prstGeom prst="rect">
            <a:avLst/>
          </a:prstGeom>
        </p:spPr>
      </p:pic>
      <p:pic>
        <p:nvPicPr>
          <p:cNvPr id="23" name="図 22">
            <a:extLst>
              <a:ext uri="{FF2B5EF4-FFF2-40B4-BE49-F238E27FC236}">
                <a16:creationId xmlns:a16="http://schemas.microsoft.com/office/drawing/2014/main" id="{6F5BD891-4694-4BA3-885B-395C91B57378}"/>
              </a:ext>
            </a:extLst>
          </p:cNvPr>
          <p:cNvPicPr>
            <a:picLocks noChangeAspect="1"/>
          </p:cNvPicPr>
          <p:nvPr/>
        </p:nvPicPr>
        <p:blipFill>
          <a:blip r:embed="rId5"/>
          <a:stretch>
            <a:fillRect/>
          </a:stretch>
        </p:blipFill>
        <p:spPr>
          <a:xfrm>
            <a:off x="630473" y="3767505"/>
            <a:ext cx="1688738" cy="1261981"/>
          </a:xfrm>
          <a:prstGeom prst="rect">
            <a:avLst/>
          </a:prstGeom>
        </p:spPr>
      </p:pic>
      <p:pic>
        <p:nvPicPr>
          <p:cNvPr id="24" name="図 23">
            <a:extLst>
              <a:ext uri="{FF2B5EF4-FFF2-40B4-BE49-F238E27FC236}">
                <a16:creationId xmlns:a16="http://schemas.microsoft.com/office/drawing/2014/main" id="{4A16D1B1-3CB3-46B2-84F9-E7F39A7ED41E}"/>
              </a:ext>
            </a:extLst>
          </p:cNvPr>
          <p:cNvPicPr>
            <a:picLocks noChangeAspect="1"/>
          </p:cNvPicPr>
          <p:nvPr/>
        </p:nvPicPr>
        <p:blipFill>
          <a:blip r:embed="rId6"/>
          <a:stretch>
            <a:fillRect/>
          </a:stretch>
        </p:blipFill>
        <p:spPr>
          <a:xfrm>
            <a:off x="2276243" y="3765103"/>
            <a:ext cx="1713124" cy="1261981"/>
          </a:xfrm>
          <a:prstGeom prst="rect">
            <a:avLst/>
          </a:prstGeom>
        </p:spPr>
      </p:pic>
      <p:pic>
        <p:nvPicPr>
          <p:cNvPr id="26" name="図 25">
            <a:extLst>
              <a:ext uri="{FF2B5EF4-FFF2-40B4-BE49-F238E27FC236}">
                <a16:creationId xmlns:a16="http://schemas.microsoft.com/office/drawing/2014/main" id="{B94DA4B4-E612-4583-9E58-2E06249C9830}"/>
              </a:ext>
            </a:extLst>
          </p:cNvPr>
          <p:cNvPicPr>
            <a:picLocks noChangeAspect="1"/>
          </p:cNvPicPr>
          <p:nvPr/>
        </p:nvPicPr>
        <p:blipFill>
          <a:blip r:embed="rId7"/>
          <a:stretch>
            <a:fillRect/>
          </a:stretch>
        </p:blipFill>
        <p:spPr>
          <a:xfrm>
            <a:off x="3952497" y="3750650"/>
            <a:ext cx="1639966" cy="1280271"/>
          </a:xfrm>
          <a:prstGeom prst="rect">
            <a:avLst/>
          </a:prstGeom>
        </p:spPr>
      </p:pic>
      <p:pic>
        <p:nvPicPr>
          <p:cNvPr id="29" name="図 28">
            <a:extLst>
              <a:ext uri="{FF2B5EF4-FFF2-40B4-BE49-F238E27FC236}">
                <a16:creationId xmlns:a16="http://schemas.microsoft.com/office/drawing/2014/main" id="{3FBBA441-6E2F-43C0-AFDE-79CFFF3F9FE6}"/>
              </a:ext>
            </a:extLst>
          </p:cNvPr>
          <p:cNvPicPr>
            <a:picLocks noChangeAspect="1"/>
          </p:cNvPicPr>
          <p:nvPr/>
        </p:nvPicPr>
        <p:blipFill>
          <a:blip r:embed="rId8"/>
          <a:stretch>
            <a:fillRect/>
          </a:stretch>
        </p:blipFill>
        <p:spPr>
          <a:xfrm>
            <a:off x="5600427" y="3763582"/>
            <a:ext cx="1719221" cy="1255885"/>
          </a:xfrm>
          <a:prstGeom prst="rect">
            <a:avLst/>
          </a:prstGeom>
        </p:spPr>
      </p:pic>
      <p:pic>
        <p:nvPicPr>
          <p:cNvPr id="31" name="図 30">
            <a:extLst>
              <a:ext uri="{FF2B5EF4-FFF2-40B4-BE49-F238E27FC236}">
                <a16:creationId xmlns:a16="http://schemas.microsoft.com/office/drawing/2014/main" id="{652D9745-C8FB-410B-8332-595B25BB4C77}"/>
              </a:ext>
            </a:extLst>
          </p:cNvPr>
          <p:cNvPicPr>
            <a:picLocks noChangeAspect="1"/>
          </p:cNvPicPr>
          <p:nvPr/>
        </p:nvPicPr>
        <p:blipFill>
          <a:blip r:embed="rId9"/>
          <a:stretch>
            <a:fillRect/>
          </a:stretch>
        </p:blipFill>
        <p:spPr>
          <a:xfrm>
            <a:off x="3937978" y="5024325"/>
            <a:ext cx="1664352" cy="1261981"/>
          </a:xfrm>
          <a:prstGeom prst="rect">
            <a:avLst/>
          </a:prstGeom>
        </p:spPr>
      </p:pic>
      <p:pic>
        <p:nvPicPr>
          <p:cNvPr id="33" name="図 32">
            <a:extLst>
              <a:ext uri="{FF2B5EF4-FFF2-40B4-BE49-F238E27FC236}">
                <a16:creationId xmlns:a16="http://schemas.microsoft.com/office/drawing/2014/main" id="{0E722373-CBF6-4B2F-96E5-76568FF86A79}"/>
              </a:ext>
            </a:extLst>
          </p:cNvPr>
          <p:cNvPicPr>
            <a:picLocks noChangeAspect="1"/>
          </p:cNvPicPr>
          <p:nvPr/>
        </p:nvPicPr>
        <p:blipFill rotWithShape="1">
          <a:blip r:embed="rId10"/>
          <a:srcRect r="4049"/>
          <a:stretch/>
        </p:blipFill>
        <p:spPr>
          <a:xfrm>
            <a:off x="5583772" y="5020754"/>
            <a:ext cx="1643757" cy="1261981"/>
          </a:xfrm>
          <a:prstGeom prst="rect">
            <a:avLst/>
          </a:prstGeom>
        </p:spPr>
      </p:pic>
      <p:pic>
        <p:nvPicPr>
          <p:cNvPr id="2" name="図 1">
            <a:extLst>
              <a:ext uri="{FF2B5EF4-FFF2-40B4-BE49-F238E27FC236}">
                <a16:creationId xmlns:a16="http://schemas.microsoft.com/office/drawing/2014/main" id="{D4F87531-E936-4050-9E9B-682C6B0F148A}"/>
              </a:ext>
            </a:extLst>
          </p:cNvPr>
          <p:cNvPicPr>
            <a:picLocks noChangeAspect="1"/>
          </p:cNvPicPr>
          <p:nvPr/>
        </p:nvPicPr>
        <p:blipFill>
          <a:blip r:embed="rId11"/>
          <a:stretch>
            <a:fillRect/>
          </a:stretch>
        </p:blipFill>
        <p:spPr>
          <a:xfrm>
            <a:off x="3941168" y="2503782"/>
            <a:ext cx="1700690" cy="1260000"/>
          </a:xfrm>
          <a:prstGeom prst="rect">
            <a:avLst/>
          </a:prstGeom>
        </p:spPr>
      </p:pic>
      <p:pic>
        <p:nvPicPr>
          <p:cNvPr id="10" name="図 9">
            <a:extLst>
              <a:ext uri="{FF2B5EF4-FFF2-40B4-BE49-F238E27FC236}">
                <a16:creationId xmlns:a16="http://schemas.microsoft.com/office/drawing/2014/main" id="{2A673BCA-E629-485F-AED4-D3F302B90B41}"/>
              </a:ext>
            </a:extLst>
          </p:cNvPr>
          <p:cNvPicPr>
            <a:picLocks noChangeAspect="1"/>
          </p:cNvPicPr>
          <p:nvPr/>
        </p:nvPicPr>
        <p:blipFill>
          <a:blip r:embed="rId12"/>
          <a:stretch>
            <a:fillRect/>
          </a:stretch>
        </p:blipFill>
        <p:spPr>
          <a:xfrm>
            <a:off x="625646" y="5010963"/>
            <a:ext cx="1647105" cy="1270800"/>
          </a:xfrm>
          <a:prstGeom prst="rect">
            <a:avLst/>
          </a:prstGeom>
        </p:spPr>
      </p:pic>
      <p:pic>
        <p:nvPicPr>
          <p:cNvPr id="28" name="Picture 1">
            <a:extLst>
              <a:ext uri="{FF2B5EF4-FFF2-40B4-BE49-F238E27FC236}">
                <a16:creationId xmlns:a16="http://schemas.microsoft.com/office/drawing/2014/main" id="{5B03D0D5-C905-4C6E-80D6-866519A9BAAA}"/>
              </a:ext>
            </a:extLst>
          </p:cNvPr>
          <p:cNvPicPr>
            <a:picLocks noChangeAspect="1"/>
          </p:cNvPicPr>
          <p:nvPr/>
        </p:nvPicPr>
        <p:blipFill rotWithShape="1">
          <a:blip r:embed="rId13" cstate="print"/>
          <a:srcRect l="6153" t="10361" r="6390" b="16308"/>
          <a:stretch/>
        </p:blipFill>
        <p:spPr bwMode="auto">
          <a:xfrm>
            <a:off x="2275888" y="5034713"/>
            <a:ext cx="1676009"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44BAD49C-D1E6-4FF2-A62A-F4A81DF2646C}"/>
              </a:ext>
            </a:extLst>
          </p:cNvPr>
          <p:cNvPicPr>
            <a:picLocks noChangeAspect="1"/>
          </p:cNvPicPr>
          <p:nvPr/>
        </p:nvPicPr>
        <p:blipFill rotWithShape="1">
          <a:blip r:embed="rId14"/>
          <a:srcRect l="1" r="2578"/>
          <a:stretch/>
        </p:blipFill>
        <p:spPr>
          <a:xfrm>
            <a:off x="7237034" y="2511149"/>
            <a:ext cx="1651129" cy="1261981"/>
          </a:xfrm>
          <a:prstGeom prst="rect">
            <a:avLst/>
          </a:prstGeom>
        </p:spPr>
      </p:pic>
      <p:pic>
        <p:nvPicPr>
          <p:cNvPr id="17" name="図 16">
            <a:extLst>
              <a:ext uri="{FF2B5EF4-FFF2-40B4-BE49-F238E27FC236}">
                <a16:creationId xmlns:a16="http://schemas.microsoft.com/office/drawing/2014/main" id="{07E8BAD8-F464-49D8-81AC-59613F41AE0D}"/>
              </a:ext>
            </a:extLst>
          </p:cNvPr>
          <p:cNvPicPr>
            <a:picLocks noChangeAspect="1"/>
          </p:cNvPicPr>
          <p:nvPr/>
        </p:nvPicPr>
        <p:blipFill rotWithShape="1">
          <a:blip r:embed="rId15"/>
          <a:srcRect l="1" r="979"/>
          <a:stretch/>
        </p:blipFill>
        <p:spPr>
          <a:xfrm>
            <a:off x="7240963" y="3769127"/>
            <a:ext cx="1660134"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020361640"/>
              </p:ext>
            </p:extLst>
          </p:nvPr>
        </p:nvGraphicFramePr>
        <p:xfrm>
          <a:off x="621096" y="250230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44988">
                  <a:extLst>
                    <a:ext uri="{9D8B030D-6E8A-4147-A177-3AD203B41FA5}">
                      <a16:colId xmlns:a16="http://schemas.microsoft.com/office/drawing/2014/main" val="1943963868"/>
                    </a:ext>
                  </a:extLst>
                </a:gridCol>
                <a:gridCol w="166701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119159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7589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）⑤：</a:t>
            </a:r>
            <a:r>
              <a:rPr lang="en-US" altLang="ja-JP" dirty="0"/>
              <a:t>D</a:t>
            </a:r>
            <a:r>
              <a:rPr lang="ja-JP" altLang="en-US" dirty="0"/>
              <a:t>－</a:t>
            </a:r>
            <a:r>
              <a:rPr lang="en-US" altLang="ja-JP" dirty="0"/>
              <a:t>3</a:t>
            </a:r>
            <a:endParaRPr lang="ja-JP" altLang="en-US" dirty="0"/>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3" name="図 2">
            <a:extLst>
              <a:ext uri="{FF2B5EF4-FFF2-40B4-BE49-F238E27FC236}">
                <a16:creationId xmlns:a16="http://schemas.microsoft.com/office/drawing/2014/main" id="{E7448A90-79C2-4D67-B226-6C8C18EB2AC5}"/>
              </a:ext>
            </a:extLst>
          </p:cNvPr>
          <p:cNvPicPr>
            <a:picLocks noChangeAspect="1"/>
          </p:cNvPicPr>
          <p:nvPr/>
        </p:nvPicPr>
        <p:blipFill>
          <a:blip r:embed="rId2"/>
          <a:stretch>
            <a:fillRect/>
          </a:stretch>
        </p:blipFill>
        <p:spPr>
          <a:xfrm>
            <a:off x="599698" y="652386"/>
            <a:ext cx="1676545" cy="1268078"/>
          </a:xfrm>
          <a:prstGeom prst="rect">
            <a:avLst/>
          </a:prstGeom>
        </p:spPr>
      </p:pic>
      <p:pic>
        <p:nvPicPr>
          <p:cNvPr id="6" name="図 5">
            <a:extLst>
              <a:ext uri="{FF2B5EF4-FFF2-40B4-BE49-F238E27FC236}">
                <a16:creationId xmlns:a16="http://schemas.microsoft.com/office/drawing/2014/main" id="{3E0008F0-3C93-4816-93FB-6474A6ECC01B}"/>
              </a:ext>
            </a:extLst>
          </p:cNvPr>
          <p:cNvPicPr>
            <a:picLocks noChangeAspect="1"/>
          </p:cNvPicPr>
          <p:nvPr/>
        </p:nvPicPr>
        <p:blipFill>
          <a:blip r:embed="rId3"/>
          <a:stretch>
            <a:fillRect/>
          </a:stretch>
        </p:blipFill>
        <p:spPr>
          <a:xfrm>
            <a:off x="2254121" y="652386"/>
            <a:ext cx="1670449" cy="1261981"/>
          </a:xfrm>
          <a:prstGeom prst="rect">
            <a:avLst/>
          </a:prstGeom>
        </p:spPr>
      </p:pic>
      <p:pic>
        <p:nvPicPr>
          <p:cNvPr id="23" name="Picture 1">
            <a:extLst>
              <a:ext uri="{FF2B5EF4-FFF2-40B4-BE49-F238E27FC236}">
                <a16:creationId xmlns:a16="http://schemas.microsoft.com/office/drawing/2014/main" id="{CEBD0D66-32A7-4A17-BEC6-26F460C44250}"/>
              </a:ext>
            </a:extLst>
          </p:cNvPr>
          <p:cNvPicPr>
            <a:picLocks noChangeAspect="1"/>
          </p:cNvPicPr>
          <p:nvPr/>
        </p:nvPicPr>
        <p:blipFill rotWithShape="1">
          <a:blip r:embed="rId4" cstate="print"/>
          <a:srcRect l="5786" t="9914" r="6060" b="15812"/>
          <a:stretch/>
        </p:blipFill>
        <p:spPr bwMode="auto">
          <a:xfrm>
            <a:off x="3908328" y="654367"/>
            <a:ext cx="1667951" cy="1260000"/>
          </a:xfrm>
          <a:prstGeom prst="rect">
            <a:avLst/>
          </a:prstGeom>
          <a:noFill/>
          <a:ln w="9525">
            <a:noFill/>
            <a:miter lim="800000"/>
            <a:headEnd/>
            <a:tailEnd/>
          </a:ln>
        </p:spPr>
      </p:pic>
      <p:pic>
        <p:nvPicPr>
          <p:cNvPr id="24" name="Picture 1">
            <a:extLst>
              <a:ext uri="{FF2B5EF4-FFF2-40B4-BE49-F238E27FC236}">
                <a16:creationId xmlns:a16="http://schemas.microsoft.com/office/drawing/2014/main" id="{E0B83BED-6658-495C-B741-B7A3612793E1}"/>
              </a:ext>
            </a:extLst>
          </p:cNvPr>
          <p:cNvPicPr>
            <a:picLocks noChangeAspect="1"/>
          </p:cNvPicPr>
          <p:nvPr/>
        </p:nvPicPr>
        <p:blipFill rotWithShape="1">
          <a:blip r:embed="rId5" cstate="print"/>
          <a:srcRect l="6332" t="9515" r="6332" b="15907"/>
          <a:stretch/>
        </p:blipFill>
        <p:spPr bwMode="auto">
          <a:xfrm>
            <a:off x="5576279" y="645716"/>
            <a:ext cx="1655118" cy="1267200"/>
          </a:xfrm>
          <a:prstGeom prst="rect">
            <a:avLst/>
          </a:prstGeom>
          <a:noFill/>
          <a:ln w="9525">
            <a:noFill/>
            <a:miter lim="800000"/>
            <a:headEnd/>
            <a:tailEnd/>
          </a:ln>
        </p:spPr>
      </p:pic>
      <p:pic>
        <p:nvPicPr>
          <p:cNvPr id="7" name="図 6">
            <a:extLst>
              <a:ext uri="{FF2B5EF4-FFF2-40B4-BE49-F238E27FC236}">
                <a16:creationId xmlns:a16="http://schemas.microsoft.com/office/drawing/2014/main" id="{DA26FF7F-00DE-4D20-A6AE-0D1DDFA4D2E3}"/>
              </a:ext>
            </a:extLst>
          </p:cNvPr>
          <p:cNvPicPr>
            <a:picLocks noChangeAspect="1"/>
          </p:cNvPicPr>
          <p:nvPr/>
        </p:nvPicPr>
        <p:blipFill>
          <a:blip r:embed="rId6"/>
          <a:stretch>
            <a:fillRect/>
          </a:stretch>
        </p:blipFill>
        <p:spPr>
          <a:xfrm>
            <a:off x="590801" y="1914367"/>
            <a:ext cx="1670449" cy="1261981"/>
          </a:xfrm>
          <a:prstGeom prst="rect">
            <a:avLst/>
          </a:prstGeom>
        </p:spPr>
      </p:pic>
      <p:pic>
        <p:nvPicPr>
          <p:cNvPr id="8" name="図 7">
            <a:extLst>
              <a:ext uri="{FF2B5EF4-FFF2-40B4-BE49-F238E27FC236}">
                <a16:creationId xmlns:a16="http://schemas.microsoft.com/office/drawing/2014/main" id="{A9004D9F-0DB1-45CB-9591-C118E9AFC584}"/>
              </a:ext>
            </a:extLst>
          </p:cNvPr>
          <p:cNvPicPr>
            <a:picLocks noChangeAspect="1"/>
          </p:cNvPicPr>
          <p:nvPr/>
        </p:nvPicPr>
        <p:blipFill>
          <a:blip r:embed="rId7"/>
          <a:stretch>
            <a:fillRect/>
          </a:stretch>
        </p:blipFill>
        <p:spPr>
          <a:xfrm>
            <a:off x="2260171" y="1920290"/>
            <a:ext cx="1688738" cy="1261981"/>
          </a:xfrm>
          <a:prstGeom prst="rect">
            <a:avLst/>
          </a:prstGeom>
        </p:spPr>
      </p:pic>
      <p:pic>
        <p:nvPicPr>
          <p:cNvPr id="9" name="図 8">
            <a:extLst>
              <a:ext uri="{FF2B5EF4-FFF2-40B4-BE49-F238E27FC236}">
                <a16:creationId xmlns:a16="http://schemas.microsoft.com/office/drawing/2014/main" id="{5E0EC967-5CE5-43BF-8AA3-3E4757B56263}"/>
              </a:ext>
            </a:extLst>
          </p:cNvPr>
          <p:cNvPicPr>
            <a:picLocks noChangeAspect="1"/>
          </p:cNvPicPr>
          <p:nvPr/>
        </p:nvPicPr>
        <p:blipFill>
          <a:blip r:embed="rId8"/>
          <a:stretch>
            <a:fillRect/>
          </a:stretch>
        </p:blipFill>
        <p:spPr>
          <a:xfrm>
            <a:off x="3912480" y="1908954"/>
            <a:ext cx="1658256" cy="1261981"/>
          </a:xfrm>
          <a:prstGeom prst="rect">
            <a:avLst/>
          </a:prstGeom>
        </p:spPr>
      </p:pic>
      <p:pic>
        <p:nvPicPr>
          <p:cNvPr id="11" name="図 10">
            <a:extLst>
              <a:ext uri="{FF2B5EF4-FFF2-40B4-BE49-F238E27FC236}">
                <a16:creationId xmlns:a16="http://schemas.microsoft.com/office/drawing/2014/main" id="{1CC22E9B-2A25-44C1-9275-8FD225851100}"/>
              </a:ext>
            </a:extLst>
          </p:cNvPr>
          <p:cNvPicPr>
            <a:picLocks noChangeAspect="1"/>
          </p:cNvPicPr>
          <p:nvPr/>
        </p:nvPicPr>
        <p:blipFill>
          <a:blip r:embed="rId9"/>
          <a:stretch>
            <a:fillRect/>
          </a:stretch>
        </p:blipFill>
        <p:spPr>
          <a:xfrm>
            <a:off x="7213865" y="1908953"/>
            <a:ext cx="1670449" cy="1261981"/>
          </a:xfrm>
          <a:prstGeom prst="rect">
            <a:avLst/>
          </a:prstGeom>
        </p:spPr>
      </p:pic>
      <p:pic>
        <p:nvPicPr>
          <p:cNvPr id="34" name="Picture 1">
            <a:extLst>
              <a:ext uri="{FF2B5EF4-FFF2-40B4-BE49-F238E27FC236}">
                <a16:creationId xmlns:a16="http://schemas.microsoft.com/office/drawing/2014/main" id="{5E9BCDCF-E56A-45FE-BBC3-4254FDA2AA91}"/>
              </a:ext>
            </a:extLst>
          </p:cNvPr>
          <p:cNvPicPr>
            <a:picLocks noChangeAspect="1"/>
          </p:cNvPicPr>
          <p:nvPr/>
        </p:nvPicPr>
        <p:blipFill rotWithShape="1">
          <a:blip r:embed="rId10" cstate="print"/>
          <a:srcRect l="6878" t="10429" r="5786" b="14996"/>
          <a:stretch/>
        </p:blipFill>
        <p:spPr bwMode="auto">
          <a:xfrm>
            <a:off x="3918944" y="4438309"/>
            <a:ext cx="1645799"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43ED2761-D1DE-45CB-889B-B5D07DFBDB66}"/>
              </a:ext>
            </a:extLst>
          </p:cNvPr>
          <p:cNvPicPr>
            <a:picLocks noChangeAspect="1"/>
          </p:cNvPicPr>
          <p:nvPr/>
        </p:nvPicPr>
        <p:blipFill rotWithShape="1">
          <a:blip r:embed="rId11" cstate="print"/>
          <a:srcRect l="6104" t="9101" r="5469" b="16418"/>
          <a:stretch/>
        </p:blipFill>
        <p:spPr bwMode="auto">
          <a:xfrm>
            <a:off x="2254614" y="4425430"/>
            <a:ext cx="1668462" cy="1260000"/>
          </a:xfrm>
          <a:prstGeom prst="rect">
            <a:avLst/>
          </a:prstGeom>
          <a:noFill/>
          <a:ln w="9525">
            <a:noFill/>
            <a:miter lim="800000"/>
            <a:headEnd/>
            <a:tailEnd/>
          </a:ln>
        </p:spPr>
      </p:pic>
      <p:pic>
        <p:nvPicPr>
          <p:cNvPr id="21" name="Picture 1">
            <a:extLst>
              <a:ext uri="{FF2B5EF4-FFF2-40B4-BE49-F238E27FC236}">
                <a16:creationId xmlns:a16="http://schemas.microsoft.com/office/drawing/2014/main" id="{9C996F01-D065-4FBF-BF39-70B2EEE2930B}"/>
              </a:ext>
            </a:extLst>
          </p:cNvPr>
          <p:cNvPicPr>
            <a:picLocks noChangeAspect="1"/>
          </p:cNvPicPr>
          <p:nvPr/>
        </p:nvPicPr>
        <p:blipFill rotWithShape="1">
          <a:blip r:embed="rId12" cstate="print"/>
          <a:srcRect l="7868" t="9745" r="5971" b="15596"/>
          <a:stretch/>
        </p:blipFill>
        <p:spPr bwMode="auto">
          <a:xfrm>
            <a:off x="7231397" y="639792"/>
            <a:ext cx="1626000" cy="1263237"/>
          </a:xfrm>
          <a:prstGeom prst="rect">
            <a:avLst/>
          </a:prstGeom>
          <a:noFill/>
          <a:ln w="9525">
            <a:noFill/>
            <a:miter lim="800000"/>
            <a:headEnd/>
            <a:tailEnd/>
          </a:ln>
        </p:spPr>
      </p:pic>
      <p:pic>
        <p:nvPicPr>
          <p:cNvPr id="2" name="図 1">
            <a:extLst>
              <a:ext uri="{FF2B5EF4-FFF2-40B4-BE49-F238E27FC236}">
                <a16:creationId xmlns:a16="http://schemas.microsoft.com/office/drawing/2014/main" id="{2EEBDB46-183F-4107-A400-65A50F23F021}"/>
              </a:ext>
            </a:extLst>
          </p:cNvPr>
          <p:cNvPicPr>
            <a:picLocks noChangeAspect="1"/>
          </p:cNvPicPr>
          <p:nvPr/>
        </p:nvPicPr>
        <p:blipFill>
          <a:blip r:embed="rId13"/>
          <a:stretch>
            <a:fillRect/>
          </a:stretch>
        </p:blipFill>
        <p:spPr>
          <a:xfrm>
            <a:off x="5574888" y="1929010"/>
            <a:ext cx="1633870" cy="1268078"/>
          </a:xfrm>
          <a:prstGeom prst="rect">
            <a:avLst/>
          </a:prstGeom>
        </p:spPr>
      </p:pic>
      <p:pic>
        <p:nvPicPr>
          <p:cNvPr id="5" name="図 4">
            <a:extLst>
              <a:ext uri="{FF2B5EF4-FFF2-40B4-BE49-F238E27FC236}">
                <a16:creationId xmlns:a16="http://schemas.microsoft.com/office/drawing/2014/main" id="{A9F50092-88A4-4921-A7C4-F0BE2D7CD7BB}"/>
              </a:ext>
            </a:extLst>
          </p:cNvPr>
          <p:cNvPicPr>
            <a:picLocks noChangeAspect="1"/>
          </p:cNvPicPr>
          <p:nvPr/>
        </p:nvPicPr>
        <p:blipFill>
          <a:blip r:embed="rId14"/>
          <a:stretch>
            <a:fillRect/>
          </a:stretch>
        </p:blipFill>
        <p:spPr>
          <a:xfrm>
            <a:off x="609198" y="3180395"/>
            <a:ext cx="1652159" cy="1268078"/>
          </a:xfrm>
          <a:prstGeom prst="rect">
            <a:avLst/>
          </a:prstGeom>
        </p:spPr>
      </p:pic>
      <p:pic>
        <p:nvPicPr>
          <p:cNvPr id="10" name="図 9">
            <a:extLst>
              <a:ext uri="{FF2B5EF4-FFF2-40B4-BE49-F238E27FC236}">
                <a16:creationId xmlns:a16="http://schemas.microsoft.com/office/drawing/2014/main" id="{3067D4AD-9BFA-4E68-ACDF-027127DC941D}"/>
              </a:ext>
            </a:extLst>
          </p:cNvPr>
          <p:cNvPicPr>
            <a:picLocks noChangeAspect="1"/>
          </p:cNvPicPr>
          <p:nvPr/>
        </p:nvPicPr>
        <p:blipFill>
          <a:blip r:embed="rId15"/>
          <a:stretch>
            <a:fillRect/>
          </a:stretch>
        </p:blipFill>
        <p:spPr>
          <a:xfrm>
            <a:off x="2250422" y="3176348"/>
            <a:ext cx="1670449" cy="1274174"/>
          </a:xfrm>
          <a:prstGeom prst="rect">
            <a:avLst/>
          </a:prstGeom>
        </p:spPr>
      </p:pic>
      <p:pic>
        <p:nvPicPr>
          <p:cNvPr id="12" name="図 11">
            <a:extLst>
              <a:ext uri="{FF2B5EF4-FFF2-40B4-BE49-F238E27FC236}">
                <a16:creationId xmlns:a16="http://schemas.microsoft.com/office/drawing/2014/main" id="{5AC078A6-7014-4490-9B77-4A2EA32215E4}"/>
              </a:ext>
            </a:extLst>
          </p:cNvPr>
          <p:cNvPicPr>
            <a:picLocks noChangeAspect="1"/>
          </p:cNvPicPr>
          <p:nvPr/>
        </p:nvPicPr>
        <p:blipFill>
          <a:blip r:embed="rId16"/>
          <a:stretch>
            <a:fillRect/>
          </a:stretch>
        </p:blipFill>
        <p:spPr>
          <a:xfrm>
            <a:off x="3901000" y="3191721"/>
            <a:ext cx="1700931" cy="1243692"/>
          </a:xfrm>
          <a:prstGeom prst="rect">
            <a:avLst/>
          </a:prstGeom>
        </p:spPr>
      </p:pic>
      <p:pic>
        <p:nvPicPr>
          <p:cNvPr id="29" name="Picture 1">
            <a:extLst>
              <a:ext uri="{FF2B5EF4-FFF2-40B4-BE49-F238E27FC236}">
                <a16:creationId xmlns:a16="http://schemas.microsoft.com/office/drawing/2014/main" id="{33FB4D0E-9321-4FB5-A362-E603BB3EFFE4}"/>
              </a:ext>
            </a:extLst>
          </p:cNvPr>
          <p:cNvPicPr>
            <a:picLocks noChangeAspect="1"/>
          </p:cNvPicPr>
          <p:nvPr/>
        </p:nvPicPr>
        <p:blipFill rotWithShape="1">
          <a:blip r:embed="rId17" cstate="print"/>
          <a:srcRect l="6238" t="10939" r="6244" b="15663"/>
          <a:stretch/>
        </p:blipFill>
        <p:spPr bwMode="auto">
          <a:xfrm>
            <a:off x="5570736" y="3183528"/>
            <a:ext cx="1651594" cy="1241902"/>
          </a:xfrm>
          <a:prstGeom prst="rect">
            <a:avLst/>
          </a:prstGeom>
          <a:noFill/>
          <a:ln w="9525">
            <a:noFill/>
            <a:miter lim="800000"/>
            <a:headEnd/>
            <a:tailEnd/>
          </a:ln>
        </p:spPr>
      </p:pic>
      <p:pic>
        <p:nvPicPr>
          <p:cNvPr id="13" name="図 12">
            <a:extLst>
              <a:ext uri="{FF2B5EF4-FFF2-40B4-BE49-F238E27FC236}">
                <a16:creationId xmlns:a16="http://schemas.microsoft.com/office/drawing/2014/main" id="{4A3E6822-50A4-4D53-81AA-E72C703F29C2}"/>
              </a:ext>
            </a:extLst>
          </p:cNvPr>
          <p:cNvPicPr>
            <a:picLocks noChangeAspect="1"/>
          </p:cNvPicPr>
          <p:nvPr/>
        </p:nvPicPr>
        <p:blipFill>
          <a:blip r:embed="rId18"/>
          <a:stretch>
            <a:fillRect/>
          </a:stretch>
        </p:blipFill>
        <p:spPr>
          <a:xfrm>
            <a:off x="7233884" y="3184043"/>
            <a:ext cx="1633870" cy="1261981"/>
          </a:xfrm>
          <a:prstGeom prst="rect">
            <a:avLst/>
          </a:prstGeom>
        </p:spPr>
      </p:pic>
      <p:pic>
        <p:nvPicPr>
          <p:cNvPr id="14" name="図 13">
            <a:extLst>
              <a:ext uri="{FF2B5EF4-FFF2-40B4-BE49-F238E27FC236}">
                <a16:creationId xmlns:a16="http://schemas.microsoft.com/office/drawing/2014/main" id="{0285BADD-DB40-44BD-8D59-4B369928B289}"/>
              </a:ext>
            </a:extLst>
          </p:cNvPr>
          <p:cNvPicPr>
            <a:picLocks noChangeAspect="1"/>
          </p:cNvPicPr>
          <p:nvPr/>
        </p:nvPicPr>
        <p:blipFill>
          <a:blip r:embed="rId19"/>
          <a:stretch>
            <a:fillRect/>
          </a:stretch>
        </p:blipFill>
        <p:spPr>
          <a:xfrm>
            <a:off x="595996" y="4433976"/>
            <a:ext cx="1646063" cy="124978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275730394"/>
              </p:ext>
            </p:extLst>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162265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（試料剥離後のフィルタ）</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概要：フィルタ表面にまばらに試料粒子が観察された。</a:t>
            </a:r>
            <a:endParaRPr kumimoji="0" lang="en-US" altLang="ja-JP" sz="2000" dirty="0">
              <a:latin typeface="+mn-ea"/>
              <a:ea typeface="+mn-ea"/>
            </a:endParaRPr>
          </a:p>
          <a:p>
            <a:pPr marL="895350">
              <a:lnSpc>
                <a:spcPts val="2200"/>
              </a:lnSpc>
              <a:spcBef>
                <a:spcPts val="0"/>
              </a:spcBef>
              <a:buClrTx/>
              <a:buSzTx/>
              <a:buNone/>
            </a:pPr>
            <a:r>
              <a:rPr kumimoji="0" lang="ja-JP" altLang="en-US" sz="2000" dirty="0">
                <a:latin typeface="+mn-ea"/>
                <a:ea typeface="+mn-ea"/>
              </a:rPr>
              <a:t>試料粒子において検出された元素が検出された。</a:t>
            </a:r>
            <a:endParaRPr kumimoji="0" lang="en-US" altLang="ja-JP" sz="2000" dirty="0">
              <a:latin typeface="+mn-ea"/>
              <a:ea typeface="+mn-ea"/>
            </a:endParaRPr>
          </a:p>
          <a:p>
            <a:pPr marL="895350">
              <a:lnSpc>
                <a:spcPts val="2200"/>
              </a:lnSpc>
              <a:spcBef>
                <a:spcPts val="0"/>
              </a:spcBef>
              <a:buClrTx/>
              <a:buSzTx/>
              <a:buNone/>
            </a:pPr>
            <a:r>
              <a:rPr kumimoji="0" lang="ja-JP" altLang="en-US" sz="2000" dirty="0">
                <a:latin typeface="+mn-ea"/>
                <a:ea typeface="+mn-ea"/>
              </a:rPr>
              <a:t>検出された元素の内、ファイルタ構成元素以外は</a:t>
            </a:r>
            <a:r>
              <a:rPr kumimoji="0" lang="en-US" altLang="ja-JP" sz="2000" dirty="0">
                <a:latin typeface="+mn-ea"/>
                <a:ea typeface="+mn-ea"/>
              </a:rPr>
              <a:t>Fe</a:t>
            </a:r>
            <a:r>
              <a:rPr kumimoji="0" lang="ja-JP" altLang="en-US" sz="2000" dirty="0">
                <a:latin typeface="+mn-ea"/>
                <a:ea typeface="+mn-ea"/>
              </a:rPr>
              <a:t>が主体であり、その他の元素が特異的に多く偏在している様子は観察されていない。</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34264"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）⑥：フィルタ－</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nvGraphicFramePr>
        <p:xfrm>
          <a:off x="263225" y="2068805"/>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7" name="図 6">
            <a:extLst>
              <a:ext uri="{FF2B5EF4-FFF2-40B4-BE49-F238E27FC236}">
                <a16:creationId xmlns:a16="http://schemas.microsoft.com/office/drawing/2014/main" id="{F7D25171-318A-49BE-8B0E-A724A0C1BDDA}"/>
              </a:ext>
            </a:extLst>
          </p:cNvPr>
          <p:cNvPicPr>
            <a:picLocks noChangeAspect="1"/>
          </p:cNvPicPr>
          <p:nvPr/>
        </p:nvPicPr>
        <p:blipFill>
          <a:blip r:embed="rId3"/>
          <a:stretch>
            <a:fillRect/>
          </a:stretch>
        </p:blipFill>
        <p:spPr>
          <a:xfrm>
            <a:off x="604830" y="2059211"/>
            <a:ext cx="2292295" cy="1841152"/>
          </a:xfrm>
          <a:prstGeom prst="rect">
            <a:avLst/>
          </a:prstGeom>
        </p:spPr>
      </p:pic>
      <p:pic>
        <p:nvPicPr>
          <p:cNvPr id="9" name="図 8">
            <a:extLst>
              <a:ext uri="{FF2B5EF4-FFF2-40B4-BE49-F238E27FC236}">
                <a16:creationId xmlns:a16="http://schemas.microsoft.com/office/drawing/2014/main" id="{39FB39AB-94EA-40B3-A720-FCED8DA75D0B}"/>
              </a:ext>
            </a:extLst>
          </p:cNvPr>
          <p:cNvPicPr>
            <a:picLocks noChangeAspect="1"/>
          </p:cNvPicPr>
          <p:nvPr/>
        </p:nvPicPr>
        <p:blipFill>
          <a:blip r:embed="rId4"/>
          <a:stretch>
            <a:fillRect/>
          </a:stretch>
        </p:blipFill>
        <p:spPr>
          <a:xfrm>
            <a:off x="3307403" y="2063940"/>
            <a:ext cx="3096000" cy="1862534"/>
          </a:xfrm>
          <a:prstGeom prst="rect">
            <a:avLst/>
          </a:prstGeom>
        </p:spPr>
      </p:pic>
      <p:pic>
        <p:nvPicPr>
          <p:cNvPr id="13" name="図 12">
            <a:extLst>
              <a:ext uri="{FF2B5EF4-FFF2-40B4-BE49-F238E27FC236}">
                <a16:creationId xmlns:a16="http://schemas.microsoft.com/office/drawing/2014/main" id="{5C5FA8E4-A9BA-4022-BCB2-747F6C9E4E53}"/>
              </a:ext>
            </a:extLst>
          </p:cNvPr>
          <p:cNvPicPr>
            <a:picLocks noChangeAspect="1"/>
          </p:cNvPicPr>
          <p:nvPr/>
        </p:nvPicPr>
        <p:blipFill>
          <a:blip r:embed="rId5"/>
          <a:stretch>
            <a:fillRect/>
          </a:stretch>
        </p:blipFill>
        <p:spPr>
          <a:xfrm>
            <a:off x="263225" y="4200595"/>
            <a:ext cx="3097036" cy="1859441"/>
          </a:xfrm>
          <a:prstGeom prst="rect">
            <a:avLst/>
          </a:prstGeom>
        </p:spPr>
      </p:pic>
      <p:pic>
        <p:nvPicPr>
          <p:cNvPr id="15" name="図 14">
            <a:extLst>
              <a:ext uri="{FF2B5EF4-FFF2-40B4-BE49-F238E27FC236}">
                <a16:creationId xmlns:a16="http://schemas.microsoft.com/office/drawing/2014/main" id="{D1C17AFE-BA6B-432C-943C-816F8BA4FA00}"/>
              </a:ext>
            </a:extLst>
          </p:cNvPr>
          <p:cNvPicPr>
            <a:picLocks noChangeAspect="1"/>
          </p:cNvPicPr>
          <p:nvPr/>
        </p:nvPicPr>
        <p:blipFill>
          <a:blip r:embed="rId6"/>
          <a:stretch>
            <a:fillRect/>
          </a:stretch>
        </p:blipFill>
        <p:spPr>
          <a:xfrm>
            <a:off x="3331077" y="4207250"/>
            <a:ext cx="3090940" cy="1853345"/>
          </a:xfrm>
          <a:prstGeom prst="rect">
            <a:avLst/>
          </a:prstGeom>
        </p:spPr>
      </p:pic>
      <p:pic>
        <p:nvPicPr>
          <p:cNvPr id="5" name="図 4">
            <a:extLst>
              <a:ext uri="{FF2B5EF4-FFF2-40B4-BE49-F238E27FC236}">
                <a16:creationId xmlns:a16="http://schemas.microsoft.com/office/drawing/2014/main" id="{7640079B-55AB-4E1A-A60B-12EF6193DB97}"/>
              </a:ext>
            </a:extLst>
          </p:cNvPr>
          <p:cNvPicPr>
            <a:picLocks noChangeAspect="1"/>
          </p:cNvPicPr>
          <p:nvPr/>
        </p:nvPicPr>
        <p:blipFill>
          <a:blip r:embed="rId7"/>
          <a:stretch>
            <a:fillRect/>
          </a:stretch>
        </p:blipFill>
        <p:spPr>
          <a:xfrm>
            <a:off x="6582621" y="2142212"/>
            <a:ext cx="2160000" cy="3840000"/>
          </a:xfrm>
          <a:prstGeom prst="rect">
            <a:avLst/>
          </a:prstGeom>
        </p:spPr>
      </p:pic>
    </p:spTree>
    <p:extLst>
      <p:ext uri="{BB962C8B-B14F-4D97-AF65-F5344CB8AC3E}">
        <p14:creationId xmlns:p14="http://schemas.microsoft.com/office/powerpoint/2010/main" val="290336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640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（試料剥離後のフィルタ）</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概要：試料粒子が残存している箇所において</a:t>
            </a:r>
            <a:r>
              <a:rPr kumimoji="0" lang="en-US" altLang="ja-JP" sz="2000" dirty="0">
                <a:latin typeface="+mn-ea"/>
                <a:ea typeface="+mn-ea"/>
              </a:rPr>
              <a:t>Fe</a:t>
            </a:r>
            <a:r>
              <a:rPr kumimoji="0" lang="ja-JP" altLang="en-US" sz="2000" dirty="0">
                <a:latin typeface="+mn-ea"/>
                <a:ea typeface="+mn-ea"/>
              </a:rPr>
              <a:t>、</a:t>
            </a: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が偏在する。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a:t>
            </a:r>
            <a:r>
              <a:rPr kumimoji="0" lang="en-US" altLang="ja-JP" sz="2000" dirty="0">
                <a:latin typeface="+mn-ea"/>
                <a:ea typeface="+mn-ea"/>
              </a:rPr>
              <a:t>Zr</a:t>
            </a:r>
            <a:r>
              <a:rPr kumimoji="0" lang="ja-JP" altLang="en-US" sz="2000" dirty="0">
                <a:latin typeface="+mn-ea"/>
                <a:ea typeface="+mn-ea"/>
              </a:rPr>
              <a:t>の偏在は観察されない。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粒子が観察されない位置では、フィルタ構成元素以外の偏在は観察されない。</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83854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）⑥：フィルタ－</a:t>
            </a:r>
            <a:r>
              <a:rPr lang="en-US" altLang="ja-JP" dirty="0">
                <a:solidFill>
                  <a:srgbClr val="FF0000"/>
                </a:solidFill>
              </a:rPr>
              <a:t>2</a:t>
            </a:r>
            <a:endParaRPr lang="ja-JP" altLang="en-US" dirty="0">
              <a:solidFill>
                <a:srgbClr val="FF0000"/>
              </a:solidFill>
            </a:endParaRP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5978920"/>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15572"/>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9" name="図 8">
            <a:extLst>
              <a:ext uri="{FF2B5EF4-FFF2-40B4-BE49-F238E27FC236}">
                <a16:creationId xmlns:a16="http://schemas.microsoft.com/office/drawing/2014/main" id="{68F83E92-E55B-46B0-A8E2-BFE39207B60F}"/>
              </a:ext>
            </a:extLst>
          </p:cNvPr>
          <p:cNvPicPr>
            <a:picLocks noChangeAspect="1"/>
          </p:cNvPicPr>
          <p:nvPr/>
        </p:nvPicPr>
        <p:blipFill>
          <a:blip r:embed="rId2"/>
          <a:stretch>
            <a:fillRect/>
          </a:stretch>
        </p:blipFill>
        <p:spPr>
          <a:xfrm>
            <a:off x="621096" y="2502309"/>
            <a:ext cx="1670449" cy="1261981"/>
          </a:xfrm>
          <a:prstGeom prst="rect">
            <a:avLst/>
          </a:prstGeom>
        </p:spPr>
      </p:pic>
      <p:pic>
        <p:nvPicPr>
          <p:cNvPr id="20" name="図 19">
            <a:extLst>
              <a:ext uri="{FF2B5EF4-FFF2-40B4-BE49-F238E27FC236}">
                <a16:creationId xmlns:a16="http://schemas.microsoft.com/office/drawing/2014/main" id="{14FEB75C-D06F-4EB3-A0AE-C1093E57EC1C}"/>
              </a:ext>
            </a:extLst>
          </p:cNvPr>
          <p:cNvPicPr>
            <a:picLocks noChangeAspect="1"/>
          </p:cNvPicPr>
          <p:nvPr/>
        </p:nvPicPr>
        <p:blipFill>
          <a:blip r:embed="rId3"/>
          <a:stretch>
            <a:fillRect/>
          </a:stretch>
        </p:blipFill>
        <p:spPr>
          <a:xfrm>
            <a:off x="2271238" y="2514778"/>
            <a:ext cx="1676545" cy="1261981"/>
          </a:xfrm>
          <a:prstGeom prst="rect">
            <a:avLst/>
          </a:prstGeom>
        </p:spPr>
      </p:pic>
      <p:pic>
        <p:nvPicPr>
          <p:cNvPr id="2" name="図 1">
            <a:extLst>
              <a:ext uri="{FF2B5EF4-FFF2-40B4-BE49-F238E27FC236}">
                <a16:creationId xmlns:a16="http://schemas.microsoft.com/office/drawing/2014/main" id="{7E22B631-5683-4A2F-8E36-6234E757A8FC}"/>
              </a:ext>
            </a:extLst>
          </p:cNvPr>
          <p:cNvPicPr>
            <a:picLocks noChangeAspect="1"/>
          </p:cNvPicPr>
          <p:nvPr/>
        </p:nvPicPr>
        <p:blipFill>
          <a:blip r:embed="rId4"/>
          <a:stretch>
            <a:fillRect/>
          </a:stretch>
        </p:blipFill>
        <p:spPr>
          <a:xfrm>
            <a:off x="3930656" y="2505756"/>
            <a:ext cx="1704704" cy="1260000"/>
          </a:xfrm>
          <a:prstGeom prst="rect">
            <a:avLst/>
          </a:prstGeom>
        </p:spPr>
      </p:pic>
      <p:pic>
        <p:nvPicPr>
          <p:cNvPr id="19" name="図 18">
            <a:extLst>
              <a:ext uri="{FF2B5EF4-FFF2-40B4-BE49-F238E27FC236}">
                <a16:creationId xmlns:a16="http://schemas.microsoft.com/office/drawing/2014/main" id="{46FAC5D4-35C0-4429-B23F-8DD3FE35F358}"/>
              </a:ext>
            </a:extLst>
          </p:cNvPr>
          <p:cNvPicPr>
            <a:picLocks noChangeAspect="1"/>
          </p:cNvPicPr>
          <p:nvPr/>
        </p:nvPicPr>
        <p:blipFill>
          <a:blip r:embed="rId5"/>
          <a:stretch>
            <a:fillRect/>
          </a:stretch>
        </p:blipFill>
        <p:spPr>
          <a:xfrm>
            <a:off x="5596419" y="2504290"/>
            <a:ext cx="1658256" cy="1261981"/>
          </a:xfrm>
          <a:prstGeom prst="rect">
            <a:avLst/>
          </a:prstGeom>
        </p:spPr>
      </p:pic>
      <p:pic>
        <p:nvPicPr>
          <p:cNvPr id="6" name="図 5">
            <a:extLst>
              <a:ext uri="{FF2B5EF4-FFF2-40B4-BE49-F238E27FC236}">
                <a16:creationId xmlns:a16="http://schemas.microsoft.com/office/drawing/2014/main" id="{9BE75C3F-AADD-4A50-BA77-3709838485A8}"/>
              </a:ext>
            </a:extLst>
          </p:cNvPr>
          <p:cNvPicPr>
            <a:picLocks noChangeAspect="1"/>
          </p:cNvPicPr>
          <p:nvPr/>
        </p:nvPicPr>
        <p:blipFill>
          <a:blip r:embed="rId6"/>
          <a:stretch>
            <a:fillRect/>
          </a:stretch>
        </p:blipFill>
        <p:spPr>
          <a:xfrm>
            <a:off x="7241480" y="2514778"/>
            <a:ext cx="1676545" cy="1255885"/>
          </a:xfrm>
          <a:prstGeom prst="rect">
            <a:avLst/>
          </a:prstGeom>
        </p:spPr>
      </p:pic>
      <p:pic>
        <p:nvPicPr>
          <p:cNvPr id="7" name="図 6">
            <a:extLst>
              <a:ext uri="{FF2B5EF4-FFF2-40B4-BE49-F238E27FC236}">
                <a16:creationId xmlns:a16="http://schemas.microsoft.com/office/drawing/2014/main" id="{898A1DC1-B43B-4446-9611-6830331FB00C}"/>
              </a:ext>
            </a:extLst>
          </p:cNvPr>
          <p:cNvPicPr>
            <a:picLocks noChangeAspect="1"/>
          </p:cNvPicPr>
          <p:nvPr/>
        </p:nvPicPr>
        <p:blipFill>
          <a:blip r:embed="rId7"/>
          <a:stretch>
            <a:fillRect/>
          </a:stretch>
        </p:blipFill>
        <p:spPr>
          <a:xfrm>
            <a:off x="628500" y="3759179"/>
            <a:ext cx="1696468" cy="1260000"/>
          </a:xfrm>
          <a:prstGeom prst="rect">
            <a:avLst/>
          </a:prstGeom>
        </p:spPr>
      </p:pic>
      <p:pic>
        <p:nvPicPr>
          <p:cNvPr id="8" name="図 7">
            <a:extLst>
              <a:ext uri="{FF2B5EF4-FFF2-40B4-BE49-F238E27FC236}">
                <a16:creationId xmlns:a16="http://schemas.microsoft.com/office/drawing/2014/main" id="{04FD8899-CBC5-4F25-A5F0-5AB06E543A09}"/>
              </a:ext>
            </a:extLst>
          </p:cNvPr>
          <p:cNvPicPr>
            <a:picLocks noChangeAspect="1"/>
          </p:cNvPicPr>
          <p:nvPr/>
        </p:nvPicPr>
        <p:blipFill>
          <a:blip r:embed="rId8"/>
          <a:stretch>
            <a:fillRect/>
          </a:stretch>
        </p:blipFill>
        <p:spPr>
          <a:xfrm>
            <a:off x="2274009" y="3757709"/>
            <a:ext cx="1664352" cy="1261981"/>
          </a:xfrm>
          <a:prstGeom prst="rect">
            <a:avLst/>
          </a:prstGeom>
        </p:spPr>
      </p:pic>
      <p:pic>
        <p:nvPicPr>
          <p:cNvPr id="18" name="図 17">
            <a:extLst>
              <a:ext uri="{FF2B5EF4-FFF2-40B4-BE49-F238E27FC236}">
                <a16:creationId xmlns:a16="http://schemas.microsoft.com/office/drawing/2014/main" id="{32DF2C04-5484-48E5-9F69-39F3C1B711E5}"/>
              </a:ext>
            </a:extLst>
          </p:cNvPr>
          <p:cNvPicPr>
            <a:picLocks noChangeAspect="1"/>
          </p:cNvPicPr>
          <p:nvPr/>
        </p:nvPicPr>
        <p:blipFill>
          <a:blip r:embed="rId9"/>
          <a:stretch>
            <a:fillRect/>
          </a:stretch>
        </p:blipFill>
        <p:spPr>
          <a:xfrm>
            <a:off x="3920429" y="3762309"/>
            <a:ext cx="1688738" cy="1261981"/>
          </a:xfrm>
          <a:prstGeom prst="rect">
            <a:avLst/>
          </a:prstGeom>
        </p:spPr>
      </p:pic>
      <p:pic>
        <p:nvPicPr>
          <p:cNvPr id="10" name="図 9">
            <a:extLst>
              <a:ext uri="{FF2B5EF4-FFF2-40B4-BE49-F238E27FC236}">
                <a16:creationId xmlns:a16="http://schemas.microsoft.com/office/drawing/2014/main" id="{07702806-97A7-4BDB-8975-EED2AE21B018}"/>
              </a:ext>
            </a:extLst>
          </p:cNvPr>
          <p:cNvPicPr>
            <a:picLocks noChangeAspect="1"/>
          </p:cNvPicPr>
          <p:nvPr/>
        </p:nvPicPr>
        <p:blipFill>
          <a:blip r:embed="rId10"/>
          <a:stretch>
            <a:fillRect/>
          </a:stretch>
        </p:blipFill>
        <p:spPr>
          <a:xfrm>
            <a:off x="5602546" y="3748184"/>
            <a:ext cx="1673248" cy="1260000"/>
          </a:xfrm>
          <a:prstGeom prst="rect">
            <a:avLst/>
          </a:prstGeom>
        </p:spPr>
      </p:pic>
      <p:pic>
        <p:nvPicPr>
          <p:cNvPr id="14" name="図 13">
            <a:extLst>
              <a:ext uri="{FF2B5EF4-FFF2-40B4-BE49-F238E27FC236}">
                <a16:creationId xmlns:a16="http://schemas.microsoft.com/office/drawing/2014/main" id="{3CBBA347-B1A1-4AE4-89F3-5937B77F254D}"/>
              </a:ext>
            </a:extLst>
          </p:cNvPr>
          <p:cNvPicPr>
            <a:picLocks noChangeAspect="1"/>
          </p:cNvPicPr>
          <p:nvPr/>
        </p:nvPicPr>
        <p:blipFill rotWithShape="1">
          <a:blip r:embed="rId11"/>
          <a:srcRect r="2739"/>
          <a:stretch/>
        </p:blipFill>
        <p:spPr>
          <a:xfrm>
            <a:off x="7247933" y="3758323"/>
            <a:ext cx="1648418" cy="1261981"/>
          </a:xfrm>
          <a:prstGeom prst="rect">
            <a:avLst/>
          </a:prstGeom>
        </p:spPr>
      </p:pic>
      <p:pic>
        <p:nvPicPr>
          <p:cNvPr id="25" name="図 24">
            <a:extLst>
              <a:ext uri="{FF2B5EF4-FFF2-40B4-BE49-F238E27FC236}">
                <a16:creationId xmlns:a16="http://schemas.microsoft.com/office/drawing/2014/main" id="{E15FA25A-6416-47E7-968D-4A59EAF07A66}"/>
              </a:ext>
            </a:extLst>
          </p:cNvPr>
          <p:cNvPicPr>
            <a:picLocks noChangeAspect="1"/>
          </p:cNvPicPr>
          <p:nvPr/>
        </p:nvPicPr>
        <p:blipFill>
          <a:blip r:embed="rId12"/>
          <a:stretch>
            <a:fillRect/>
          </a:stretch>
        </p:blipFill>
        <p:spPr>
          <a:xfrm>
            <a:off x="606886" y="5017709"/>
            <a:ext cx="1664352" cy="1261981"/>
          </a:xfrm>
          <a:prstGeom prst="rect">
            <a:avLst/>
          </a:prstGeom>
        </p:spPr>
      </p:pic>
      <p:pic>
        <p:nvPicPr>
          <p:cNvPr id="27" name="図 26">
            <a:extLst>
              <a:ext uri="{FF2B5EF4-FFF2-40B4-BE49-F238E27FC236}">
                <a16:creationId xmlns:a16="http://schemas.microsoft.com/office/drawing/2014/main" id="{48190A0A-8F05-467F-9677-860E1E6EEF79}"/>
              </a:ext>
            </a:extLst>
          </p:cNvPr>
          <p:cNvPicPr>
            <a:picLocks noChangeAspect="1"/>
          </p:cNvPicPr>
          <p:nvPr/>
        </p:nvPicPr>
        <p:blipFill>
          <a:blip r:embed="rId13"/>
          <a:stretch>
            <a:fillRect/>
          </a:stretch>
        </p:blipFill>
        <p:spPr>
          <a:xfrm>
            <a:off x="2266725" y="5016304"/>
            <a:ext cx="1694835" cy="1261981"/>
          </a:xfrm>
          <a:prstGeom prst="rect">
            <a:avLst/>
          </a:prstGeom>
        </p:spPr>
      </p:pic>
      <p:pic>
        <p:nvPicPr>
          <p:cNvPr id="29" name="図 28">
            <a:extLst>
              <a:ext uri="{FF2B5EF4-FFF2-40B4-BE49-F238E27FC236}">
                <a16:creationId xmlns:a16="http://schemas.microsoft.com/office/drawing/2014/main" id="{CDBCE7FF-0305-425F-8B2A-D81BA71F866C}"/>
              </a:ext>
            </a:extLst>
          </p:cNvPr>
          <p:cNvPicPr>
            <a:picLocks noChangeAspect="1"/>
          </p:cNvPicPr>
          <p:nvPr/>
        </p:nvPicPr>
        <p:blipFill>
          <a:blip r:embed="rId14"/>
          <a:stretch>
            <a:fillRect/>
          </a:stretch>
        </p:blipFill>
        <p:spPr>
          <a:xfrm>
            <a:off x="3940181" y="5022400"/>
            <a:ext cx="1652159" cy="1255885"/>
          </a:xfrm>
          <a:prstGeom prst="rect">
            <a:avLst/>
          </a:prstGeom>
        </p:spPr>
      </p:pic>
      <p:pic>
        <p:nvPicPr>
          <p:cNvPr id="31" name="図 30">
            <a:extLst>
              <a:ext uri="{FF2B5EF4-FFF2-40B4-BE49-F238E27FC236}">
                <a16:creationId xmlns:a16="http://schemas.microsoft.com/office/drawing/2014/main" id="{6E75D682-0B90-481D-BC11-AA2F1ADD3CE0}"/>
              </a:ext>
            </a:extLst>
          </p:cNvPr>
          <p:cNvPicPr>
            <a:picLocks noChangeAspect="1"/>
          </p:cNvPicPr>
          <p:nvPr/>
        </p:nvPicPr>
        <p:blipFill rotWithShape="1">
          <a:blip r:embed="rId15"/>
          <a:srcRect l="1" r="6462"/>
          <a:stretch/>
        </p:blipFill>
        <p:spPr>
          <a:xfrm>
            <a:off x="5590820" y="5011417"/>
            <a:ext cx="1630919"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nvGraphicFramePr>
        <p:xfrm>
          <a:off x="621096" y="250230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44988">
                  <a:extLst>
                    <a:ext uri="{9D8B030D-6E8A-4147-A177-3AD203B41FA5}">
                      <a16:colId xmlns:a16="http://schemas.microsoft.com/office/drawing/2014/main" val="1943963868"/>
                    </a:ext>
                  </a:extLst>
                </a:gridCol>
                <a:gridCol w="166701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87664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t>１．まえがき</a:t>
            </a:r>
          </a:p>
        </p:txBody>
      </p:sp>
      <p:sp>
        <p:nvSpPr>
          <p:cNvPr id="3" name="テキスト ボックス 2"/>
          <p:cNvSpPr txBox="1"/>
          <p:nvPr/>
        </p:nvSpPr>
        <p:spPr bwMode="auto">
          <a:xfrm>
            <a:off x="224117" y="627529"/>
            <a:ext cx="8677835" cy="2590453"/>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　燃料デブリの性状把握のための分析・推定技術の開発（デブリ分析技術開発）の事業において、本年度は</a:t>
            </a:r>
            <a:r>
              <a:rPr kumimoji="0" lang="en-US" altLang="ja-JP" sz="2200" dirty="0">
                <a:latin typeface="+mn-ea"/>
                <a:ea typeface="+mn-ea"/>
              </a:rPr>
              <a:t>1F</a:t>
            </a:r>
            <a:r>
              <a:rPr kumimoji="0" lang="ja-JP" altLang="en-US" sz="2200" dirty="0">
                <a:latin typeface="+mn-ea"/>
                <a:ea typeface="+mn-ea"/>
              </a:rPr>
              <a:t>汚染物試料の分析を計画している。</a:t>
            </a:r>
            <a:br>
              <a:rPr kumimoji="0" lang="ja-JP" altLang="en-US" sz="2200" dirty="0">
                <a:latin typeface="+mn-ea"/>
                <a:ea typeface="+mn-ea"/>
              </a:rPr>
            </a:br>
            <a:r>
              <a:rPr kumimoji="0" lang="ja-JP" altLang="en-US" sz="2200" dirty="0">
                <a:latin typeface="+mn-ea"/>
                <a:ea typeface="+mn-ea"/>
              </a:rPr>
              <a:t>　本資料は、当社施設に受け入れた</a:t>
            </a:r>
            <a:r>
              <a:rPr kumimoji="0" lang="en-US" altLang="ja-JP" sz="2200" dirty="0">
                <a:latin typeface="+mn-ea"/>
                <a:ea typeface="+mn-ea"/>
              </a:rPr>
              <a:t>1F</a:t>
            </a:r>
            <a:r>
              <a:rPr kumimoji="0" lang="ja-JP" altLang="en-US" sz="2200" dirty="0">
                <a:latin typeface="+mn-ea"/>
                <a:ea typeface="+mn-ea"/>
              </a:rPr>
              <a:t>汚染物試料の光学顕微鏡観察及び</a:t>
            </a:r>
            <a:r>
              <a:rPr kumimoji="0" lang="en-US" altLang="ja-JP" sz="2200" dirty="0">
                <a:latin typeface="+mn-ea"/>
                <a:ea typeface="+mn-ea"/>
              </a:rPr>
              <a:t>SEM-EDS</a:t>
            </a:r>
            <a:r>
              <a:rPr kumimoji="0" lang="ja-JP" altLang="en-US" sz="2200" dirty="0">
                <a:latin typeface="+mn-ea"/>
                <a:ea typeface="+mn-ea"/>
              </a:rPr>
              <a:t>分析結果に関する速報について纏めたものである。</a:t>
            </a:r>
            <a:endParaRPr kumimoji="0" lang="en-US" altLang="ja-JP" sz="2200" dirty="0">
              <a:latin typeface="+mn-ea"/>
              <a:ea typeface="+mn-ea"/>
            </a:endParaRPr>
          </a:p>
          <a:p>
            <a:pPr>
              <a:spcBef>
                <a:spcPts val="500"/>
              </a:spcBef>
              <a:buClrTx/>
              <a:buSzTx/>
              <a:buNone/>
            </a:pPr>
            <a:endParaRPr kumimoji="0" lang="en-US" altLang="ja-JP" sz="2200" dirty="0">
              <a:latin typeface="+mn-ea"/>
              <a:ea typeface="+mn-ea"/>
            </a:endParaRPr>
          </a:p>
          <a:p>
            <a:pPr>
              <a:spcBef>
                <a:spcPts val="500"/>
              </a:spcBef>
              <a:buClrTx/>
              <a:buSzTx/>
              <a:buNone/>
            </a:pPr>
            <a:r>
              <a:rPr kumimoji="0" lang="ja-JP" altLang="en-US" sz="2200" dirty="0">
                <a:latin typeface="+mn-ea"/>
                <a:ea typeface="+mn-ea"/>
              </a:rPr>
              <a:t>（本資料に記載事項は評価中のものであり、今後の分析結果・評価結果により内容を変更する場合があります）</a:t>
            </a:r>
            <a:endParaRPr kumimoji="0" lang="en-US" altLang="ja-JP" sz="2200" dirty="0">
              <a:latin typeface="+mn-ea"/>
              <a:ea typeface="+mn-ea"/>
            </a:endParaRPr>
          </a:p>
        </p:txBody>
      </p:sp>
      <p:sp>
        <p:nvSpPr>
          <p:cNvPr id="4" name="テキスト ボックス 3">
            <a:extLst>
              <a:ext uri="{FF2B5EF4-FFF2-40B4-BE49-F238E27FC236}">
                <a16:creationId xmlns:a16="http://schemas.microsoft.com/office/drawing/2014/main" id="{DAA0C899-4735-4470-A6A2-BB88C598D3C2}"/>
              </a:ext>
            </a:extLst>
          </p:cNvPr>
          <p:cNvSpPr txBox="1"/>
          <p:nvPr/>
        </p:nvSpPr>
        <p:spPr bwMode="auto">
          <a:xfrm>
            <a:off x="224117" y="5960058"/>
            <a:ext cx="8749553" cy="477054"/>
          </a:xfrm>
          <a:prstGeom prst="rect">
            <a:avLst/>
          </a:prstGeom>
          <a:noFill/>
          <a:ln w="9525" algn="ctr">
            <a:noFill/>
            <a:miter lim="800000"/>
            <a:headEnd/>
            <a:tailEnd/>
          </a:ln>
          <a:effectLst/>
        </p:spPr>
        <p:txBody>
          <a:bodyPr wrap="square" rtlCol="0">
            <a:spAutoFit/>
          </a:bodyPr>
          <a:lstStyle/>
          <a:p>
            <a:pPr algn="just">
              <a:spcBef>
                <a:spcPct val="50000"/>
              </a:spcBef>
              <a:buClrTx/>
              <a:buSzTx/>
              <a:buFontTx/>
              <a:buNone/>
            </a:pPr>
            <a:r>
              <a:rPr kumimoji="0" lang="ja-JP" altLang="en-US" sz="1000" dirty="0">
                <a:solidFill>
                  <a:srgbClr val="0000FF"/>
                </a:solidFill>
              </a:rPr>
              <a:t>本資料は当社及び（または）協力会社の商業機密を含んでおりますので、本提出（貸与）目的以外に使用されることは、御遠慮下さい。</a:t>
            </a:r>
          </a:p>
          <a:p>
            <a:pPr algn="just">
              <a:spcBef>
                <a:spcPct val="50000"/>
              </a:spcBef>
              <a:buClrTx/>
              <a:buSzTx/>
              <a:buFontTx/>
              <a:buNone/>
            </a:pPr>
            <a:r>
              <a:rPr kumimoji="0" lang="ja-JP" altLang="en-US" sz="1000" dirty="0">
                <a:solidFill>
                  <a:srgbClr val="0000FF"/>
                </a:solidFill>
              </a:rPr>
              <a:t>また、当社の同意なく本資料の全部または一部を第三者に公開、開示されることのないように願います。</a:t>
            </a:r>
          </a:p>
        </p:txBody>
      </p:sp>
    </p:spTree>
    <p:extLst>
      <p:ext uri="{BB962C8B-B14F-4D97-AF65-F5344CB8AC3E}">
        <p14:creationId xmlns:p14="http://schemas.microsoft.com/office/powerpoint/2010/main" val="3924075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9535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）⑥：フィルタ－</a:t>
            </a:r>
            <a:r>
              <a:rPr lang="en-US" altLang="ja-JP" dirty="0">
                <a:solidFill>
                  <a:srgbClr val="FF0000"/>
                </a:solidFill>
              </a:rPr>
              <a:t>3</a:t>
            </a:r>
            <a:endParaRPr lang="ja-JP" altLang="en-US" dirty="0">
              <a:solidFill>
                <a:srgbClr val="FF0000"/>
              </a:solidFill>
            </a:endParaRP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5" name="図 24">
            <a:extLst>
              <a:ext uri="{FF2B5EF4-FFF2-40B4-BE49-F238E27FC236}">
                <a16:creationId xmlns:a16="http://schemas.microsoft.com/office/drawing/2014/main" id="{BF752C7E-FEFF-4F5B-A5CF-FC5409068CF6}"/>
              </a:ext>
            </a:extLst>
          </p:cNvPr>
          <p:cNvPicPr>
            <a:picLocks noChangeAspect="1"/>
          </p:cNvPicPr>
          <p:nvPr/>
        </p:nvPicPr>
        <p:blipFill rotWithShape="1">
          <a:blip r:embed="rId2"/>
          <a:srcRect l="2907" t="9165" r="2907" b="9786"/>
          <a:stretch/>
        </p:blipFill>
        <p:spPr>
          <a:xfrm>
            <a:off x="7219872" y="1905285"/>
            <a:ext cx="1633844" cy="1260000"/>
          </a:xfrm>
          <a:prstGeom prst="rect">
            <a:avLst/>
          </a:prstGeom>
        </p:spPr>
      </p:pic>
      <p:pic>
        <p:nvPicPr>
          <p:cNvPr id="26" name="図 25">
            <a:extLst>
              <a:ext uri="{FF2B5EF4-FFF2-40B4-BE49-F238E27FC236}">
                <a16:creationId xmlns:a16="http://schemas.microsoft.com/office/drawing/2014/main" id="{EFA52164-D82C-49C1-8E64-9E86AA2B3A76}"/>
              </a:ext>
            </a:extLst>
          </p:cNvPr>
          <p:cNvPicPr>
            <a:picLocks noChangeAspect="1"/>
          </p:cNvPicPr>
          <p:nvPr/>
        </p:nvPicPr>
        <p:blipFill>
          <a:blip r:embed="rId3"/>
          <a:stretch>
            <a:fillRect/>
          </a:stretch>
        </p:blipFill>
        <p:spPr>
          <a:xfrm>
            <a:off x="2251384" y="4430405"/>
            <a:ext cx="1682642" cy="1261981"/>
          </a:xfrm>
          <a:prstGeom prst="rect">
            <a:avLst/>
          </a:prstGeom>
        </p:spPr>
      </p:pic>
      <p:pic>
        <p:nvPicPr>
          <p:cNvPr id="28" name="図 27">
            <a:extLst>
              <a:ext uri="{FF2B5EF4-FFF2-40B4-BE49-F238E27FC236}">
                <a16:creationId xmlns:a16="http://schemas.microsoft.com/office/drawing/2014/main" id="{5C90E5AF-0DB2-4A69-9B9D-6AB332EEE01D}"/>
              </a:ext>
            </a:extLst>
          </p:cNvPr>
          <p:cNvPicPr>
            <a:picLocks noChangeAspect="1"/>
          </p:cNvPicPr>
          <p:nvPr/>
        </p:nvPicPr>
        <p:blipFill>
          <a:blip r:embed="rId4"/>
          <a:stretch>
            <a:fillRect/>
          </a:stretch>
        </p:blipFill>
        <p:spPr>
          <a:xfrm>
            <a:off x="3916810" y="4405466"/>
            <a:ext cx="1670449" cy="1280271"/>
          </a:xfrm>
          <a:prstGeom prst="rect">
            <a:avLst/>
          </a:prstGeom>
        </p:spPr>
      </p:pic>
      <p:pic>
        <p:nvPicPr>
          <p:cNvPr id="12" name="図 11">
            <a:extLst>
              <a:ext uri="{FF2B5EF4-FFF2-40B4-BE49-F238E27FC236}">
                <a16:creationId xmlns:a16="http://schemas.microsoft.com/office/drawing/2014/main" id="{DD2100C9-F3E9-4882-A504-EC748A5D2331}"/>
              </a:ext>
            </a:extLst>
          </p:cNvPr>
          <p:cNvPicPr>
            <a:picLocks noChangeAspect="1"/>
          </p:cNvPicPr>
          <p:nvPr/>
        </p:nvPicPr>
        <p:blipFill>
          <a:blip r:embed="rId5"/>
          <a:stretch>
            <a:fillRect/>
          </a:stretch>
        </p:blipFill>
        <p:spPr>
          <a:xfrm>
            <a:off x="611571" y="660699"/>
            <a:ext cx="1670449" cy="1261981"/>
          </a:xfrm>
          <a:prstGeom prst="rect">
            <a:avLst/>
          </a:prstGeom>
        </p:spPr>
      </p:pic>
      <p:pic>
        <p:nvPicPr>
          <p:cNvPr id="2" name="図 1">
            <a:extLst>
              <a:ext uri="{FF2B5EF4-FFF2-40B4-BE49-F238E27FC236}">
                <a16:creationId xmlns:a16="http://schemas.microsoft.com/office/drawing/2014/main" id="{18E5C46F-6C51-4B59-8919-1A6C09EF4E41}"/>
              </a:ext>
            </a:extLst>
          </p:cNvPr>
          <p:cNvPicPr>
            <a:picLocks noChangeAspect="1"/>
          </p:cNvPicPr>
          <p:nvPr/>
        </p:nvPicPr>
        <p:blipFill>
          <a:blip r:embed="rId6"/>
          <a:stretch>
            <a:fillRect/>
          </a:stretch>
        </p:blipFill>
        <p:spPr>
          <a:xfrm>
            <a:off x="2251971" y="655262"/>
            <a:ext cx="1694835" cy="1261981"/>
          </a:xfrm>
          <a:prstGeom prst="rect">
            <a:avLst/>
          </a:prstGeom>
        </p:spPr>
      </p:pic>
      <p:pic>
        <p:nvPicPr>
          <p:cNvPr id="3" name="図 2">
            <a:extLst>
              <a:ext uri="{FF2B5EF4-FFF2-40B4-BE49-F238E27FC236}">
                <a16:creationId xmlns:a16="http://schemas.microsoft.com/office/drawing/2014/main" id="{21AE2C7E-EAAD-4673-BBA4-AA652C47FFBC}"/>
              </a:ext>
            </a:extLst>
          </p:cNvPr>
          <p:cNvPicPr>
            <a:picLocks noChangeAspect="1"/>
          </p:cNvPicPr>
          <p:nvPr/>
        </p:nvPicPr>
        <p:blipFill>
          <a:blip r:embed="rId7"/>
          <a:stretch>
            <a:fillRect/>
          </a:stretch>
        </p:blipFill>
        <p:spPr>
          <a:xfrm>
            <a:off x="3913374" y="655262"/>
            <a:ext cx="1688738" cy="1261981"/>
          </a:xfrm>
          <a:prstGeom prst="rect">
            <a:avLst/>
          </a:prstGeom>
        </p:spPr>
      </p:pic>
      <p:pic>
        <p:nvPicPr>
          <p:cNvPr id="15" name="図 14">
            <a:extLst>
              <a:ext uri="{FF2B5EF4-FFF2-40B4-BE49-F238E27FC236}">
                <a16:creationId xmlns:a16="http://schemas.microsoft.com/office/drawing/2014/main" id="{77344114-10CB-4364-B66D-0765AE823BEA}"/>
              </a:ext>
            </a:extLst>
          </p:cNvPr>
          <p:cNvPicPr>
            <a:picLocks noChangeAspect="1"/>
          </p:cNvPicPr>
          <p:nvPr/>
        </p:nvPicPr>
        <p:blipFill rotWithShape="1">
          <a:blip r:embed="rId8"/>
          <a:srcRect l="2600" t="9988" r="2907" b="9644"/>
          <a:stretch/>
        </p:blipFill>
        <p:spPr>
          <a:xfrm>
            <a:off x="5577839" y="660699"/>
            <a:ext cx="1653077" cy="1260000"/>
          </a:xfrm>
          <a:prstGeom prst="rect">
            <a:avLst/>
          </a:prstGeom>
        </p:spPr>
      </p:pic>
      <p:pic>
        <p:nvPicPr>
          <p:cNvPr id="5" name="図 4">
            <a:extLst>
              <a:ext uri="{FF2B5EF4-FFF2-40B4-BE49-F238E27FC236}">
                <a16:creationId xmlns:a16="http://schemas.microsoft.com/office/drawing/2014/main" id="{6414C3D4-85F4-472A-B3DA-E8775F090925}"/>
              </a:ext>
            </a:extLst>
          </p:cNvPr>
          <p:cNvPicPr>
            <a:picLocks noChangeAspect="1"/>
          </p:cNvPicPr>
          <p:nvPr/>
        </p:nvPicPr>
        <p:blipFill rotWithShape="1">
          <a:blip r:embed="rId9"/>
          <a:srcRect r="3896"/>
          <a:stretch/>
        </p:blipFill>
        <p:spPr>
          <a:xfrm>
            <a:off x="7219873" y="655397"/>
            <a:ext cx="1628804" cy="1261981"/>
          </a:xfrm>
          <a:prstGeom prst="rect">
            <a:avLst/>
          </a:prstGeom>
        </p:spPr>
      </p:pic>
      <p:pic>
        <p:nvPicPr>
          <p:cNvPr id="6" name="図 5">
            <a:extLst>
              <a:ext uri="{FF2B5EF4-FFF2-40B4-BE49-F238E27FC236}">
                <a16:creationId xmlns:a16="http://schemas.microsoft.com/office/drawing/2014/main" id="{3D6978AA-B689-4811-95DE-A8DDFB3E7EA0}"/>
              </a:ext>
            </a:extLst>
          </p:cNvPr>
          <p:cNvPicPr>
            <a:picLocks noChangeAspect="1"/>
          </p:cNvPicPr>
          <p:nvPr/>
        </p:nvPicPr>
        <p:blipFill>
          <a:blip r:embed="rId10"/>
          <a:stretch>
            <a:fillRect/>
          </a:stretch>
        </p:blipFill>
        <p:spPr>
          <a:xfrm>
            <a:off x="600939" y="1909124"/>
            <a:ext cx="1682642" cy="1261981"/>
          </a:xfrm>
          <a:prstGeom prst="rect">
            <a:avLst/>
          </a:prstGeom>
        </p:spPr>
      </p:pic>
      <p:pic>
        <p:nvPicPr>
          <p:cNvPr id="7" name="図 6">
            <a:extLst>
              <a:ext uri="{FF2B5EF4-FFF2-40B4-BE49-F238E27FC236}">
                <a16:creationId xmlns:a16="http://schemas.microsoft.com/office/drawing/2014/main" id="{B784A898-9F47-496B-AD87-484C9893D8B7}"/>
              </a:ext>
            </a:extLst>
          </p:cNvPr>
          <p:cNvPicPr>
            <a:picLocks noChangeAspect="1"/>
          </p:cNvPicPr>
          <p:nvPr/>
        </p:nvPicPr>
        <p:blipFill>
          <a:blip r:embed="rId11"/>
          <a:stretch>
            <a:fillRect/>
          </a:stretch>
        </p:blipFill>
        <p:spPr>
          <a:xfrm>
            <a:off x="2253445" y="1915220"/>
            <a:ext cx="1694835" cy="1255885"/>
          </a:xfrm>
          <a:prstGeom prst="rect">
            <a:avLst/>
          </a:prstGeom>
        </p:spPr>
      </p:pic>
      <p:pic>
        <p:nvPicPr>
          <p:cNvPr id="8" name="図 7">
            <a:extLst>
              <a:ext uri="{FF2B5EF4-FFF2-40B4-BE49-F238E27FC236}">
                <a16:creationId xmlns:a16="http://schemas.microsoft.com/office/drawing/2014/main" id="{D408CE0B-3775-405E-BE2D-1BCB94EF2153}"/>
              </a:ext>
            </a:extLst>
          </p:cNvPr>
          <p:cNvPicPr>
            <a:picLocks noChangeAspect="1"/>
          </p:cNvPicPr>
          <p:nvPr/>
        </p:nvPicPr>
        <p:blipFill>
          <a:blip r:embed="rId12"/>
          <a:stretch>
            <a:fillRect/>
          </a:stretch>
        </p:blipFill>
        <p:spPr>
          <a:xfrm>
            <a:off x="3916810" y="1912109"/>
            <a:ext cx="1688738" cy="1261981"/>
          </a:xfrm>
          <a:prstGeom prst="rect">
            <a:avLst/>
          </a:prstGeom>
        </p:spPr>
      </p:pic>
      <p:pic>
        <p:nvPicPr>
          <p:cNvPr id="9" name="図 8">
            <a:extLst>
              <a:ext uri="{FF2B5EF4-FFF2-40B4-BE49-F238E27FC236}">
                <a16:creationId xmlns:a16="http://schemas.microsoft.com/office/drawing/2014/main" id="{C2C9761B-C89A-4C6C-A3E3-0411C0A24276}"/>
              </a:ext>
            </a:extLst>
          </p:cNvPr>
          <p:cNvPicPr>
            <a:picLocks noChangeAspect="1"/>
          </p:cNvPicPr>
          <p:nvPr/>
        </p:nvPicPr>
        <p:blipFill>
          <a:blip r:embed="rId13"/>
          <a:stretch>
            <a:fillRect/>
          </a:stretch>
        </p:blipFill>
        <p:spPr>
          <a:xfrm>
            <a:off x="5571002" y="1912109"/>
            <a:ext cx="1676545" cy="1261981"/>
          </a:xfrm>
          <a:prstGeom prst="rect">
            <a:avLst/>
          </a:prstGeom>
        </p:spPr>
      </p:pic>
      <p:pic>
        <p:nvPicPr>
          <p:cNvPr id="10" name="図 9">
            <a:extLst>
              <a:ext uri="{FF2B5EF4-FFF2-40B4-BE49-F238E27FC236}">
                <a16:creationId xmlns:a16="http://schemas.microsoft.com/office/drawing/2014/main" id="{E82B681F-82EA-4F43-B7D2-E84709A1C904}"/>
              </a:ext>
            </a:extLst>
          </p:cNvPr>
          <p:cNvPicPr>
            <a:picLocks noChangeAspect="1"/>
          </p:cNvPicPr>
          <p:nvPr/>
        </p:nvPicPr>
        <p:blipFill>
          <a:blip r:embed="rId14"/>
          <a:stretch>
            <a:fillRect/>
          </a:stretch>
        </p:blipFill>
        <p:spPr>
          <a:xfrm>
            <a:off x="587270" y="3171535"/>
            <a:ext cx="1700931" cy="1255885"/>
          </a:xfrm>
          <a:prstGeom prst="rect">
            <a:avLst/>
          </a:prstGeom>
        </p:spPr>
      </p:pic>
      <p:pic>
        <p:nvPicPr>
          <p:cNvPr id="11" name="図 10">
            <a:extLst>
              <a:ext uri="{FF2B5EF4-FFF2-40B4-BE49-F238E27FC236}">
                <a16:creationId xmlns:a16="http://schemas.microsoft.com/office/drawing/2014/main" id="{3BD21B0E-ADF2-4928-A6FA-44ADC82D5487}"/>
              </a:ext>
            </a:extLst>
          </p:cNvPr>
          <p:cNvPicPr>
            <a:picLocks noChangeAspect="1"/>
          </p:cNvPicPr>
          <p:nvPr/>
        </p:nvPicPr>
        <p:blipFill>
          <a:blip r:embed="rId15"/>
          <a:stretch>
            <a:fillRect/>
          </a:stretch>
        </p:blipFill>
        <p:spPr>
          <a:xfrm>
            <a:off x="2260209" y="3168424"/>
            <a:ext cx="1633870" cy="1261981"/>
          </a:xfrm>
          <a:prstGeom prst="rect">
            <a:avLst/>
          </a:prstGeom>
        </p:spPr>
      </p:pic>
      <p:pic>
        <p:nvPicPr>
          <p:cNvPr id="14" name="図 13">
            <a:extLst>
              <a:ext uri="{FF2B5EF4-FFF2-40B4-BE49-F238E27FC236}">
                <a16:creationId xmlns:a16="http://schemas.microsoft.com/office/drawing/2014/main" id="{37660A64-35E1-484C-8FA3-E9A0BE384AC3}"/>
              </a:ext>
            </a:extLst>
          </p:cNvPr>
          <p:cNvPicPr>
            <a:picLocks noChangeAspect="1"/>
          </p:cNvPicPr>
          <p:nvPr/>
        </p:nvPicPr>
        <p:blipFill>
          <a:blip r:embed="rId16"/>
          <a:stretch>
            <a:fillRect/>
          </a:stretch>
        </p:blipFill>
        <p:spPr>
          <a:xfrm>
            <a:off x="3891975" y="3172853"/>
            <a:ext cx="1707028" cy="1255885"/>
          </a:xfrm>
          <a:prstGeom prst="rect">
            <a:avLst/>
          </a:prstGeom>
        </p:spPr>
      </p:pic>
      <p:pic>
        <p:nvPicPr>
          <p:cNvPr id="32" name="図 31">
            <a:extLst>
              <a:ext uri="{FF2B5EF4-FFF2-40B4-BE49-F238E27FC236}">
                <a16:creationId xmlns:a16="http://schemas.microsoft.com/office/drawing/2014/main" id="{36659F59-6788-4805-8251-D0AE44E753DF}"/>
              </a:ext>
            </a:extLst>
          </p:cNvPr>
          <p:cNvPicPr>
            <a:picLocks noChangeAspect="1"/>
          </p:cNvPicPr>
          <p:nvPr/>
        </p:nvPicPr>
        <p:blipFill>
          <a:blip r:embed="rId17"/>
          <a:stretch>
            <a:fillRect/>
          </a:stretch>
        </p:blipFill>
        <p:spPr>
          <a:xfrm>
            <a:off x="5587259" y="3172853"/>
            <a:ext cx="1682642" cy="1255885"/>
          </a:xfrm>
          <a:prstGeom prst="rect">
            <a:avLst/>
          </a:prstGeom>
        </p:spPr>
      </p:pic>
      <p:pic>
        <p:nvPicPr>
          <p:cNvPr id="36" name="図 35">
            <a:extLst>
              <a:ext uri="{FF2B5EF4-FFF2-40B4-BE49-F238E27FC236}">
                <a16:creationId xmlns:a16="http://schemas.microsoft.com/office/drawing/2014/main" id="{F590FB54-CD56-41EE-BE74-C2BB40026D62}"/>
              </a:ext>
            </a:extLst>
          </p:cNvPr>
          <p:cNvPicPr>
            <a:picLocks noChangeAspect="1"/>
          </p:cNvPicPr>
          <p:nvPr/>
        </p:nvPicPr>
        <p:blipFill rotWithShape="1">
          <a:blip r:embed="rId18"/>
          <a:srcRect l="1" r="2136"/>
          <a:stretch/>
        </p:blipFill>
        <p:spPr>
          <a:xfrm>
            <a:off x="7233415" y="3149263"/>
            <a:ext cx="1628803" cy="1261981"/>
          </a:xfrm>
          <a:prstGeom prst="rect">
            <a:avLst/>
          </a:prstGeom>
        </p:spPr>
      </p:pic>
      <p:pic>
        <p:nvPicPr>
          <p:cNvPr id="38" name="図 37">
            <a:extLst>
              <a:ext uri="{FF2B5EF4-FFF2-40B4-BE49-F238E27FC236}">
                <a16:creationId xmlns:a16="http://schemas.microsoft.com/office/drawing/2014/main" id="{C27EF2C2-14DF-4BCB-84F6-89851C2D5968}"/>
              </a:ext>
            </a:extLst>
          </p:cNvPr>
          <p:cNvPicPr>
            <a:picLocks noChangeAspect="1"/>
          </p:cNvPicPr>
          <p:nvPr/>
        </p:nvPicPr>
        <p:blipFill>
          <a:blip r:embed="rId19"/>
          <a:stretch>
            <a:fillRect/>
          </a:stretch>
        </p:blipFill>
        <p:spPr>
          <a:xfrm>
            <a:off x="584223" y="4439377"/>
            <a:ext cx="1676545" cy="1255885"/>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054451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6366EB6C-2BE1-4B12-B025-6C7AEAA2C76A}"/>
              </a:ext>
            </a:extLst>
          </p:cNvPr>
          <p:cNvGraphicFramePr>
            <a:graphicFrameLocks noGrp="1"/>
          </p:cNvGraphicFramePr>
          <p:nvPr/>
        </p:nvGraphicFramePr>
        <p:xfrm>
          <a:off x="359860" y="1749433"/>
          <a:ext cx="8496000" cy="4572000"/>
        </p:xfrm>
        <a:graphic>
          <a:graphicData uri="http://schemas.openxmlformats.org/drawingml/2006/table">
            <a:tbl>
              <a:tblPr firstRow="1" bandRow="1">
                <a:tableStyleId>{5C22544A-7EE6-4342-B048-85BDC9FD1C3A}</a:tableStyleId>
              </a:tblPr>
              <a:tblGrid>
                <a:gridCol w="2736000">
                  <a:extLst>
                    <a:ext uri="{9D8B030D-6E8A-4147-A177-3AD203B41FA5}">
                      <a16:colId xmlns:a16="http://schemas.microsoft.com/office/drawing/2014/main" val="852883701"/>
                    </a:ext>
                  </a:extLst>
                </a:gridCol>
                <a:gridCol w="1080000">
                  <a:extLst>
                    <a:ext uri="{9D8B030D-6E8A-4147-A177-3AD203B41FA5}">
                      <a16:colId xmlns:a16="http://schemas.microsoft.com/office/drawing/2014/main" val="3240478427"/>
                    </a:ext>
                  </a:extLst>
                </a:gridCol>
                <a:gridCol w="4680000">
                  <a:extLst>
                    <a:ext uri="{9D8B030D-6E8A-4147-A177-3AD203B41FA5}">
                      <a16:colId xmlns:a16="http://schemas.microsoft.com/office/drawing/2014/main" val="996266311"/>
                    </a:ext>
                  </a:extLst>
                </a:gridCol>
              </a:tblGrid>
              <a:tr h="2052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試料マウント部下部</a:t>
                      </a:r>
                    </a:p>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ctr"/>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kumimoji="1" lang="ja-JP" altLang="en-US" sz="1200" dirty="0">
                        <a:latin typeface="+mn-ea"/>
                        <a:ea typeface="+mn-ea"/>
                      </a:endParaRPr>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745857"/>
                  </a:ext>
                </a:extLst>
              </a:tr>
              <a:tr h="2520000">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60761766"/>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73772" cy="1061829"/>
          </a:xfrm>
          <a:prstGeom prst="rect">
            <a:avLst/>
          </a:prstGeom>
          <a:noFill/>
          <a:ln w="9525" algn="ctr">
            <a:noFill/>
            <a:miter lim="800000"/>
            <a:headEnd/>
            <a:tailEnd/>
          </a:ln>
          <a:effectLst/>
        </p:spPr>
        <p:txBody>
          <a:bodyPr wrap="square" rtlCol="0">
            <a:spAutoFit/>
          </a:bodyPr>
          <a:lstStyle/>
          <a:p>
            <a:pPr marL="273050" indent="-185738">
              <a:spcBef>
                <a:spcPts val="0"/>
              </a:spcBef>
              <a:buClrTx/>
              <a:buSzTx/>
              <a:buFont typeface="Arial" panose="020B0604020202020204" pitchFamily="34" charset="0"/>
              <a:buChar char="•"/>
            </a:pPr>
            <a:r>
              <a:rPr kumimoji="0" lang="ja-JP" altLang="en-US" sz="2200" dirty="0">
                <a:latin typeface="+mn-ea"/>
                <a:ea typeface="+mn-ea"/>
              </a:rPr>
              <a:t>全体は赤黄褐色であるが、部分的には白色の部分が観察される。　</a:t>
            </a:r>
            <a:endParaRPr kumimoji="0" lang="en-US" altLang="ja-JP" sz="2200" dirty="0">
              <a:latin typeface="+mn-ea"/>
              <a:ea typeface="+mn-ea"/>
            </a:endParaRPr>
          </a:p>
          <a:p>
            <a:pPr marL="273050" indent="-185738">
              <a:spcBef>
                <a:spcPts val="0"/>
              </a:spcBef>
              <a:buClrTx/>
              <a:buSzTx/>
              <a:buFont typeface="Arial" panose="020B0604020202020204" pitchFamily="34" charset="0"/>
              <a:buChar char="•"/>
            </a:pPr>
            <a:r>
              <a:rPr kumimoji="0" lang="ja-JP" altLang="en-US" sz="2200" dirty="0">
                <a:latin typeface="+mn-ea"/>
                <a:ea typeface="+mn-ea"/>
              </a:rPr>
              <a:t>微粒子が集まった塊で構成され、大きいものは数</a:t>
            </a:r>
            <a:r>
              <a:rPr kumimoji="0" lang="en-US" altLang="ja-JP" sz="2200" dirty="0">
                <a:latin typeface="+mn-ea"/>
                <a:ea typeface="+mn-ea"/>
              </a:rPr>
              <a:t>100μm</a:t>
            </a:r>
            <a:r>
              <a:rPr kumimoji="0" lang="ja-JP" altLang="en-US" sz="2200" dirty="0">
                <a:latin typeface="+mn-ea"/>
                <a:ea typeface="+mn-ea"/>
              </a:rPr>
              <a:t>程度となる。</a:t>
            </a:r>
            <a:endParaRPr kumimoji="0" lang="en-US" altLang="ja-JP" sz="2200" dirty="0">
              <a:latin typeface="+mn-ea"/>
              <a:ea typeface="+mn-ea"/>
            </a:endParaRPr>
          </a:p>
          <a:p>
            <a:pPr marL="87312" algn="r">
              <a:spcBef>
                <a:spcPts val="600"/>
              </a:spcBef>
              <a:buClrTx/>
              <a:buSzTx/>
              <a:buNone/>
            </a:pPr>
            <a:r>
              <a:rPr kumimoji="0" lang="en-US" altLang="ja-JP" sz="1400" dirty="0">
                <a:latin typeface="+mn-ea"/>
                <a:ea typeface="+mn-ea"/>
              </a:rPr>
              <a:t>※</a:t>
            </a:r>
            <a:r>
              <a:rPr kumimoji="0" lang="ja-JP" altLang="en-US" sz="1400" dirty="0">
                <a:latin typeface="+mn-ea"/>
                <a:ea typeface="+mn-ea"/>
              </a:rPr>
              <a:t>青白い光点は粒子ではなく</a:t>
            </a:r>
            <a:r>
              <a:rPr kumimoji="0" lang="en-US" altLang="ja-JP" sz="1400" dirty="0">
                <a:latin typeface="+mn-ea"/>
                <a:ea typeface="+mn-ea"/>
              </a:rPr>
              <a:t>C</a:t>
            </a:r>
            <a:r>
              <a:rPr kumimoji="0" lang="ja-JP" altLang="en-US" sz="1400" dirty="0">
                <a:latin typeface="+mn-ea"/>
                <a:ea typeface="+mn-ea"/>
              </a:rPr>
              <a:t>テープの凹凸が反射したもの　</a:t>
            </a:r>
            <a:endParaRPr kumimoji="0" lang="en-US" altLang="ja-JP" sz="14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30542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５．光学顕微鏡観察（</a:t>
            </a:r>
            <a:r>
              <a:rPr lang="en-US" altLang="ja-JP" dirty="0"/>
              <a:t>1PCV2301BR3</a:t>
            </a:r>
            <a:r>
              <a:rPr lang="ja-JP" altLang="en-US" dirty="0"/>
              <a:t>）</a:t>
            </a:r>
          </a:p>
        </p:txBody>
      </p:sp>
      <p:cxnSp>
        <p:nvCxnSpPr>
          <p:cNvPr id="14" name="直線コネクタ 13">
            <a:extLst>
              <a:ext uri="{FF2B5EF4-FFF2-40B4-BE49-F238E27FC236}">
                <a16:creationId xmlns:a16="http://schemas.microsoft.com/office/drawing/2014/main" id="{31F16B07-FD5E-405B-ACDB-94361722A3E6}"/>
              </a:ext>
            </a:extLst>
          </p:cNvPr>
          <p:cNvCxnSpPr/>
          <p:nvPr/>
        </p:nvCxnSpPr>
        <p:spPr>
          <a:xfrm>
            <a:off x="4246424" y="4153710"/>
            <a:ext cx="787941"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6" name="表 35">
            <a:extLst>
              <a:ext uri="{FF2B5EF4-FFF2-40B4-BE49-F238E27FC236}">
                <a16:creationId xmlns:a16="http://schemas.microsoft.com/office/drawing/2014/main" id="{080626DB-8256-4EF4-8A03-CD457CA8AFA0}"/>
              </a:ext>
            </a:extLst>
          </p:cNvPr>
          <p:cNvGraphicFramePr>
            <a:graphicFrameLocks noGrp="1"/>
          </p:cNvGraphicFramePr>
          <p:nvPr/>
        </p:nvGraphicFramePr>
        <p:xfrm>
          <a:off x="4353328" y="377295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1" name="直線コネクタ 20">
            <a:extLst>
              <a:ext uri="{FF2B5EF4-FFF2-40B4-BE49-F238E27FC236}">
                <a16:creationId xmlns:a16="http://schemas.microsoft.com/office/drawing/2014/main" id="{94252B03-E6DE-47DB-899F-4C26C6B3864F}"/>
              </a:ext>
            </a:extLst>
          </p:cNvPr>
          <p:cNvCxnSpPr>
            <a:cxnSpLocks/>
          </p:cNvCxnSpPr>
          <p:nvPr/>
        </p:nvCxnSpPr>
        <p:spPr>
          <a:xfrm flipH="1">
            <a:off x="383387" y="2769967"/>
            <a:ext cx="272615"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D82160F-C2E1-4D53-9D24-A4DB5EFF7478}"/>
              </a:ext>
            </a:extLst>
          </p:cNvPr>
          <p:cNvCxnSpPr>
            <a:cxnSpLocks/>
          </p:cNvCxnSpPr>
          <p:nvPr/>
        </p:nvCxnSpPr>
        <p:spPr>
          <a:xfrm>
            <a:off x="1783932" y="2769967"/>
            <a:ext cx="945056" cy="67731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8492214-2AFB-41AB-BC07-998403320251}"/>
              </a:ext>
            </a:extLst>
          </p:cNvPr>
          <p:cNvCxnSpPr>
            <a:cxnSpLocks/>
          </p:cNvCxnSpPr>
          <p:nvPr/>
        </p:nvCxnSpPr>
        <p:spPr>
          <a:xfrm flipH="1">
            <a:off x="2728988" y="1749433"/>
            <a:ext cx="464812" cy="1697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59145E0-E3F2-42C4-97DC-C76060CE9D7B}"/>
              </a:ext>
            </a:extLst>
          </p:cNvPr>
          <p:cNvCxnSpPr>
            <a:cxnSpLocks/>
          </p:cNvCxnSpPr>
          <p:nvPr/>
        </p:nvCxnSpPr>
        <p:spPr>
          <a:xfrm flipH="1" flipV="1">
            <a:off x="2707125" y="5892505"/>
            <a:ext cx="464812" cy="42892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0BDE328B-7D41-4C0E-82F0-93CC7A86EF3A}"/>
              </a:ext>
            </a:extLst>
          </p:cNvPr>
          <p:cNvPicPr>
            <a:picLocks noChangeAspect="1"/>
          </p:cNvPicPr>
          <p:nvPr/>
        </p:nvPicPr>
        <p:blipFill rotWithShape="1">
          <a:blip r:embed="rId3"/>
          <a:srcRect l="7216" t="-417" r="5738" b="417"/>
          <a:stretch/>
        </p:blipFill>
        <p:spPr>
          <a:xfrm>
            <a:off x="351548" y="3431487"/>
            <a:ext cx="2377440" cy="2450804"/>
          </a:xfrm>
          <a:prstGeom prst="rect">
            <a:avLst/>
          </a:prstGeom>
        </p:spPr>
      </p:pic>
      <p:pic>
        <p:nvPicPr>
          <p:cNvPr id="13" name="図 12">
            <a:extLst>
              <a:ext uri="{FF2B5EF4-FFF2-40B4-BE49-F238E27FC236}">
                <a16:creationId xmlns:a16="http://schemas.microsoft.com/office/drawing/2014/main" id="{5D3FA7BA-03CF-4128-84DD-6E57F8975F2D}"/>
              </a:ext>
            </a:extLst>
          </p:cNvPr>
          <p:cNvPicPr>
            <a:picLocks noChangeAspect="1"/>
          </p:cNvPicPr>
          <p:nvPr/>
        </p:nvPicPr>
        <p:blipFill>
          <a:blip r:embed="rId4"/>
          <a:stretch>
            <a:fillRect/>
          </a:stretch>
        </p:blipFill>
        <p:spPr>
          <a:xfrm>
            <a:off x="656074" y="1739219"/>
            <a:ext cx="1127858" cy="1018120"/>
          </a:xfrm>
          <a:prstGeom prst="rect">
            <a:avLst/>
          </a:prstGeom>
        </p:spPr>
      </p:pic>
      <p:pic>
        <p:nvPicPr>
          <p:cNvPr id="26" name="図 25">
            <a:extLst>
              <a:ext uri="{FF2B5EF4-FFF2-40B4-BE49-F238E27FC236}">
                <a16:creationId xmlns:a16="http://schemas.microsoft.com/office/drawing/2014/main" id="{A6DE3BE1-A57B-47B4-BB80-E8C8D8B6D1BE}"/>
              </a:ext>
            </a:extLst>
          </p:cNvPr>
          <p:cNvPicPr>
            <a:picLocks noChangeAspect="1"/>
          </p:cNvPicPr>
          <p:nvPr/>
        </p:nvPicPr>
        <p:blipFill>
          <a:blip r:embed="rId5"/>
          <a:stretch>
            <a:fillRect/>
          </a:stretch>
        </p:blipFill>
        <p:spPr>
          <a:xfrm>
            <a:off x="3180249" y="1749433"/>
            <a:ext cx="5663675" cy="4572396"/>
          </a:xfrm>
          <a:prstGeom prst="rect">
            <a:avLst/>
          </a:prstGeom>
        </p:spPr>
      </p:pic>
      <p:cxnSp>
        <p:nvCxnSpPr>
          <p:cNvPr id="15" name="直線コネクタ 14">
            <a:extLst>
              <a:ext uri="{FF2B5EF4-FFF2-40B4-BE49-F238E27FC236}">
                <a16:creationId xmlns:a16="http://schemas.microsoft.com/office/drawing/2014/main" id="{DD2A031B-2035-4057-9DF8-908D7ECDB12C}"/>
              </a:ext>
            </a:extLst>
          </p:cNvPr>
          <p:cNvCxnSpPr>
            <a:cxnSpLocks/>
          </p:cNvCxnSpPr>
          <p:nvPr/>
        </p:nvCxnSpPr>
        <p:spPr>
          <a:xfrm>
            <a:off x="3290570" y="6035908"/>
            <a:ext cx="1440000"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16" name="表 15">
            <a:extLst>
              <a:ext uri="{FF2B5EF4-FFF2-40B4-BE49-F238E27FC236}">
                <a16:creationId xmlns:a16="http://schemas.microsoft.com/office/drawing/2014/main" id="{1732A7C9-F264-4FA2-8929-449E95F4D4B9}"/>
              </a:ext>
            </a:extLst>
          </p:cNvPr>
          <p:cNvGraphicFramePr>
            <a:graphicFrameLocks noGrp="1"/>
          </p:cNvGraphicFramePr>
          <p:nvPr/>
        </p:nvGraphicFramePr>
        <p:xfrm>
          <a:off x="3672293" y="5675152"/>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0" name="直線コネクタ 19">
            <a:extLst>
              <a:ext uri="{FF2B5EF4-FFF2-40B4-BE49-F238E27FC236}">
                <a16:creationId xmlns:a16="http://schemas.microsoft.com/office/drawing/2014/main" id="{5365C899-CD6C-4AE8-8A11-82BCA6ED78EB}"/>
              </a:ext>
            </a:extLst>
          </p:cNvPr>
          <p:cNvCxnSpPr>
            <a:cxnSpLocks/>
          </p:cNvCxnSpPr>
          <p:nvPr/>
        </p:nvCxnSpPr>
        <p:spPr>
          <a:xfrm>
            <a:off x="1943101" y="5675152"/>
            <a:ext cx="5343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表 21">
            <a:extLst>
              <a:ext uri="{FF2B5EF4-FFF2-40B4-BE49-F238E27FC236}">
                <a16:creationId xmlns:a16="http://schemas.microsoft.com/office/drawing/2014/main" id="{CFA306B1-6212-4D6D-9DEF-00179BB404CF}"/>
              </a:ext>
            </a:extLst>
          </p:cNvPr>
          <p:cNvGraphicFramePr>
            <a:graphicFrameLocks noGrp="1"/>
          </p:cNvGraphicFramePr>
          <p:nvPr/>
        </p:nvGraphicFramePr>
        <p:xfrm>
          <a:off x="1903331" y="534858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Tree>
    <p:extLst>
      <p:ext uri="{BB962C8B-B14F-4D97-AF65-F5344CB8AC3E}">
        <p14:creationId xmlns:p14="http://schemas.microsoft.com/office/powerpoint/2010/main" val="3680660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A</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B</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7" name="図 6">
            <a:extLst>
              <a:ext uri="{FF2B5EF4-FFF2-40B4-BE49-F238E27FC236}">
                <a16:creationId xmlns:a16="http://schemas.microsoft.com/office/drawing/2014/main" id="{F747A6E7-F768-4940-87E7-9DD5B337B7B0}"/>
              </a:ext>
            </a:extLst>
          </p:cNvPr>
          <p:cNvPicPr>
            <a:picLocks noChangeAspect="1"/>
          </p:cNvPicPr>
          <p:nvPr/>
        </p:nvPicPr>
        <p:blipFill rotWithShape="1">
          <a:blip r:embed="rId2"/>
          <a:srcRect l="8198" t="9954" r="3239" b="18064"/>
          <a:stretch/>
        </p:blipFill>
        <p:spPr>
          <a:xfrm>
            <a:off x="272340" y="1245869"/>
            <a:ext cx="2055241" cy="1523959"/>
          </a:xfrm>
          <a:prstGeom prst="rect">
            <a:avLst/>
          </a:prstGeom>
        </p:spPr>
      </p:pic>
      <p:pic>
        <p:nvPicPr>
          <p:cNvPr id="27" name="図 26">
            <a:extLst>
              <a:ext uri="{FF2B5EF4-FFF2-40B4-BE49-F238E27FC236}">
                <a16:creationId xmlns:a16="http://schemas.microsoft.com/office/drawing/2014/main" id="{F747A6E7-F768-4940-87E7-9DD5B337B7B0}"/>
              </a:ext>
            </a:extLst>
          </p:cNvPr>
          <p:cNvPicPr>
            <a:picLocks noChangeAspect="1"/>
          </p:cNvPicPr>
          <p:nvPr/>
        </p:nvPicPr>
        <p:blipFill rotWithShape="1">
          <a:blip r:embed="rId2"/>
          <a:srcRect l="22519" t="29062" r="35974" b="35136"/>
          <a:stretch/>
        </p:blipFill>
        <p:spPr>
          <a:xfrm>
            <a:off x="347043" y="3789238"/>
            <a:ext cx="2721428" cy="2141491"/>
          </a:xfrm>
          <a:prstGeom prst="rect">
            <a:avLst/>
          </a:prstGeom>
        </p:spPr>
      </p:pic>
      <p:pic>
        <p:nvPicPr>
          <p:cNvPr id="19" name="図 18">
            <a:extLst>
              <a:ext uri="{FF2B5EF4-FFF2-40B4-BE49-F238E27FC236}">
                <a16:creationId xmlns:a16="http://schemas.microsoft.com/office/drawing/2014/main" id="{E317AFBB-BE9E-42C1-9C68-0D76DBF6B8CA}"/>
              </a:ext>
            </a:extLst>
          </p:cNvPr>
          <p:cNvPicPr>
            <a:picLocks noChangeAspect="1"/>
          </p:cNvPicPr>
          <p:nvPr/>
        </p:nvPicPr>
        <p:blipFill>
          <a:blip r:embed="rId3"/>
          <a:stretch>
            <a:fillRect/>
          </a:stretch>
        </p:blipFill>
        <p:spPr>
          <a:xfrm>
            <a:off x="3418708" y="3961153"/>
            <a:ext cx="2469094" cy="1981372"/>
          </a:xfrm>
          <a:prstGeom prst="rect">
            <a:avLst/>
          </a:prstGeom>
        </p:spPr>
      </p:pic>
      <p:pic>
        <p:nvPicPr>
          <p:cNvPr id="14" name="図 13">
            <a:extLst>
              <a:ext uri="{FF2B5EF4-FFF2-40B4-BE49-F238E27FC236}">
                <a16:creationId xmlns:a16="http://schemas.microsoft.com/office/drawing/2014/main" id="{3C2AEAD4-89E8-4C61-A317-D8DC4616165F}"/>
              </a:ext>
            </a:extLst>
          </p:cNvPr>
          <p:cNvPicPr>
            <a:picLocks noChangeAspect="1"/>
          </p:cNvPicPr>
          <p:nvPr/>
        </p:nvPicPr>
        <p:blipFill>
          <a:blip r:embed="rId4"/>
          <a:stretch>
            <a:fillRect/>
          </a:stretch>
        </p:blipFill>
        <p:spPr>
          <a:xfrm>
            <a:off x="3428570" y="1279699"/>
            <a:ext cx="2469094" cy="1981372"/>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1PCV2301BR3</a:t>
            </a:r>
            <a:endParaRPr kumimoji="0" lang="en-US" altLang="ja-JP" sz="2200" b="1" dirty="0">
              <a:solidFill>
                <a:srgbClr val="FF0000"/>
              </a:solidFill>
              <a:latin typeface="+mn-ea"/>
              <a:ea typeface="+mn-ea"/>
            </a:endParaRP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A)</a:t>
            </a:r>
            <a:r>
              <a:rPr kumimoji="0" lang="ja-JP" altLang="en-US" sz="2200" dirty="0">
                <a:latin typeface="+mn-ea"/>
                <a:ea typeface="+mn-ea"/>
              </a:rPr>
              <a:t>泥状物　　</a:t>
            </a:r>
            <a:r>
              <a:rPr kumimoji="0" lang="en-US" altLang="ja-JP" sz="2200" dirty="0">
                <a:latin typeface="+mn-ea"/>
                <a:ea typeface="+mn-ea"/>
              </a:rPr>
              <a:t>B)</a:t>
            </a:r>
            <a:r>
              <a:rPr kumimoji="0" lang="ja-JP" altLang="en-US" sz="2200" dirty="0">
                <a:latin typeface="+mn-ea"/>
                <a:ea typeface="+mn-ea"/>
              </a:rPr>
              <a:t>針状物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）①：測定位置－１</a:t>
            </a:r>
          </a:p>
        </p:txBody>
      </p:sp>
      <p:graphicFrame>
        <p:nvGraphicFramePr>
          <p:cNvPr id="31" name="表 30">
            <a:extLst>
              <a:ext uri="{FF2B5EF4-FFF2-40B4-BE49-F238E27FC236}">
                <a16:creationId xmlns:a16="http://schemas.microsoft.com/office/drawing/2014/main" id="{9E8DA118-A093-4B7F-B1F9-DEB8F7CB10B4}"/>
              </a:ext>
            </a:extLst>
          </p:cNvPr>
          <p:cNvGraphicFramePr>
            <a:graphicFrameLocks noGrp="1"/>
          </p:cNvGraphicFramePr>
          <p:nvPr/>
        </p:nvGraphicFramePr>
        <p:xfrm>
          <a:off x="1752438" y="1262828"/>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
        <p:nvSpPr>
          <p:cNvPr id="33" name="正方形/長方形 32">
            <a:extLst>
              <a:ext uri="{FF2B5EF4-FFF2-40B4-BE49-F238E27FC236}">
                <a16:creationId xmlns:a16="http://schemas.microsoft.com/office/drawing/2014/main" id="{3BA5E9F2-EBB1-4EE1-9CC9-C742749DB5AB}"/>
              </a:ext>
            </a:extLst>
          </p:cNvPr>
          <p:cNvSpPr/>
          <p:nvPr/>
        </p:nvSpPr>
        <p:spPr>
          <a:xfrm>
            <a:off x="598207" y="1663155"/>
            <a:ext cx="952426" cy="742628"/>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1550633" y="2424983"/>
            <a:ext cx="1517838" cy="136425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347043" y="2405783"/>
            <a:ext cx="251164" cy="138345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4349719" y="200460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47" name="テキスト ボックス 46">
            <a:extLst>
              <a:ext uri="{FF2B5EF4-FFF2-40B4-BE49-F238E27FC236}">
                <a16:creationId xmlns:a16="http://schemas.microsoft.com/office/drawing/2014/main" id="{211B5152-E07A-4408-9D8D-C8C399B58BDE}"/>
              </a:ext>
            </a:extLst>
          </p:cNvPr>
          <p:cNvSpPr txBox="1"/>
          <p:nvPr/>
        </p:nvSpPr>
        <p:spPr bwMode="auto">
          <a:xfrm>
            <a:off x="4381449" y="4649232"/>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28" name="直線コネクタ 27">
            <a:extLst>
              <a:ext uri="{FF2B5EF4-FFF2-40B4-BE49-F238E27FC236}">
                <a16:creationId xmlns:a16="http://schemas.microsoft.com/office/drawing/2014/main" id="{5C8400A9-29F1-4F6E-A68B-F1A989820B33}"/>
              </a:ext>
            </a:extLst>
          </p:cNvPr>
          <p:cNvCxnSpPr/>
          <p:nvPr/>
        </p:nvCxnSpPr>
        <p:spPr>
          <a:xfrm>
            <a:off x="1579801" y="5820690"/>
            <a:ext cx="1440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2473160" y="5504310"/>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
        <p:nvSpPr>
          <p:cNvPr id="39" name="テキスト ボックス 38">
            <a:extLst>
              <a:ext uri="{FF2B5EF4-FFF2-40B4-BE49-F238E27FC236}">
                <a16:creationId xmlns:a16="http://schemas.microsoft.com/office/drawing/2014/main" id="{E6E738A4-C402-47FB-A631-3091CE1D20E4}"/>
              </a:ext>
            </a:extLst>
          </p:cNvPr>
          <p:cNvSpPr txBox="1"/>
          <p:nvPr/>
        </p:nvSpPr>
        <p:spPr bwMode="auto">
          <a:xfrm>
            <a:off x="530072" y="5059254"/>
            <a:ext cx="893916" cy="703043"/>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43" name="直線コネクタ 42">
            <a:extLst>
              <a:ext uri="{FF2B5EF4-FFF2-40B4-BE49-F238E27FC236}">
                <a16:creationId xmlns:a16="http://schemas.microsoft.com/office/drawing/2014/main" id="{FAE9C082-DBCC-4DE0-945B-619DC75B5625}"/>
              </a:ext>
            </a:extLst>
          </p:cNvPr>
          <p:cNvCxnSpPr>
            <a:cxnSpLocks/>
            <a:stCxn id="39" idx="0"/>
          </p:cNvCxnSpPr>
          <p:nvPr/>
        </p:nvCxnSpPr>
        <p:spPr>
          <a:xfrm flipV="1">
            <a:off x="977030" y="2329290"/>
            <a:ext cx="2451540" cy="2729964"/>
          </a:xfrm>
          <a:prstGeom prst="line">
            <a:avLst/>
          </a:prstGeom>
          <a:ln w="31750">
            <a:solidFill>
              <a:srgbClr val="92D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18C3528-B1DE-4CB8-B135-50B040E6E28A}"/>
              </a:ext>
            </a:extLst>
          </p:cNvPr>
          <p:cNvCxnSpPr>
            <a:cxnSpLocks/>
            <a:stCxn id="41" idx="3"/>
          </p:cNvCxnSpPr>
          <p:nvPr/>
        </p:nvCxnSpPr>
        <p:spPr>
          <a:xfrm>
            <a:off x="2989330" y="4203337"/>
            <a:ext cx="423843" cy="418980"/>
          </a:xfrm>
          <a:prstGeom prst="line">
            <a:avLst/>
          </a:prstGeom>
          <a:ln w="3175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flipV="1">
            <a:off x="4856480" y="2560320"/>
            <a:ext cx="1519431" cy="66870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flipH="1">
            <a:off x="4833810" y="1271003"/>
            <a:ext cx="1531620" cy="73016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E13415BF-DD10-46E0-8A16-ED3821CF5394}"/>
              </a:ext>
            </a:extLst>
          </p:cNvPr>
          <p:cNvPicPr>
            <a:picLocks noChangeAspect="1"/>
          </p:cNvPicPr>
          <p:nvPr/>
        </p:nvPicPr>
        <p:blipFill>
          <a:blip r:embed="rId5"/>
          <a:stretch>
            <a:fillRect/>
          </a:stretch>
        </p:blipFill>
        <p:spPr>
          <a:xfrm>
            <a:off x="6405181" y="1270563"/>
            <a:ext cx="2469094" cy="1981372"/>
          </a:xfrm>
          <a:prstGeom prst="rect">
            <a:avLst/>
          </a:prstGeom>
        </p:spPr>
      </p:pic>
      <p:pic>
        <p:nvPicPr>
          <p:cNvPr id="22" name="図 21">
            <a:extLst>
              <a:ext uri="{FF2B5EF4-FFF2-40B4-BE49-F238E27FC236}">
                <a16:creationId xmlns:a16="http://schemas.microsoft.com/office/drawing/2014/main" id="{E204A505-2E60-45F4-9EF6-7BD44B598F7D}"/>
              </a:ext>
            </a:extLst>
          </p:cNvPr>
          <p:cNvPicPr>
            <a:picLocks noChangeAspect="1"/>
          </p:cNvPicPr>
          <p:nvPr/>
        </p:nvPicPr>
        <p:blipFill>
          <a:blip r:embed="rId6"/>
          <a:stretch>
            <a:fillRect/>
          </a:stretch>
        </p:blipFill>
        <p:spPr>
          <a:xfrm>
            <a:off x="6385750" y="3951231"/>
            <a:ext cx="2469094" cy="1981372"/>
          </a:xfrm>
          <a:prstGeom prst="rect">
            <a:avLst/>
          </a:prstGeom>
        </p:spPr>
      </p:pic>
      <p:cxnSp>
        <p:nvCxnSpPr>
          <p:cNvPr id="42" name="直線コネクタ 41">
            <a:extLst>
              <a:ext uri="{FF2B5EF4-FFF2-40B4-BE49-F238E27FC236}">
                <a16:creationId xmlns:a16="http://schemas.microsoft.com/office/drawing/2014/main" id="{04493A7B-EDFB-4178-8865-0F0A1AD2CE01}"/>
              </a:ext>
            </a:extLst>
          </p:cNvPr>
          <p:cNvCxnSpPr>
            <a:cxnSpLocks/>
          </p:cNvCxnSpPr>
          <p:nvPr/>
        </p:nvCxnSpPr>
        <p:spPr>
          <a:xfrm flipH="1" flipV="1">
            <a:off x="4874768" y="5166998"/>
            <a:ext cx="1501143" cy="76373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75D8826-CC90-430C-978A-692E18875BFA}"/>
              </a:ext>
            </a:extLst>
          </p:cNvPr>
          <p:cNvCxnSpPr>
            <a:cxnSpLocks/>
          </p:cNvCxnSpPr>
          <p:nvPr/>
        </p:nvCxnSpPr>
        <p:spPr>
          <a:xfrm flipH="1">
            <a:off x="4885750" y="3940511"/>
            <a:ext cx="1519431" cy="69929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D0B8DFA2-7B27-4B6D-A70B-D7B967305A23}"/>
              </a:ext>
            </a:extLst>
          </p:cNvPr>
          <p:cNvSpPr txBox="1"/>
          <p:nvPr/>
        </p:nvSpPr>
        <p:spPr bwMode="auto">
          <a:xfrm>
            <a:off x="2095414" y="3851815"/>
            <a:ext cx="893916" cy="703043"/>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48" name="直線コネクタ 47">
            <a:extLst>
              <a:ext uri="{FF2B5EF4-FFF2-40B4-BE49-F238E27FC236}">
                <a16:creationId xmlns:a16="http://schemas.microsoft.com/office/drawing/2014/main" id="{C9E0FB27-793D-42BE-8808-EBC4DD3E90DE}"/>
              </a:ext>
            </a:extLst>
          </p:cNvPr>
          <p:cNvCxnSpPr>
            <a:cxnSpLocks/>
          </p:cNvCxnSpPr>
          <p:nvPr/>
        </p:nvCxnSpPr>
        <p:spPr>
          <a:xfrm>
            <a:off x="1729158" y="1579208"/>
            <a:ext cx="504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787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85A5055-16E2-46FF-85E6-B3B87760FDA7}"/>
              </a:ext>
            </a:extLst>
          </p:cNvPr>
          <p:cNvPicPr>
            <a:picLocks noChangeAspect="1"/>
          </p:cNvPicPr>
          <p:nvPr/>
        </p:nvPicPr>
        <p:blipFill rotWithShape="1">
          <a:blip r:embed="rId2"/>
          <a:srcRect l="58765" t="37540" r="-272" b="26658"/>
          <a:stretch/>
        </p:blipFill>
        <p:spPr>
          <a:xfrm>
            <a:off x="530073" y="3883516"/>
            <a:ext cx="2721428" cy="2141491"/>
          </a:xfrm>
          <a:prstGeom prst="rect">
            <a:avLst/>
          </a:prstGeom>
        </p:spPr>
      </p:pic>
      <p:pic>
        <p:nvPicPr>
          <p:cNvPr id="4" name="図 3">
            <a:extLst>
              <a:ext uri="{FF2B5EF4-FFF2-40B4-BE49-F238E27FC236}">
                <a16:creationId xmlns:a16="http://schemas.microsoft.com/office/drawing/2014/main" id="{CED97101-72C6-4460-B7A8-8D6A1CE85C71}"/>
              </a:ext>
            </a:extLst>
          </p:cNvPr>
          <p:cNvPicPr>
            <a:picLocks noChangeAspect="1"/>
          </p:cNvPicPr>
          <p:nvPr/>
        </p:nvPicPr>
        <p:blipFill>
          <a:blip r:embed="rId3"/>
          <a:stretch>
            <a:fillRect/>
          </a:stretch>
        </p:blipFill>
        <p:spPr>
          <a:xfrm>
            <a:off x="3414730" y="1271003"/>
            <a:ext cx="2470175" cy="19800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C</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1PCV2301BR3</a:t>
            </a:r>
            <a:endParaRPr kumimoji="0" lang="en-US" altLang="ja-JP" sz="2200" b="1" dirty="0">
              <a:solidFill>
                <a:srgbClr val="FF0000"/>
              </a:solidFill>
              <a:latin typeface="+mn-ea"/>
              <a:ea typeface="+mn-ea"/>
            </a:endParaRP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C)</a:t>
            </a:r>
            <a:r>
              <a:rPr kumimoji="0" lang="ja-JP" altLang="en-US" sz="2200" dirty="0">
                <a:latin typeface="+mn-ea"/>
                <a:ea typeface="+mn-ea"/>
              </a:rPr>
              <a:t>泥状物　　</a:t>
            </a:r>
            <a:endParaRPr kumimoji="0" lang="en-US" altLang="ja-JP" sz="2200" dirty="0">
              <a:latin typeface="+mn-ea"/>
              <a:ea typeface="+mn-ea"/>
            </a:endParaRPr>
          </a:p>
        </p:txBody>
      </p:sp>
      <p:pic>
        <p:nvPicPr>
          <p:cNvPr id="7" name="図 6">
            <a:extLst>
              <a:ext uri="{FF2B5EF4-FFF2-40B4-BE49-F238E27FC236}">
                <a16:creationId xmlns:a16="http://schemas.microsoft.com/office/drawing/2014/main" id="{F747A6E7-F768-4940-87E7-9DD5B337B7B0}"/>
              </a:ext>
            </a:extLst>
          </p:cNvPr>
          <p:cNvPicPr>
            <a:picLocks noChangeAspect="1"/>
          </p:cNvPicPr>
          <p:nvPr/>
        </p:nvPicPr>
        <p:blipFill rotWithShape="1">
          <a:blip r:embed="rId2"/>
          <a:srcRect l="8198" t="9954" r="3239" b="18064"/>
          <a:stretch/>
        </p:blipFill>
        <p:spPr>
          <a:xfrm>
            <a:off x="277420" y="1245869"/>
            <a:ext cx="2055241" cy="1523959"/>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）①：測定位置－</a:t>
            </a:r>
            <a:r>
              <a:rPr lang="en-US" altLang="ja-JP" dirty="0">
                <a:solidFill>
                  <a:srgbClr val="FF0000"/>
                </a:solidFill>
              </a:rPr>
              <a:t>2</a:t>
            </a:r>
            <a:endParaRPr lang="ja-JP" altLang="en-US" dirty="0">
              <a:solidFill>
                <a:srgbClr val="FF0000"/>
              </a:solidFill>
            </a:endParaRPr>
          </a:p>
        </p:txBody>
      </p:sp>
      <p:sp>
        <p:nvSpPr>
          <p:cNvPr id="33" name="正方形/長方形 32">
            <a:extLst>
              <a:ext uri="{FF2B5EF4-FFF2-40B4-BE49-F238E27FC236}">
                <a16:creationId xmlns:a16="http://schemas.microsoft.com/office/drawing/2014/main" id="{3BA5E9F2-EBB1-4EE1-9CC9-C742749DB5AB}"/>
              </a:ext>
            </a:extLst>
          </p:cNvPr>
          <p:cNvSpPr/>
          <p:nvPr/>
        </p:nvSpPr>
        <p:spPr>
          <a:xfrm>
            <a:off x="1414463" y="1810611"/>
            <a:ext cx="927252" cy="769439"/>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332661" y="2580050"/>
            <a:ext cx="875816" cy="130346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530073" y="2560320"/>
            <a:ext cx="884390" cy="132319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4349719" y="200460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2071081" y="5467835"/>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43" name="直線コネクタ 42">
            <a:extLst>
              <a:ext uri="{FF2B5EF4-FFF2-40B4-BE49-F238E27FC236}">
                <a16:creationId xmlns:a16="http://schemas.microsoft.com/office/drawing/2014/main" id="{FAE9C082-DBCC-4DE0-945B-619DC75B5625}"/>
              </a:ext>
            </a:extLst>
          </p:cNvPr>
          <p:cNvCxnSpPr>
            <a:cxnSpLocks/>
            <a:stCxn id="22" idx="0"/>
          </p:cNvCxnSpPr>
          <p:nvPr/>
        </p:nvCxnSpPr>
        <p:spPr>
          <a:xfrm flipV="1">
            <a:off x="1780202" y="3222695"/>
            <a:ext cx="1640605" cy="1341903"/>
          </a:xfrm>
          <a:prstGeom prst="line">
            <a:avLst/>
          </a:prstGeom>
          <a:ln w="31750">
            <a:solidFill>
              <a:srgbClr val="92D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flipV="1">
            <a:off x="4856480" y="2560320"/>
            <a:ext cx="1519431" cy="66870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flipH="1">
            <a:off x="4833810" y="1271003"/>
            <a:ext cx="1531620" cy="73016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70132EC2-7B72-41B9-8745-E47EE9093224}"/>
              </a:ext>
            </a:extLst>
          </p:cNvPr>
          <p:cNvPicPr>
            <a:picLocks noChangeAspect="1"/>
          </p:cNvPicPr>
          <p:nvPr/>
        </p:nvPicPr>
        <p:blipFill>
          <a:blip r:embed="rId4"/>
          <a:stretch>
            <a:fillRect/>
          </a:stretch>
        </p:blipFill>
        <p:spPr>
          <a:xfrm>
            <a:off x="6391505" y="1262767"/>
            <a:ext cx="2470175" cy="1980000"/>
          </a:xfrm>
          <a:prstGeom prst="rect">
            <a:avLst/>
          </a:prstGeom>
        </p:spPr>
      </p:pic>
      <p:sp>
        <p:nvSpPr>
          <p:cNvPr id="22" name="テキスト ボックス 21">
            <a:extLst>
              <a:ext uri="{FF2B5EF4-FFF2-40B4-BE49-F238E27FC236}">
                <a16:creationId xmlns:a16="http://schemas.microsoft.com/office/drawing/2014/main" id="{DE570D1E-56E0-48C6-9EB2-AA7E023B98A2}"/>
              </a:ext>
            </a:extLst>
          </p:cNvPr>
          <p:cNvSpPr txBox="1"/>
          <p:nvPr/>
        </p:nvSpPr>
        <p:spPr bwMode="auto">
          <a:xfrm>
            <a:off x="1333244" y="4564598"/>
            <a:ext cx="893916" cy="703043"/>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23" name="直線コネクタ 22">
            <a:extLst>
              <a:ext uri="{FF2B5EF4-FFF2-40B4-BE49-F238E27FC236}">
                <a16:creationId xmlns:a16="http://schemas.microsoft.com/office/drawing/2014/main" id="{808AB572-F46A-40F4-898C-DFC34717137E}"/>
              </a:ext>
            </a:extLst>
          </p:cNvPr>
          <p:cNvCxnSpPr/>
          <p:nvPr/>
        </p:nvCxnSpPr>
        <p:spPr>
          <a:xfrm>
            <a:off x="1579801" y="5820690"/>
            <a:ext cx="1440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24" name="表 23">
            <a:extLst>
              <a:ext uri="{FF2B5EF4-FFF2-40B4-BE49-F238E27FC236}">
                <a16:creationId xmlns:a16="http://schemas.microsoft.com/office/drawing/2014/main" id="{F88B6805-5425-4B92-BB65-81A55DF478D8}"/>
              </a:ext>
            </a:extLst>
          </p:cNvPr>
          <p:cNvGraphicFramePr>
            <a:graphicFrameLocks noGrp="1"/>
          </p:cNvGraphicFramePr>
          <p:nvPr/>
        </p:nvGraphicFramePr>
        <p:xfrm>
          <a:off x="1752438" y="1262828"/>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5" name="直線コネクタ 24">
            <a:extLst>
              <a:ext uri="{FF2B5EF4-FFF2-40B4-BE49-F238E27FC236}">
                <a16:creationId xmlns:a16="http://schemas.microsoft.com/office/drawing/2014/main" id="{BC79831D-802F-4133-B864-80B57CAAE227}"/>
              </a:ext>
            </a:extLst>
          </p:cNvPr>
          <p:cNvCxnSpPr>
            <a:cxnSpLocks/>
          </p:cNvCxnSpPr>
          <p:nvPr/>
        </p:nvCxnSpPr>
        <p:spPr>
          <a:xfrm>
            <a:off x="1729158" y="1579208"/>
            <a:ext cx="504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416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77410"/>
          </a:xfrm>
          <a:prstGeom prst="rect">
            <a:avLst/>
          </a:prstGeom>
          <a:noFill/>
          <a:ln w="9525" algn="ctr">
            <a:noFill/>
            <a:miter lim="800000"/>
            <a:headEnd/>
            <a:tailEnd/>
          </a:ln>
          <a:effectLst/>
        </p:spPr>
        <p:txBody>
          <a:bodyPr wrap="square" rtlCol="0">
            <a:spAutoFit/>
          </a:bodyPr>
          <a:lstStyle/>
          <a:p>
            <a:pPr marL="268288" indent="-179388">
              <a:lnSpc>
                <a:spcPts val="21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a:t>
            </a:r>
            <a:endParaRPr kumimoji="0" lang="en-US" altLang="ja-JP" sz="2000" dirty="0">
              <a:latin typeface="+mn-ea"/>
              <a:ea typeface="+mn-ea"/>
            </a:endParaRPr>
          </a:p>
          <a:p>
            <a:pPr marL="268288" indent="-179388">
              <a:lnSpc>
                <a:spcPts val="21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U</a:t>
            </a:r>
            <a:r>
              <a:rPr kumimoji="0" lang="ja-JP" altLang="en-US" sz="2000" dirty="0">
                <a:latin typeface="+mn-ea"/>
                <a:ea typeface="+mn-ea"/>
              </a:rPr>
              <a:t>は検出されるが濃度は低い。</a:t>
            </a:r>
            <a:r>
              <a:rPr kumimoji="0" lang="en-US" altLang="ja-JP" sz="2000" dirty="0">
                <a:latin typeface="+mn-ea"/>
                <a:ea typeface="+mn-ea"/>
              </a:rPr>
              <a:t>Zr</a:t>
            </a:r>
            <a:r>
              <a:rPr kumimoji="0" lang="ja-JP" altLang="en-US" sz="2000" dirty="0">
                <a:latin typeface="+mn-ea"/>
                <a:ea typeface="+mn-ea"/>
              </a:rPr>
              <a:t>は検出されていない。</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Zn</a:t>
            </a:r>
            <a:r>
              <a:rPr kumimoji="0" lang="ja-JP" altLang="en-US" sz="2000" dirty="0">
                <a:latin typeface="+mn-ea"/>
                <a:ea typeface="+mn-ea"/>
              </a:rPr>
              <a:t>が</a:t>
            </a:r>
            <a:r>
              <a:rPr kumimoji="0" lang="en-US" altLang="ja-JP" sz="2000" dirty="0">
                <a:latin typeface="+mn-ea"/>
                <a:ea typeface="+mn-ea"/>
              </a:rPr>
              <a:t>1at%</a:t>
            </a:r>
            <a:r>
              <a:rPr kumimoji="0" lang="ja-JP" altLang="en-US" sz="2000" dirty="0">
                <a:latin typeface="+mn-ea"/>
                <a:ea typeface="+mn-ea"/>
              </a:rPr>
              <a:t>オーダで検出され、</a:t>
            </a:r>
            <a:r>
              <a:rPr kumimoji="0" lang="en-US" altLang="ja-JP" sz="2000" dirty="0">
                <a:latin typeface="+mn-ea"/>
                <a:ea typeface="+mn-ea"/>
              </a:rPr>
              <a:t>Ni</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a:t>
            </a:r>
            <a:r>
              <a:rPr kumimoji="0" lang="en-US" altLang="ja-JP" sz="2000" dirty="0">
                <a:latin typeface="+mn-ea"/>
                <a:ea typeface="+mn-ea"/>
              </a:rPr>
              <a:t>0.1at%</a:t>
            </a:r>
            <a:r>
              <a:rPr kumimoji="0" lang="ja-JP" altLang="en-US" sz="2000" dirty="0">
                <a:latin typeface="+mn-ea"/>
                <a:ea typeface="+mn-ea"/>
              </a:rPr>
              <a:t>オーダで検出される。</a:t>
            </a:r>
            <a:r>
              <a:rPr kumimoji="0" lang="ja-JP" altLang="en-US" sz="2200" dirty="0">
                <a:latin typeface="+mn-ea"/>
                <a:ea typeface="+mn-ea"/>
              </a:rPr>
              <a:t>　</a:t>
            </a:r>
            <a:endParaRPr kumimoji="0" lang="en-US" altLang="ja-JP" sz="22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720344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）②：</a:t>
            </a:r>
            <a:r>
              <a:rPr lang="en-US" altLang="ja-JP" dirty="0">
                <a:solidFill>
                  <a:srgbClr val="FF0000"/>
                </a:solidFill>
              </a:rPr>
              <a:t>A</a:t>
            </a:r>
            <a:r>
              <a:rPr lang="ja-JP" altLang="en-US" dirty="0">
                <a:solidFill>
                  <a:srgbClr val="FF0000"/>
                </a:solidFill>
              </a:rPr>
              <a:t>ー</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nvGraphicFramePr>
        <p:xfrm>
          <a:off x="263225" y="2000709"/>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255F7541-FED1-47ED-B96B-79CF8DA4E053}"/>
              </a:ext>
            </a:extLst>
          </p:cNvPr>
          <p:cNvPicPr>
            <a:picLocks noChangeAspect="1"/>
          </p:cNvPicPr>
          <p:nvPr/>
        </p:nvPicPr>
        <p:blipFill>
          <a:blip r:embed="rId2"/>
          <a:stretch>
            <a:fillRect/>
          </a:stretch>
        </p:blipFill>
        <p:spPr>
          <a:xfrm>
            <a:off x="647589" y="2010181"/>
            <a:ext cx="2286198" cy="1835055"/>
          </a:xfrm>
          <a:prstGeom prst="rect">
            <a:avLst/>
          </a:prstGeom>
        </p:spPr>
      </p:pic>
      <p:pic>
        <p:nvPicPr>
          <p:cNvPr id="7" name="図 6">
            <a:extLst>
              <a:ext uri="{FF2B5EF4-FFF2-40B4-BE49-F238E27FC236}">
                <a16:creationId xmlns:a16="http://schemas.microsoft.com/office/drawing/2014/main" id="{5C74A4F0-6C6B-4367-9183-C048E8DBC9A9}"/>
              </a:ext>
            </a:extLst>
          </p:cNvPr>
          <p:cNvPicPr>
            <a:picLocks noChangeAspect="1"/>
          </p:cNvPicPr>
          <p:nvPr/>
        </p:nvPicPr>
        <p:blipFill>
          <a:blip r:embed="rId3"/>
          <a:stretch>
            <a:fillRect/>
          </a:stretch>
        </p:blipFill>
        <p:spPr>
          <a:xfrm>
            <a:off x="3307714" y="1991184"/>
            <a:ext cx="3090940" cy="1853345"/>
          </a:xfrm>
          <a:prstGeom prst="rect">
            <a:avLst/>
          </a:prstGeom>
        </p:spPr>
      </p:pic>
      <p:pic>
        <p:nvPicPr>
          <p:cNvPr id="5" name="図 4">
            <a:extLst>
              <a:ext uri="{FF2B5EF4-FFF2-40B4-BE49-F238E27FC236}">
                <a16:creationId xmlns:a16="http://schemas.microsoft.com/office/drawing/2014/main" id="{798F12D9-6BDC-4931-81FC-7DA00CF8B4EB}"/>
              </a:ext>
            </a:extLst>
          </p:cNvPr>
          <p:cNvPicPr>
            <a:picLocks noChangeAspect="1"/>
          </p:cNvPicPr>
          <p:nvPr/>
        </p:nvPicPr>
        <p:blipFill>
          <a:blip r:embed="rId4"/>
          <a:stretch>
            <a:fillRect/>
          </a:stretch>
        </p:blipFill>
        <p:spPr>
          <a:xfrm>
            <a:off x="263225" y="4144923"/>
            <a:ext cx="3060457" cy="1841152"/>
          </a:xfrm>
          <a:prstGeom prst="rect">
            <a:avLst/>
          </a:prstGeom>
        </p:spPr>
      </p:pic>
      <p:pic>
        <p:nvPicPr>
          <p:cNvPr id="9" name="図 8">
            <a:extLst>
              <a:ext uri="{FF2B5EF4-FFF2-40B4-BE49-F238E27FC236}">
                <a16:creationId xmlns:a16="http://schemas.microsoft.com/office/drawing/2014/main" id="{B3D7B0E4-E678-4310-9E6C-344283235395}"/>
              </a:ext>
            </a:extLst>
          </p:cNvPr>
          <p:cNvPicPr>
            <a:picLocks noChangeAspect="1"/>
          </p:cNvPicPr>
          <p:nvPr/>
        </p:nvPicPr>
        <p:blipFill>
          <a:blip r:embed="rId5"/>
          <a:stretch>
            <a:fillRect/>
          </a:stretch>
        </p:blipFill>
        <p:spPr>
          <a:xfrm>
            <a:off x="3323682" y="4141509"/>
            <a:ext cx="3060457" cy="1841152"/>
          </a:xfrm>
          <a:prstGeom prst="rect">
            <a:avLst/>
          </a:prstGeom>
        </p:spPr>
      </p:pic>
      <p:pic>
        <p:nvPicPr>
          <p:cNvPr id="12" name="図 11">
            <a:extLst>
              <a:ext uri="{FF2B5EF4-FFF2-40B4-BE49-F238E27FC236}">
                <a16:creationId xmlns:a16="http://schemas.microsoft.com/office/drawing/2014/main" id="{00F1FC1D-6B83-42A6-BE24-1893A3918443}"/>
              </a:ext>
            </a:extLst>
          </p:cNvPr>
          <p:cNvPicPr>
            <a:picLocks noChangeAspect="1"/>
          </p:cNvPicPr>
          <p:nvPr/>
        </p:nvPicPr>
        <p:blipFill>
          <a:blip r:embed="rId6"/>
          <a:stretch>
            <a:fillRect/>
          </a:stretch>
        </p:blipFill>
        <p:spPr>
          <a:xfrm>
            <a:off x="6578197" y="2078277"/>
            <a:ext cx="2160000" cy="3840000"/>
          </a:xfrm>
          <a:prstGeom prst="rect">
            <a:avLst/>
          </a:prstGeom>
        </p:spPr>
      </p:pic>
    </p:spTree>
    <p:extLst>
      <p:ext uri="{BB962C8B-B14F-4D97-AF65-F5344CB8AC3E}">
        <p14:creationId xmlns:p14="http://schemas.microsoft.com/office/powerpoint/2010/main" val="721884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a:extLst>
              <a:ext uri="{FF2B5EF4-FFF2-40B4-BE49-F238E27FC236}">
                <a16:creationId xmlns:a16="http://schemas.microsoft.com/office/drawing/2014/main" id="{56A37FF3-484F-4AD7-8D14-802BEDACD0EA}"/>
              </a:ext>
            </a:extLst>
          </p:cNvPr>
          <p:cNvPicPr>
            <a:picLocks noChangeAspect="1"/>
          </p:cNvPicPr>
          <p:nvPr/>
        </p:nvPicPr>
        <p:blipFill rotWithShape="1">
          <a:blip r:embed="rId2"/>
          <a:srcRect b="6619"/>
          <a:stretch/>
        </p:blipFill>
        <p:spPr>
          <a:xfrm>
            <a:off x="635138" y="2589657"/>
            <a:ext cx="1683351" cy="1260000"/>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5" y="575691"/>
            <a:ext cx="8880776" cy="2067233"/>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等のセメント構成成分と想定される元素が同位置に偏在する。また、</a:t>
            </a:r>
            <a:r>
              <a:rPr kumimoji="0" lang="en-US" altLang="ja-JP" sz="2000" dirty="0">
                <a:latin typeface="+mn-ea"/>
                <a:ea typeface="+mn-ea"/>
              </a:rPr>
              <a:t>Si</a:t>
            </a:r>
            <a:r>
              <a:rPr kumimoji="0" lang="ja-JP" altLang="en-US" sz="2000" dirty="0">
                <a:latin typeface="+mn-ea"/>
                <a:ea typeface="+mn-ea"/>
              </a:rPr>
              <a:t>は</a:t>
            </a:r>
            <a:r>
              <a:rPr kumimoji="0" lang="en-US" altLang="ja-JP" sz="2000" dirty="0">
                <a:latin typeface="+mn-ea"/>
                <a:ea typeface="+mn-ea"/>
              </a:rPr>
              <a:t>Ca</a:t>
            </a:r>
            <a:r>
              <a:rPr kumimoji="0" lang="ja-JP" altLang="en-US" sz="2000" dirty="0">
                <a:latin typeface="+mn-ea"/>
                <a:ea typeface="+mn-ea"/>
              </a:rPr>
              <a:t>または</a:t>
            </a:r>
            <a:r>
              <a:rPr kumimoji="0" lang="en-US" altLang="ja-JP" sz="2000" dirty="0">
                <a:latin typeface="+mn-ea"/>
                <a:ea typeface="+mn-ea"/>
              </a:rPr>
              <a:t>Fe</a:t>
            </a:r>
            <a:r>
              <a:rPr kumimoji="0" lang="ja-JP" altLang="en-US" sz="2000" dirty="0">
                <a:latin typeface="+mn-ea"/>
                <a:ea typeface="+mn-ea"/>
              </a:rPr>
              <a:t>と同位置にも偏在する。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の偏在が観察されるが、両者の偏在位置は一致しない。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S</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a:t>
            </a:r>
            <a:r>
              <a:rPr kumimoji="0" lang="en-US" altLang="ja-JP" sz="2000" dirty="0" err="1">
                <a:latin typeface="+mn-ea"/>
                <a:ea typeface="+mn-ea"/>
              </a:rPr>
              <a:t>Ti</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Cu</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の偏在が観察されるが、その分布は元素ごとに異なる。</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5320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）②：</a:t>
            </a:r>
            <a:r>
              <a:rPr lang="en-US" altLang="ja-JP" dirty="0">
                <a:solidFill>
                  <a:srgbClr val="FF0000"/>
                </a:solidFill>
              </a:rPr>
              <a:t>A</a:t>
            </a:r>
            <a:r>
              <a:rPr lang="ja-JP" altLang="en-US" dirty="0">
                <a:solidFill>
                  <a:srgbClr val="FF0000"/>
                </a:solidFill>
              </a:rPr>
              <a:t>ー</a:t>
            </a:r>
            <a:r>
              <a:rPr lang="en-US" altLang="ja-JP" dirty="0">
                <a:solidFill>
                  <a:srgbClr val="FF0000"/>
                </a:solidFill>
              </a:rPr>
              <a:t>2</a:t>
            </a:r>
            <a:endParaRPr lang="ja-JP" altLang="en-US" dirty="0">
              <a:solidFill>
                <a:srgbClr val="FF0000"/>
              </a:solidFill>
            </a:endParaRP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2" name="図 1">
            <a:extLst>
              <a:ext uri="{FF2B5EF4-FFF2-40B4-BE49-F238E27FC236}">
                <a16:creationId xmlns:a16="http://schemas.microsoft.com/office/drawing/2014/main" id="{1DC10280-B49F-4317-A6FF-865AD9C10D77}"/>
              </a:ext>
            </a:extLst>
          </p:cNvPr>
          <p:cNvPicPr>
            <a:picLocks noChangeAspect="1"/>
          </p:cNvPicPr>
          <p:nvPr/>
        </p:nvPicPr>
        <p:blipFill>
          <a:blip r:embed="rId3"/>
          <a:stretch>
            <a:fillRect/>
          </a:stretch>
        </p:blipFill>
        <p:spPr>
          <a:xfrm>
            <a:off x="2273735" y="2590293"/>
            <a:ext cx="1670449" cy="1261981"/>
          </a:xfrm>
          <a:prstGeom prst="rect">
            <a:avLst/>
          </a:prstGeom>
        </p:spPr>
      </p:pic>
      <p:pic>
        <p:nvPicPr>
          <p:cNvPr id="18" name="図 17">
            <a:extLst>
              <a:ext uri="{FF2B5EF4-FFF2-40B4-BE49-F238E27FC236}">
                <a16:creationId xmlns:a16="http://schemas.microsoft.com/office/drawing/2014/main" id="{A036C1B2-F2ED-473D-8553-F5CE70BF5575}"/>
              </a:ext>
            </a:extLst>
          </p:cNvPr>
          <p:cNvPicPr>
            <a:picLocks noChangeAspect="1"/>
          </p:cNvPicPr>
          <p:nvPr/>
        </p:nvPicPr>
        <p:blipFill>
          <a:blip r:embed="rId4"/>
          <a:stretch>
            <a:fillRect/>
          </a:stretch>
        </p:blipFill>
        <p:spPr>
          <a:xfrm>
            <a:off x="3944184" y="2590293"/>
            <a:ext cx="1646063" cy="1261981"/>
          </a:xfrm>
          <a:prstGeom prst="rect">
            <a:avLst/>
          </a:prstGeom>
        </p:spPr>
      </p:pic>
      <p:pic>
        <p:nvPicPr>
          <p:cNvPr id="19" name="図 18">
            <a:extLst>
              <a:ext uri="{FF2B5EF4-FFF2-40B4-BE49-F238E27FC236}">
                <a16:creationId xmlns:a16="http://schemas.microsoft.com/office/drawing/2014/main" id="{CA4D2664-40EC-4382-A2A5-A9BDCCCE4E35}"/>
              </a:ext>
            </a:extLst>
          </p:cNvPr>
          <p:cNvPicPr>
            <a:picLocks noChangeAspect="1"/>
          </p:cNvPicPr>
          <p:nvPr/>
        </p:nvPicPr>
        <p:blipFill>
          <a:blip r:embed="rId5"/>
          <a:stretch>
            <a:fillRect/>
          </a:stretch>
        </p:blipFill>
        <p:spPr>
          <a:xfrm>
            <a:off x="5599772" y="2590195"/>
            <a:ext cx="1652159" cy="1261981"/>
          </a:xfrm>
          <a:prstGeom prst="rect">
            <a:avLst/>
          </a:prstGeom>
        </p:spPr>
      </p:pic>
      <p:pic>
        <p:nvPicPr>
          <p:cNvPr id="24" name="図 23">
            <a:extLst>
              <a:ext uri="{FF2B5EF4-FFF2-40B4-BE49-F238E27FC236}">
                <a16:creationId xmlns:a16="http://schemas.microsoft.com/office/drawing/2014/main" id="{3C6E8B9E-16CF-4466-884F-36D5FFEBC71C}"/>
              </a:ext>
            </a:extLst>
          </p:cNvPr>
          <p:cNvPicPr>
            <a:picLocks noChangeAspect="1"/>
          </p:cNvPicPr>
          <p:nvPr/>
        </p:nvPicPr>
        <p:blipFill>
          <a:blip r:embed="rId6"/>
          <a:stretch>
            <a:fillRect/>
          </a:stretch>
        </p:blipFill>
        <p:spPr>
          <a:xfrm>
            <a:off x="7255905" y="2591026"/>
            <a:ext cx="1639966" cy="1255885"/>
          </a:xfrm>
          <a:prstGeom prst="rect">
            <a:avLst/>
          </a:prstGeom>
        </p:spPr>
      </p:pic>
      <p:pic>
        <p:nvPicPr>
          <p:cNvPr id="31" name="図 30">
            <a:extLst>
              <a:ext uri="{FF2B5EF4-FFF2-40B4-BE49-F238E27FC236}">
                <a16:creationId xmlns:a16="http://schemas.microsoft.com/office/drawing/2014/main" id="{AB5ECDB9-0094-456C-B657-8710E6C1EA96}"/>
              </a:ext>
            </a:extLst>
          </p:cNvPr>
          <p:cNvPicPr>
            <a:picLocks noChangeAspect="1"/>
          </p:cNvPicPr>
          <p:nvPr/>
        </p:nvPicPr>
        <p:blipFill>
          <a:blip r:embed="rId7"/>
          <a:stretch>
            <a:fillRect/>
          </a:stretch>
        </p:blipFill>
        <p:spPr>
          <a:xfrm>
            <a:off x="628813" y="3829617"/>
            <a:ext cx="1676545" cy="1261981"/>
          </a:xfrm>
          <a:prstGeom prst="rect">
            <a:avLst/>
          </a:prstGeom>
        </p:spPr>
      </p:pic>
      <p:pic>
        <p:nvPicPr>
          <p:cNvPr id="32" name="図 31">
            <a:extLst>
              <a:ext uri="{FF2B5EF4-FFF2-40B4-BE49-F238E27FC236}">
                <a16:creationId xmlns:a16="http://schemas.microsoft.com/office/drawing/2014/main" id="{02E8CEF2-355C-443B-B724-73FFC263E980}"/>
              </a:ext>
            </a:extLst>
          </p:cNvPr>
          <p:cNvPicPr>
            <a:picLocks noChangeAspect="1"/>
          </p:cNvPicPr>
          <p:nvPr/>
        </p:nvPicPr>
        <p:blipFill>
          <a:blip r:embed="rId8"/>
          <a:stretch>
            <a:fillRect/>
          </a:stretch>
        </p:blipFill>
        <p:spPr>
          <a:xfrm>
            <a:off x="2265814" y="3833859"/>
            <a:ext cx="1676545" cy="1261981"/>
          </a:xfrm>
          <a:prstGeom prst="rect">
            <a:avLst/>
          </a:prstGeom>
        </p:spPr>
      </p:pic>
      <p:pic>
        <p:nvPicPr>
          <p:cNvPr id="34" name="図 33">
            <a:extLst>
              <a:ext uri="{FF2B5EF4-FFF2-40B4-BE49-F238E27FC236}">
                <a16:creationId xmlns:a16="http://schemas.microsoft.com/office/drawing/2014/main" id="{A97AA186-5BB3-4417-957A-4DECB964F079}"/>
              </a:ext>
            </a:extLst>
          </p:cNvPr>
          <p:cNvPicPr>
            <a:picLocks noChangeAspect="1"/>
          </p:cNvPicPr>
          <p:nvPr/>
        </p:nvPicPr>
        <p:blipFill>
          <a:blip r:embed="rId9"/>
          <a:stretch>
            <a:fillRect/>
          </a:stretch>
        </p:blipFill>
        <p:spPr>
          <a:xfrm>
            <a:off x="3923925" y="3841936"/>
            <a:ext cx="1666322" cy="1260000"/>
          </a:xfrm>
          <a:prstGeom prst="rect">
            <a:avLst/>
          </a:prstGeom>
        </p:spPr>
      </p:pic>
      <p:pic>
        <p:nvPicPr>
          <p:cNvPr id="37" name="図 36">
            <a:extLst>
              <a:ext uri="{FF2B5EF4-FFF2-40B4-BE49-F238E27FC236}">
                <a16:creationId xmlns:a16="http://schemas.microsoft.com/office/drawing/2014/main" id="{9AF5F13A-0E17-4BA8-B541-895116FA3A41}"/>
              </a:ext>
            </a:extLst>
          </p:cNvPr>
          <p:cNvPicPr>
            <a:picLocks noChangeAspect="1"/>
          </p:cNvPicPr>
          <p:nvPr/>
        </p:nvPicPr>
        <p:blipFill>
          <a:blip r:embed="rId10"/>
          <a:stretch>
            <a:fillRect/>
          </a:stretch>
        </p:blipFill>
        <p:spPr>
          <a:xfrm>
            <a:off x="5568524" y="3838215"/>
            <a:ext cx="1709104" cy="1260000"/>
          </a:xfrm>
          <a:prstGeom prst="rect">
            <a:avLst/>
          </a:prstGeom>
        </p:spPr>
      </p:pic>
      <p:pic>
        <p:nvPicPr>
          <p:cNvPr id="38" name="図 37">
            <a:extLst>
              <a:ext uri="{FF2B5EF4-FFF2-40B4-BE49-F238E27FC236}">
                <a16:creationId xmlns:a16="http://schemas.microsoft.com/office/drawing/2014/main" id="{7394C1AA-77B1-4547-8DBB-9BE9AE97873D}"/>
              </a:ext>
            </a:extLst>
          </p:cNvPr>
          <p:cNvPicPr>
            <a:picLocks noChangeAspect="1"/>
          </p:cNvPicPr>
          <p:nvPr/>
        </p:nvPicPr>
        <p:blipFill rotWithShape="1">
          <a:blip r:embed="rId11"/>
          <a:srcRect l="3134"/>
          <a:stretch/>
        </p:blipFill>
        <p:spPr>
          <a:xfrm>
            <a:off x="7255905" y="3838224"/>
            <a:ext cx="1654115" cy="1260000"/>
          </a:xfrm>
          <a:prstGeom prst="rect">
            <a:avLst/>
          </a:prstGeom>
        </p:spPr>
      </p:pic>
      <p:pic>
        <p:nvPicPr>
          <p:cNvPr id="42" name="図 41">
            <a:extLst>
              <a:ext uri="{FF2B5EF4-FFF2-40B4-BE49-F238E27FC236}">
                <a16:creationId xmlns:a16="http://schemas.microsoft.com/office/drawing/2014/main" id="{8C767E62-0F4D-4F84-B2C7-F655F1A68A76}"/>
              </a:ext>
            </a:extLst>
          </p:cNvPr>
          <p:cNvPicPr>
            <a:picLocks noChangeAspect="1"/>
          </p:cNvPicPr>
          <p:nvPr/>
        </p:nvPicPr>
        <p:blipFill>
          <a:blip r:embed="rId12"/>
          <a:stretch>
            <a:fillRect/>
          </a:stretch>
        </p:blipFill>
        <p:spPr>
          <a:xfrm>
            <a:off x="630621" y="5100035"/>
            <a:ext cx="1700999" cy="1260000"/>
          </a:xfrm>
          <a:prstGeom prst="rect">
            <a:avLst/>
          </a:prstGeom>
        </p:spPr>
      </p:pic>
      <p:pic>
        <p:nvPicPr>
          <p:cNvPr id="45" name="図 44">
            <a:extLst>
              <a:ext uri="{FF2B5EF4-FFF2-40B4-BE49-F238E27FC236}">
                <a16:creationId xmlns:a16="http://schemas.microsoft.com/office/drawing/2014/main" id="{70F3F1BE-486A-444C-A4E3-0E913D55B99A}"/>
              </a:ext>
            </a:extLst>
          </p:cNvPr>
          <p:cNvPicPr>
            <a:picLocks noChangeAspect="1"/>
          </p:cNvPicPr>
          <p:nvPr/>
        </p:nvPicPr>
        <p:blipFill>
          <a:blip r:embed="rId13"/>
          <a:stretch>
            <a:fillRect/>
          </a:stretch>
        </p:blipFill>
        <p:spPr>
          <a:xfrm>
            <a:off x="2281291" y="5096844"/>
            <a:ext cx="1652159" cy="1255885"/>
          </a:xfrm>
          <a:prstGeom prst="rect">
            <a:avLst/>
          </a:prstGeom>
        </p:spPr>
      </p:pic>
      <p:pic>
        <p:nvPicPr>
          <p:cNvPr id="47" name="図 46">
            <a:extLst>
              <a:ext uri="{FF2B5EF4-FFF2-40B4-BE49-F238E27FC236}">
                <a16:creationId xmlns:a16="http://schemas.microsoft.com/office/drawing/2014/main" id="{4E5B8AF1-EDCB-45DC-926D-8F0DCC428564}"/>
              </a:ext>
            </a:extLst>
          </p:cNvPr>
          <p:cNvPicPr>
            <a:picLocks noChangeAspect="1"/>
          </p:cNvPicPr>
          <p:nvPr/>
        </p:nvPicPr>
        <p:blipFill>
          <a:blip r:embed="rId14"/>
          <a:stretch>
            <a:fillRect/>
          </a:stretch>
        </p:blipFill>
        <p:spPr>
          <a:xfrm>
            <a:off x="3923925" y="5093287"/>
            <a:ext cx="1678587" cy="1260000"/>
          </a:xfrm>
          <a:prstGeom prst="rect">
            <a:avLst/>
          </a:prstGeom>
        </p:spPr>
      </p:pic>
      <p:pic>
        <p:nvPicPr>
          <p:cNvPr id="49" name="図 48">
            <a:extLst>
              <a:ext uri="{FF2B5EF4-FFF2-40B4-BE49-F238E27FC236}">
                <a16:creationId xmlns:a16="http://schemas.microsoft.com/office/drawing/2014/main" id="{ED25B34B-8F4A-425D-B8D4-E0A171B8F4F1}"/>
              </a:ext>
            </a:extLst>
          </p:cNvPr>
          <p:cNvPicPr>
            <a:picLocks noChangeAspect="1"/>
          </p:cNvPicPr>
          <p:nvPr/>
        </p:nvPicPr>
        <p:blipFill rotWithShape="1">
          <a:blip r:embed="rId15"/>
          <a:srcRect r="2871"/>
          <a:stretch/>
        </p:blipFill>
        <p:spPr>
          <a:xfrm>
            <a:off x="5584964" y="5094392"/>
            <a:ext cx="1647917" cy="1260000"/>
          </a:xfrm>
          <a:prstGeom prst="rect">
            <a:avLst/>
          </a:prstGeom>
        </p:spPr>
      </p:pic>
      <p:graphicFrame>
        <p:nvGraphicFramePr>
          <p:cNvPr id="53" name="表 4">
            <a:extLst>
              <a:ext uri="{FF2B5EF4-FFF2-40B4-BE49-F238E27FC236}">
                <a16:creationId xmlns:a16="http://schemas.microsoft.com/office/drawing/2014/main" id="{5FBA3BF7-DFEF-43A7-BCB7-BABAFC72714E}"/>
              </a:ext>
            </a:extLst>
          </p:cNvPr>
          <p:cNvGraphicFramePr>
            <a:graphicFrameLocks noGrp="1"/>
          </p:cNvGraphicFramePr>
          <p:nvPr/>
        </p:nvGraphicFramePr>
        <p:xfrm>
          <a:off x="621096" y="258798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439987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図 63">
            <a:extLst>
              <a:ext uri="{FF2B5EF4-FFF2-40B4-BE49-F238E27FC236}">
                <a16:creationId xmlns:a16="http://schemas.microsoft.com/office/drawing/2014/main" id="{6018E993-7108-4766-9A9D-E313DD3FDE90}"/>
              </a:ext>
            </a:extLst>
          </p:cNvPr>
          <p:cNvPicPr>
            <a:picLocks noChangeAspect="1"/>
          </p:cNvPicPr>
          <p:nvPr/>
        </p:nvPicPr>
        <p:blipFill rotWithShape="1">
          <a:blip r:embed="rId2"/>
          <a:srcRect b="6619"/>
          <a:stretch/>
        </p:blipFill>
        <p:spPr>
          <a:xfrm>
            <a:off x="598758" y="651066"/>
            <a:ext cx="1683351" cy="1260000"/>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9263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）②：</a:t>
            </a:r>
            <a:r>
              <a:rPr lang="en-US" altLang="ja-JP" dirty="0">
                <a:solidFill>
                  <a:srgbClr val="FF0000"/>
                </a:solidFill>
              </a:rPr>
              <a:t>A</a:t>
            </a:r>
            <a:r>
              <a:rPr lang="ja-JP" altLang="en-US" dirty="0">
                <a:solidFill>
                  <a:srgbClr val="FF0000"/>
                </a:solidFill>
              </a:rPr>
              <a:t>－</a:t>
            </a:r>
            <a:r>
              <a:rPr lang="en-US" altLang="ja-JP" dirty="0">
                <a:solidFill>
                  <a:srgbClr val="FF0000"/>
                </a:solidFill>
              </a:rPr>
              <a:t>3</a:t>
            </a:r>
            <a:endParaRPr lang="ja-JP" altLang="en-US" dirty="0">
              <a:solidFill>
                <a:srgbClr val="FF0000"/>
              </a:solidFill>
            </a:endParaRPr>
          </a:p>
        </p:txBody>
      </p:sp>
      <p:grpSp>
        <p:nvGrpSpPr>
          <p:cNvPr id="18" name="グループ化 17">
            <a:extLst>
              <a:ext uri="{FF2B5EF4-FFF2-40B4-BE49-F238E27FC236}">
                <a16:creationId xmlns:a16="http://schemas.microsoft.com/office/drawing/2014/main" id="{3E247E1A-2401-486D-81F0-F85F9802E446}"/>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C7B025DB-98AB-4A52-9FB7-838E3AF5B818}"/>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BD3F429-C6CE-4C21-9808-50B147B3D000}"/>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pic>
        <p:nvPicPr>
          <p:cNvPr id="12" name="図 11">
            <a:extLst>
              <a:ext uri="{FF2B5EF4-FFF2-40B4-BE49-F238E27FC236}">
                <a16:creationId xmlns:a16="http://schemas.microsoft.com/office/drawing/2014/main" id="{92F19AC5-23DE-4A2B-A83E-0C718861E170}"/>
              </a:ext>
            </a:extLst>
          </p:cNvPr>
          <p:cNvPicPr>
            <a:picLocks noChangeAspect="1"/>
          </p:cNvPicPr>
          <p:nvPr/>
        </p:nvPicPr>
        <p:blipFill>
          <a:blip r:embed="rId3"/>
          <a:stretch>
            <a:fillRect/>
          </a:stretch>
        </p:blipFill>
        <p:spPr>
          <a:xfrm>
            <a:off x="2252258" y="652386"/>
            <a:ext cx="1684038" cy="1260000"/>
          </a:xfrm>
          <a:prstGeom prst="rect">
            <a:avLst/>
          </a:prstGeom>
        </p:spPr>
      </p:pic>
      <p:pic>
        <p:nvPicPr>
          <p:cNvPr id="15" name="図 14">
            <a:extLst>
              <a:ext uri="{FF2B5EF4-FFF2-40B4-BE49-F238E27FC236}">
                <a16:creationId xmlns:a16="http://schemas.microsoft.com/office/drawing/2014/main" id="{AC99A00D-BEC9-4C63-AC04-D20D4B2D0D60}"/>
              </a:ext>
            </a:extLst>
          </p:cNvPr>
          <p:cNvPicPr>
            <a:picLocks noChangeAspect="1"/>
          </p:cNvPicPr>
          <p:nvPr/>
        </p:nvPicPr>
        <p:blipFill>
          <a:blip r:embed="rId4"/>
          <a:stretch>
            <a:fillRect/>
          </a:stretch>
        </p:blipFill>
        <p:spPr>
          <a:xfrm>
            <a:off x="3926756" y="652386"/>
            <a:ext cx="1665003" cy="1260000"/>
          </a:xfrm>
          <a:prstGeom prst="rect">
            <a:avLst/>
          </a:prstGeom>
        </p:spPr>
      </p:pic>
      <p:pic>
        <p:nvPicPr>
          <p:cNvPr id="16" name="図 15">
            <a:extLst>
              <a:ext uri="{FF2B5EF4-FFF2-40B4-BE49-F238E27FC236}">
                <a16:creationId xmlns:a16="http://schemas.microsoft.com/office/drawing/2014/main" id="{167E3188-6BE0-4A7A-A1DE-2E6B762F2FF4}"/>
              </a:ext>
            </a:extLst>
          </p:cNvPr>
          <p:cNvPicPr>
            <a:picLocks noChangeAspect="1"/>
          </p:cNvPicPr>
          <p:nvPr/>
        </p:nvPicPr>
        <p:blipFill>
          <a:blip r:embed="rId5"/>
          <a:stretch>
            <a:fillRect/>
          </a:stretch>
        </p:blipFill>
        <p:spPr>
          <a:xfrm>
            <a:off x="5557025" y="654782"/>
            <a:ext cx="1677252" cy="1260000"/>
          </a:xfrm>
          <a:prstGeom prst="rect">
            <a:avLst/>
          </a:prstGeom>
        </p:spPr>
      </p:pic>
      <p:pic>
        <p:nvPicPr>
          <p:cNvPr id="21" name="図 20">
            <a:extLst>
              <a:ext uri="{FF2B5EF4-FFF2-40B4-BE49-F238E27FC236}">
                <a16:creationId xmlns:a16="http://schemas.microsoft.com/office/drawing/2014/main" id="{FCD5A005-6ABB-4CE4-8B19-11D98A0B0681}"/>
              </a:ext>
            </a:extLst>
          </p:cNvPr>
          <p:cNvPicPr>
            <a:picLocks noChangeAspect="1"/>
          </p:cNvPicPr>
          <p:nvPr/>
        </p:nvPicPr>
        <p:blipFill rotWithShape="1">
          <a:blip r:embed="rId6"/>
          <a:srcRect r="2056"/>
          <a:stretch/>
        </p:blipFill>
        <p:spPr>
          <a:xfrm>
            <a:off x="7231722" y="661911"/>
            <a:ext cx="1630618" cy="1260000"/>
          </a:xfrm>
          <a:prstGeom prst="rect">
            <a:avLst/>
          </a:prstGeom>
        </p:spPr>
      </p:pic>
      <p:pic>
        <p:nvPicPr>
          <p:cNvPr id="23" name="図 22">
            <a:extLst>
              <a:ext uri="{FF2B5EF4-FFF2-40B4-BE49-F238E27FC236}">
                <a16:creationId xmlns:a16="http://schemas.microsoft.com/office/drawing/2014/main" id="{C84D6D32-9426-4A36-B0F1-0B1AB3244FA2}"/>
              </a:ext>
            </a:extLst>
          </p:cNvPr>
          <p:cNvPicPr>
            <a:picLocks noChangeAspect="1"/>
          </p:cNvPicPr>
          <p:nvPr/>
        </p:nvPicPr>
        <p:blipFill>
          <a:blip r:embed="rId7"/>
          <a:stretch>
            <a:fillRect/>
          </a:stretch>
        </p:blipFill>
        <p:spPr>
          <a:xfrm>
            <a:off x="602954" y="1909414"/>
            <a:ext cx="1676545" cy="1261981"/>
          </a:xfrm>
          <a:prstGeom prst="rect">
            <a:avLst/>
          </a:prstGeom>
        </p:spPr>
      </p:pic>
      <p:pic>
        <p:nvPicPr>
          <p:cNvPr id="24" name="図 23">
            <a:extLst>
              <a:ext uri="{FF2B5EF4-FFF2-40B4-BE49-F238E27FC236}">
                <a16:creationId xmlns:a16="http://schemas.microsoft.com/office/drawing/2014/main" id="{FB424CDE-2636-4C1D-BC73-27ED343B7953}"/>
              </a:ext>
            </a:extLst>
          </p:cNvPr>
          <p:cNvPicPr>
            <a:picLocks noChangeAspect="1"/>
          </p:cNvPicPr>
          <p:nvPr/>
        </p:nvPicPr>
        <p:blipFill>
          <a:blip r:embed="rId8"/>
          <a:stretch>
            <a:fillRect/>
          </a:stretch>
        </p:blipFill>
        <p:spPr>
          <a:xfrm>
            <a:off x="2249500" y="1916144"/>
            <a:ext cx="1723547" cy="1260000"/>
          </a:xfrm>
          <a:prstGeom prst="rect">
            <a:avLst/>
          </a:prstGeom>
        </p:spPr>
      </p:pic>
      <p:pic>
        <p:nvPicPr>
          <p:cNvPr id="25" name="図 24">
            <a:extLst>
              <a:ext uri="{FF2B5EF4-FFF2-40B4-BE49-F238E27FC236}">
                <a16:creationId xmlns:a16="http://schemas.microsoft.com/office/drawing/2014/main" id="{E77B29F5-AFF3-4B4A-93BC-3E8803444FAD}"/>
              </a:ext>
            </a:extLst>
          </p:cNvPr>
          <p:cNvPicPr>
            <a:picLocks noChangeAspect="1"/>
          </p:cNvPicPr>
          <p:nvPr/>
        </p:nvPicPr>
        <p:blipFill>
          <a:blip r:embed="rId9"/>
          <a:stretch>
            <a:fillRect/>
          </a:stretch>
        </p:blipFill>
        <p:spPr>
          <a:xfrm>
            <a:off x="3914507" y="1911395"/>
            <a:ext cx="1678631" cy="1260000"/>
          </a:xfrm>
          <a:prstGeom prst="rect">
            <a:avLst/>
          </a:prstGeom>
        </p:spPr>
      </p:pic>
      <p:pic>
        <p:nvPicPr>
          <p:cNvPr id="44" name="図 43">
            <a:extLst>
              <a:ext uri="{FF2B5EF4-FFF2-40B4-BE49-F238E27FC236}">
                <a16:creationId xmlns:a16="http://schemas.microsoft.com/office/drawing/2014/main" id="{BD8D263C-810B-4F6F-82C5-24A81973330F}"/>
              </a:ext>
            </a:extLst>
          </p:cNvPr>
          <p:cNvPicPr>
            <a:picLocks noChangeAspect="1"/>
          </p:cNvPicPr>
          <p:nvPr/>
        </p:nvPicPr>
        <p:blipFill>
          <a:blip r:embed="rId10"/>
          <a:stretch>
            <a:fillRect/>
          </a:stretch>
        </p:blipFill>
        <p:spPr>
          <a:xfrm>
            <a:off x="5580539" y="1916524"/>
            <a:ext cx="1706423" cy="1260000"/>
          </a:xfrm>
          <a:prstGeom prst="rect">
            <a:avLst/>
          </a:prstGeom>
        </p:spPr>
      </p:pic>
      <p:pic>
        <p:nvPicPr>
          <p:cNvPr id="46" name="図 45">
            <a:extLst>
              <a:ext uri="{FF2B5EF4-FFF2-40B4-BE49-F238E27FC236}">
                <a16:creationId xmlns:a16="http://schemas.microsoft.com/office/drawing/2014/main" id="{84705D65-29EC-4E40-9EE1-537677DEC1C7}"/>
              </a:ext>
            </a:extLst>
          </p:cNvPr>
          <p:cNvPicPr>
            <a:picLocks noChangeAspect="1"/>
          </p:cNvPicPr>
          <p:nvPr/>
        </p:nvPicPr>
        <p:blipFill rotWithShape="1">
          <a:blip r:embed="rId11"/>
          <a:srcRect r="2279"/>
          <a:stretch/>
        </p:blipFill>
        <p:spPr>
          <a:xfrm>
            <a:off x="7228614" y="1907391"/>
            <a:ext cx="1649745" cy="1260000"/>
          </a:xfrm>
          <a:prstGeom prst="rect">
            <a:avLst/>
          </a:prstGeom>
        </p:spPr>
      </p:pic>
      <p:pic>
        <p:nvPicPr>
          <p:cNvPr id="48" name="図 47">
            <a:extLst>
              <a:ext uri="{FF2B5EF4-FFF2-40B4-BE49-F238E27FC236}">
                <a16:creationId xmlns:a16="http://schemas.microsoft.com/office/drawing/2014/main" id="{228F9697-3B63-4C99-8CDE-4B7E3CEF1563}"/>
              </a:ext>
            </a:extLst>
          </p:cNvPr>
          <p:cNvPicPr>
            <a:picLocks noChangeAspect="1"/>
          </p:cNvPicPr>
          <p:nvPr/>
        </p:nvPicPr>
        <p:blipFill>
          <a:blip r:embed="rId12"/>
          <a:stretch>
            <a:fillRect/>
          </a:stretch>
        </p:blipFill>
        <p:spPr>
          <a:xfrm>
            <a:off x="604519" y="3173349"/>
            <a:ext cx="1684156" cy="1260000"/>
          </a:xfrm>
          <a:prstGeom prst="rect">
            <a:avLst/>
          </a:prstGeom>
        </p:spPr>
      </p:pic>
      <p:pic>
        <p:nvPicPr>
          <p:cNvPr id="50" name="図 49">
            <a:extLst>
              <a:ext uri="{FF2B5EF4-FFF2-40B4-BE49-F238E27FC236}">
                <a16:creationId xmlns:a16="http://schemas.microsoft.com/office/drawing/2014/main" id="{9EEEEB15-8F3B-4C50-97E4-CA2F46489987}"/>
              </a:ext>
            </a:extLst>
          </p:cNvPr>
          <p:cNvPicPr>
            <a:picLocks noChangeAspect="1"/>
          </p:cNvPicPr>
          <p:nvPr/>
        </p:nvPicPr>
        <p:blipFill>
          <a:blip r:embed="rId13"/>
          <a:stretch>
            <a:fillRect/>
          </a:stretch>
        </p:blipFill>
        <p:spPr>
          <a:xfrm>
            <a:off x="2259922" y="3173791"/>
            <a:ext cx="1704949" cy="1260000"/>
          </a:xfrm>
          <a:prstGeom prst="rect">
            <a:avLst/>
          </a:prstGeom>
        </p:spPr>
      </p:pic>
      <p:pic>
        <p:nvPicPr>
          <p:cNvPr id="52" name="図 51">
            <a:extLst>
              <a:ext uri="{FF2B5EF4-FFF2-40B4-BE49-F238E27FC236}">
                <a16:creationId xmlns:a16="http://schemas.microsoft.com/office/drawing/2014/main" id="{18328932-31C8-4A04-8961-4ABD547A75F3}"/>
              </a:ext>
            </a:extLst>
          </p:cNvPr>
          <p:cNvPicPr>
            <a:picLocks noChangeAspect="1"/>
          </p:cNvPicPr>
          <p:nvPr/>
        </p:nvPicPr>
        <p:blipFill>
          <a:blip r:embed="rId14"/>
          <a:stretch>
            <a:fillRect/>
          </a:stretch>
        </p:blipFill>
        <p:spPr>
          <a:xfrm>
            <a:off x="3914506" y="3171395"/>
            <a:ext cx="1696638" cy="1260000"/>
          </a:xfrm>
          <a:prstGeom prst="rect">
            <a:avLst/>
          </a:prstGeom>
        </p:spPr>
      </p:pic>
      <p:pic>
        <p:nvPicPr>
          <p:cNvPr id="55" name="図 54">
            <a:extLst>
              <a:ext uri="{FF2B5EF4-FFF2-40B4-BE49-F238E27FC236}">
                <a16:creationId xmlns:a16="http://schemas.microsoft.com/office/drawing/2014/main" id="{1B157AFD-B2DA-44E8-8048-655FA49CF7DC}"/>
              </a:ext>
            </a:extLst>
          </p:cNvPr>
          <p:cNvPicPr>
            <a:picLocks noChangeAspect="1"/>
          </p:cNvPicPr>
          <p:nvPr/>
        </p:nvPicPr>
        <p:blipFill>
          <a:blip r:embed="rId15"/>
          <a:stretch>
            <a:fillRect/>
          </a:stretch>
        </p:blipFill>
        <p:spPr>
          <a:xfrm>
            <a:off x="5576075" y="3171003"/>
            <a:ext cx="1642570" cy="1260000"/>
          </a:xfrm>
          <a:prstGeom prst="rect">
            <a:avLst/>
          </a:prstGeom>
        </p:spPr>
      </p:pic>
      <p:pic>
        <p:nvPicPr>
          <p:cNvPr id="57" name="図 56">
            <a:extLst>
              <a:ext uri="{FF2B5EF4-FFF2-40B4-BE49-F238E27FC236}">
                <a16:creationId xmlns:a16="http://schemas.microsoft.com/office/drawing/2014/main" id="{735F3CE4-1751-4535-8075-774A8C672691}"/>
              </a:ext>
            </a:extLst>
          </p:cNvPr>
          <p:cNvPicPr>
            <a:picLocks noChangeAspect="1"/>
          </p:cNvPicPr>
          <p:nvPr/>
        </p:nvPicPr>
        <p:blipFill rotWithShape="1">
          <a:blip r:embed="rId16"/>
          <a:srcRect l="-1" r="1700"/>
          <a:stretch/>
        </p:blipFill>
        <p:spPr>
          <a:xfrm>
            <a:off x="7220988" y="3167391"/>
            <a:ext cx="1651440" cy="1260000"/>
          </a:xfrm>
          <a:prstGeom prst="rect">
            <a:avLst/>
          </a:prstGeom>
        </p:spPr>
      </p:pic>
      <p:pic>
        <p:nvPicPr>
          <p:cNvPr id="59" name="図 58">
            <a:extLst>
              <a:ext uri="{FF2B5EF4-FFF2-40B4-BE49-F238E27FC236}">
                <a16:creationId xmlns:a16="http://schemas.microsoft.com/office/drawing/2014/main" id="{479D6DFB-0065-4342-8A8D-FDA82CF1723C}"/>
              </a:ext>
            </a:extLst>
          </p:cNvPr>
          <p:cNvPicPr>
            <a:picLocks noChangeAspect="1"/>
          </p:cNvPicPr>
          <p:nvPr/>
        </p:nvPicPr>
        <p:blipFill>
          <a:blip r:embed="rId17"/>
          <a:stretch>
            <a:fillRect/>
          </a:stretch>
        </p:blipFill>
        <p:spPr>
          <a:xfrm>
            <a:off x="601119" y="4428087"/>
            <a:ext cx="1678631" cy="1260000"/>
          </a:xfrm>
          <a:prstGeom prst="rect">
            <a:avLst/>
          </a:prstGeom>
        </p:spPr>
      </p:pic>
      <p:pic>
        <p:nvPicPr>
          <p:cNvPr id="61" name="図 60">
            <a:extLst>
              <a:ext uri="{FF2B5EF4-FFF2-40B4-BE49-F238E27FC236}">
                <a16:creationId xmlns:a16="http://schemas.microsoft.com/office/drawing/2014/main" id="{7144C4BD-9CCF-45EE-90D1-F3D2B940C034}"/>
              </a:ext>
            </a:extLst>
          </p:cNvPr>
          <p:cNvPicPr>
            <a:picLocks noChangeAspect="1"/>
          </p:cNvPicPr>
          <p:nvPr/>
        </p:nvPicPr>
        <p:blipFill>
          <a:blip r:embed="rId18"/>
          <a:stretch>
            <a:fillRect/>
          </a:stretch>
        </p:blipFill>
        <p:spPr>
          <a:xfrm>
            <a:off x="2271272" y="4431003"/>
            <a:ext cx="1680001" cy="1260000"/>
          </a:xfrm>
          <a:prstGeom prst="rect">
            <a:avLst/>
          </a:prstGeom>
        </p:spPr>
      </p:pic>
      <p:pic>
        <p:nvPicPr>
          <p:cNvPr id="63" name="図 62">
            <a:extLst>
              <a:ext uri="{FF2B5EF4-FFF2-40B4-BE49-F238E27FC236}">
                <a16:creationId xmlns:a16="http://schemas.microsoft.com/office/drawing/2014/main" id="{9056B2D9-794C-4804-BBA5-CD3663E2DEF6}"/>
              </a:ext>
            </a:extLst>
          </p:cNvPr>
          <p:cNvPicPr>
            <a:picLocks noChangeAspect="1"/>
          </p:cNvPicPr>
          <p:nvPr/>
        </p:nvPicPr>
        <p:blipFill>
          <a:blip r:embed="rId19"/>
          <a:stretch>
            <a:fillRect/>
          </a:stretch>
        </p:blipFill>
        <p:spPr>
          <a:xfrm>
            <a:off x="3917280" y="4425482"/>
            <a:ext cx="1697903" cy="1260000"/>
          </a:xfrm>
          <a:prstGeom prst="rect">
            <a:avLst/>
          </a:prstGeom>
        </p:spPr>
      </p:pic>
      <p:graphicFrame>
        <p:nvGraphicFramePr>
          <p:cNvPr id="66" name="表 4">
            <a:extLst>
              <a:ext uri="{FF2B5EF4-FFF2-40B4-BE49-F238E27FC236}">
                <a16:creationId xmlns:a16="http://schemas.microsoft.com/office/drawing/2014/main" id="{26E86082-615F-43D5-8407-D5A578FF940D}"/>
              </a:ext>
            </a:extLst>
          </p:cNvPr>
          <p:cNvGraphicFramePr>
            <a:graphicFrameLocks noGrp="1"/>
          </p:cNvGraphicFramePr>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1827121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841530"/>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B</a:t>
            </a:r>
            <a:r>
              <a:rPr kumimoji="0" lang="ja-JP" altLang="en-US" sz="2000" dirty="0">
                <a:latin typeface="+mn-ea"/>
                <a:ea typeface="+mn-ea"/>
              </a:rPr>
              <a:t>：針状物）</a:t>
            </a: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は検出されるが濃度は低い。</a:t>
            </a:r>
            <a:r>
              <a:rPr kumimoji="0" lang="en-US" altLang="ja-JP" sz="2000" dirty="0">
                <a:latin typeface="+mn-ea"/>
                <a:ea typeface="+mn-ea"/>
              </a:rPr>
              <a:t>Zr</a:t>
            </a:r>
            <a:r>
              <a:rPr kumimoji="0" lang="ja-JP" altLang="en-US" sz="2000" dirty="0">
                <a:latin typeface="+mn-ea"/>
                <a:ea typeface="+mn-ea"/>
              </a:rPr>
              <a:t>は検出されていない。</a:t>
            </a:r>
          </a:p>
          <a:p>
            <a:pPr marL="936000">
              <a:lnSpc>
                <a:spcPts val="2200"/>
              </a:lnSpc>
              <a:spcBef>
                <a:spcPts val="0"/>
              </a:spcBef>
              <a:buClrTx/>
              <a:buSzTx/>
              <a:buNone/>
            </a:pPr>
            <a:r>
              <a:rPr kumimoji="0" lang="en-US" altLang="ja-JP" sz="2000" dirty="0">
                <a:latin typeface="+mn-ea"/>
                <a:ea typeface="+mn-ea"/>
              </a:rPr>
              <a:t>Zn</a:t>
            </a:r>
            <a:r>
              <a:rPr kumimoji="0" lang="ja-JP" altLang="en-US" sz="2000" dirty="0">
                <a:latin typeface="+mn-ea"/>
                <a:ea typeface="+mn-ea"/>
              </a:rPr>
              <a:t>が</a:t>
            </a:r>
            <a:r>
              <a:rPr kumimoji="0" lang="en-US" altLang="ja-JP" sz="2000" dirty="0">
                <a:latin typeface="+mn-ea"/>
                <a:ea typeface="+mn-ea"/>
              </a:rPr>
              <a:t>1at%</a:t>
            </a:r>
            <a:r>
              <a:rPr kumimoji="0" lang="ja-JP" altLang="en-US" sz="2000" dirty="0">
                <a:latin typeface="+mn-ea"/>
                <a:ea typeface="+mn-ea"/>
              </a:rPr>
              <a:t>オーダで検出され、</a:t>
            </a:r>
            <a:r>
              <a:rPr kumimoji="0" lang="en-US" altLang="ja-JP" sz="2000" dirty="0">
                <a:latin typeface="+mn-ea"/>
                <a:ea typeface="+mn-ea"/>
              </a:rPr>
              <a:t>S</a:t>
            </a:r>
            <a:r>
              <a:rPr kumimoji="0" lang="ja-JP" altLang="en-US" sz="2000" dirty="0">
                <a:latin typeface="+mn-ea"/>
                <a:ea typeface="+mn-ea"/>
              </a:rPr>
              <a:t>が</a:t>
            </a:r>
            <a:r>
              <a:rPr kumimoji="0" lang="en-US" altLang="ja-JP" sz="2000" dirty="0">
                <a:latin typeface="+mn-ea"/>
                <a:ea typeface="+mn-ea"/>
              </a:rPr>
              <a:t>0.1at%</a:t>
            </a:r>
            <a:r>
              <a:rPr kumimoji="0" lang="ja-JP" altLang="en-US" sz="2000" dirty="0">
                <a:latin typeface="+mn-ea"/>
                <a:ea typeface="+mn-ea"/>
              </a:rPr>
              <a:t>オーダで検出される。　</a:t>
            </a: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59166"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）③：</a:t>
            </a:r>
            <a:r>
              <a:rPr lang="en-US" altLang="ja-JP" dirty="0">
                <a:solidFill>
                  <a:srgbClr val="FF0000"/>
                </a:solidFill>
              </a:rPr>
              <a:t>B</a:t>
            </a:r>
            <a:r>
              <a:rPr lang="ja-JP" altLang="en-US" dirty="0">
                <a:solidFill>
                  <a:srgbClr val="FF0000"/>
                </a:solidFill>
              </a:rPr>
              <a:t>ー</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7" name="図 6">
            <a:extLst>
              <a:ext uri="{FF2B5EF4-FFF2-40B4-BE49-F238E27FC236}">
                <a16:creationId xmlns:a16="http://schemas.microsoft.com/office/drawing/2014/main" id="{42C10E5A-C13A-40DF-A9BF-4B17915ADB74}"/>
              </a:ext>
            </a:extLst>
          </p:cNvPr>
          <p:cNvPicPr>
            <a:picLocks noChangeAspect="1"/>
          </p:cNvPicPr>
          <p:nvPr/>
        </p:nvPicPr>
        <p:blipFill>
          <a:blip r:embed="rId2"/>
          <a:stretch>
            <a:fillRect/>
          </a:stretch>
        </p:blipFill>
        <p:spPr>
          <a:xfrm>
            <a:off x="645329" y="2036368"/>
            <a:ext cx="2292295" cy="1835055"/>
          </a:xfrm>
          <a:prstGeom prst="rect">
            <a:avLst/>
          </a:prstGeom>
        </p:spPr>
      </p:pic>
      <p:pic>
        <p:nvPicPr>
          <p:cNvPr id="8" name="図 7">
            <a:extLst>
              <a:ext uri="{FF2B5EF4-FFF2-40B4-BE49-F238E27FC236}">
                <a16:creationId xmlns:a16="http://schemas.microsoft.com/office/drawing/2014/main" id="{6470915D-919D-4DBC-83B6-F14F1A11D56B}"/>
              </a:ext>
            </a:extLst>
          </p:cNvPr>
          <p:cNvPicPr>
            <a:picLocks noChangeAspect="1"/>
          </p:cNvPicPr>
          <p:nvPr/>
        </p:nvPicPr>
        <p:blipFill>
          <a:blip r:embed="rId3"/>
          <a:stretch>
            <a:fillRect/>
          </a:stretch>
        </p:blipFill>
        <p:spPr>
          <a:xfrm>
            <a:off x="3318639" y="2037669"/>
            <a:ext cx="3066554" cy="1835055"/>
          </a:xfrm>
          <a:prstGeom prst="rect">
            <a:avLst/>
          </a:prstGeom>
        </p:spPr>
      </p:pic>
      <p:pic>
        <p:nvPicPr>
          <p:cNvPr id="5" name="図 4">
            <a:extLst>
              <a:ext uri="{FF2B5EF4-FFF2-40B4-BE49-F238E27FC236}">
                <a16:creationId xmlns:a16="http://schemas.microsoft.com/office/drawing/2014/main" id="{B5E13BB3-19DB-4500-8FAF-658C4F80F0A6}"/>
              </a:ext>
            </a:extLst>
          </p:cNvPr>
          <p:cNvPicPr>
            <a:picLocks noChangeAspect="1"/>
          </p:cNvPicPr>
          <p:nvPr/>
        </p:nvPicPr>
        <p:blipFill>
          <a:blip r:embed="rId4"/>
          <a:stretch>
            <a:fillRect/>
          </a:stretch>
        </p:blipFill>
        <p:spPr>
          <a:xfrm>
            <a:off x="258199" y="4179959"/>
            <a:ext cx="3066554" cy="1841152"/>
          </a:xfrm>
          <a:prstGeom prst="rect">
            <a:avLst/>
          </a:prstGeom>
        </p:spPr>
      </p:pic>
      <p:pic>
        <p:nvPicPr>
          <p:cNvPr id="10" name="図 9">
            <a:extLst>
              <a:ext uri="{FF2B5EF4-FFF2-40B4-BE49-F238E27FC236}">
                <a16:creationId xmlns:a16="http://schemas.microsoft.com/office/drawing/2014/main" id="{4637A5A6-9EC2-47E2-9481-79957734228E}"/>
              </a:ext>
            </a:extLst>
          </p:cNvPr>
          <p:cNvPicPr>
            <a:picLocks noChangeAspect="1"/>
          </p:cNvPicPr>
          <p:nvPr/>
        </p:nvPicPr>
        <p:blipFill>
          <a:blip r:embed="rId5"/>
          <a:stretch>
            <a:fillRect/>
          </a:stretch>
        </p:blipFill>
        <p:spPr>
          <a:xfrm>
            <a:off x="3329779" y="4167717"/>
            <a:ext cx="3066554" cy="1835055"/>
          </a:xfrm>
          <a:prstGeom prst="rect">
            <a:avLst/>
          </a:prstGeom>
        </p:spPr>
      </p:pic>
      <p:pic>
        <p:nvPicPr>
          <p:cNvPr id="6" name="図 5">
            <a:extLst>
              <a:ext uri="{FF2B5EF4-FFF2-40B4-BE49-F238E27FC236}">
                <a16:creationId xmlns:a16="http://schemas.microsoft.com/office/drawing/2014/main" id="{A0A1605D-B62E-46E8-BB42-C85302CB1733}"/>
              </a:ext>
            </a:extLst>
          </p:cNvPr>
          <p:cNvPicPr>
            <a:picLocks noChangeAspect="1"/>
          </p:cNvPicPr>
          <p:nvPr/>
        </p:nvPicPr>
        <p:blipFill>
          <a:blip r:embed="rId6"/>
          <a:stretch>
            <a:fillRect/>
          </a:stretch>
        </p:blipFill>
        <p:spPr>
          <a:xfrm>
            <a:off x="6558639" y="2103287"/>
            <a:ext cx="2160000" cy="3840000"/>
          </a:xfrm>
          <a:prstGeom prst="rect">
            <a:avLst/>
          </a:prstGeom>
        </p:spPr>
      </p:pic>
    </p:spTree>
    <p:extLst>
      <p:ext uri="{BB962C8B-B14F-4D97-AF65-F5344CB8AC3E}">
        <p14:creationId xmlns:p14="http://schemas.microsoft.com/office/powerpoint/2010/main" val="1724160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85104"/>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（測定位置Ｂ：針状物）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概要：針状物に付着した粒子状物は鉄を主体とした酸化物で構成され、この他</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に</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が偏在する、また</a:t>
            </a:r>
            <a:r>
              <a:rPr kumimoji="0" lang="en-US" altLang="ja-JP" sz="2000" dirty="0">
                <a:latin typeface="+mn-ea"/>
                <a:ea typeface="+mn-ea"/>
              </a:rPr>
              <a:t>Al</a:t>
            </a:r>
            <a:r>
              <a:rPr kumimoji="0" lang="ja-JP" altLang="en-US" sz="2000" dirty="0">
                <a:latin typeface="+mn-ea"/>
                <a:ea typeface="+mn-ea"/>
              </a:rPr>
              <a:t>、</a:t>
            </a:r>
            <a:r>
              <a:rPr kumimoji="0" lang="en-US" altLang="ja-JP" sz="2000" dirty="0">
                <a:latin typeface="+mn-ea"/>
                <a:ea typeface="+mn-ea"/>
              </a:rPr>
              <a:t>Si</a:t>
            </a:r>
            <a:r>
              <a:rPr kumimoji="0" lang="ja-JP" altLang="en-US" sz="2000" dirty="0">
                <a:latin typeface="+mn-ea"/>
                <a:ea typeface="+mn-ea"/>
              </a:rPr>
              <a:t>、</a:t>
            </a:r>
            <a:r>
              <a:rPr kumimoji="0" lang="en-US" altLang="ja-JP" sz="2000" dirty="0" err="1">
                <a:latin typeface="+mn-ea"/>
                <a:ea typeface="+mn-ea"/>
              </a:rPr>
              <a:t>Ti</a:t>
            </a:r>
            <a:r>
              <a:rPr kumimoji="0" lang="ja-JP" altLang="en-US" sz="2000" dirty="0">
                <a:latin typeface="+mn-ea"/>
                <a:ea typeface="+mn-ea"/>
              </a:rPr>
              <a:t>、</a:t>
            </a:r>
            <a:r>
              <a:rPr kumimoji="0" lang="en-US" altLang="ja-JP" sz="2000" dirty="0">
                <a:latin typeface="+mn-ea"/>
                <a:ea typeface="+mn-ea"/>
              </a:rPr>
              <a:t>Cr</a:t>
            </a:r>
            <a:r>
              <a:rPr kumimoji="0" lang="ja-JP" altLang="en-US" sz="2000" dirty="0">
                <a:latin typeface="+mn-ea"/>
                <a:ea typeface="+mn-ea"/>
              </a:rPr>
              <a:t>が部分的に偏在する。</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針状物では</a:t>
            </a: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a:t>
            </a:r>
            <a:r>
              <a:rPr kumimoji="0" lang="en-US" altLang="ja-JP" sz="2000" dirty="0">
                <a:latin typeface="+mn-ea"/>
                <a:ea typeface="+mn-ea"/>
              </a:rPr>
              <a:t>Ca</a:t>
            </a:r>
            <a:r>
              <a:rPr kumimoji="0" lang="ja-JP" altLang="en-US" sz="2000" dirty="0">
                <a:latin typeface="+mn-ea"/>
                <a:ea typeface="+mn-ea"/>
              </a:rPr>
              <a:t>等のセメント構成成分と想定される元素及び</a:t>
            </a:r>
            <a:r>
              <a:rPr kumimoji="0" lang="en-US" altLang="ja-JP" sz="2000" dirty="0">
                <a:latin typeface="+mn-ea"/>
                <a:ea typeface="+mn-ea"/>
              </a:rPr>
              <a:t>P</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が偏在する。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a:t>
            </a:r>
            <a:r>
              <a:rPr kumimoji="0" lang="en-US" altLang="ja-JP" sz="2000" dirty="0">
                <a:latin typeface="+mn-ea"/>
                <a:ea typeface="+mn-ea"/>
              </a:rPr>
              <a:t>Zr</a:t>
            </a:r>
            <a:r>
              <a:rPr kumimoji="0" lang="ja-JP" altLang="en-US" sz="2000" dirty="0">
                <a:latin typeface="+mn-ea"/>
                <a:ea typeface="+mn-ea"/>
              </a:rPr>
              <a:t>の偏在は有意には観察されない。　</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8834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）③：</a:t>
            </a:r>
            <a:r>
              <a:rPr lang="en-US" altLang="ja-JP" dirty="0">
                <a:solidFill>
                  <a:srgbClr val="FF0000"/>
                </a:solidFill>
              </a:rPr>
              <a:t>B</a:t>
            </a:r>
            <a:r>
              <a:rPr lang="ja-JP" altLang="en-US" dirty="0">
                <a:solidFill>
                  <a:srgbClr val="FF0000"/>
                </a:solidFill>
              </a:rPr>
              <a:t>ー</a:t>
            </a:r>
            <a:r>
              <a:rPr lang="en-US" altLang="ja-JP" dirty="0">
                <a:solidFill>
                  <a:srgbClr val="FF0000"/>
                </a:solidFill>
              </a:rPr>
              <a:t>2</a:t>
            </a: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7" name="図 6">
            <a:extLst>
              <a:ext uri="{FF2B5EF4-FFF2-40B4-BE49-F238E27FC236}">
                <a16:creationId xmlns:a16="http://schemas.microsoft.com/office/drawing/2014/main" id="{9465D69F-9D7C-4942-A8B4-351A37CF2401}"/>
              </a:ext>
            </a:extLst>
          </p:cNvPr>
          <p:cNvPicPr>
            <a:picLocks noChangeAspect="1"/>
          </p:cNvPicPr>
          <p:nvPr/>
        </p:nvPicPr>
        <p:blipFill>
          <a:blip r:embed="rId2"/>
          <a:stretch>
            <a:fillRect/>
          </a:stretch>
        </p:blipFill>
        <p:spPr>
          <a:xfrm>
            <a:off x="2276184" y="2591103"/>
            <a:ext cx="1714423" cy="1260000"/>
          </a:xfrm>
          <a:prstGeom prst="rect">
            <a:avLst/>
          </a:prstGeom>
        </p:spPr>
      </p:pic>
      <p:pic>
        <p:nvPicPr>
          <p:cNvPr id="14" name="図 13">
            <a:extLst>
              <a:ext uri="{FF2B5EF4-FFF2-40B4-BE49-F238E27FC236}">
                <a16:creationId xmlns:a16="http://schemas.microsoft.com/office/drawing/2014/main" id="{9D7E8651-2BF0-4BDA-9266-75EA37DCC5AD}"/>
              </a:ext>
            </a:extLst>
          </p:cNvPr>
          <p:cNvPicPr>
            <a:picLocks noChangeAspect="1"/>
          </p:cNvPicPr>
          <p:nvPr/>
        </p:nvPicPr>
        <p:blipFill>
          <a:blip r:embed="rId3"/>
          <a:stretch>
            <a:fillRect/>
          </a:stretch>
        </p:blipFill>
        <p:spPr>
          <a:xfrm>
            <a:off x="3943142" y="2591103"/>
            <a:ext cx="1700793" cy="1260000"/>
          </a:xfrm>
          <a:prstGeom prst="rect">
            <a:avLst/>
          </a:prstGeom>
        </p:spPr>
      </p:pic>
      <p:pic>
        <p:nvPicPr>
          <p:cNvPr id="17" name="図 16">
            <a:extLst>
              <a:ext uri="{FF2B5EF4-FFF2-40B4-BE49-F238E27FC236}">
                <a16:creationId xmlns:a16="http://schemas.microsoft.com/office/drawing/2014/main" id="{E381BB00-C0F8-4A38-989E-E22937916D6D}"/>
              </a:ext>
            </a:extLst>
          </p:cNvPr>
          <p:cNvPicPr>
            <a:picLocks noChangeAspect="1"/>
          </p:cNvPicPr>
          <p:nvPr/>
        </p:nvPicPr>
        <p:blipFill>
          <a:blip r:embed="rId4"/>
          <a:stretch>
            <a:fillRect/>
          </a:stretch>
        </p:blipFill>
        <p:spPr>
          <a:xfrm>
            <a:off x="5606016" y="2591103"/>
            <a:ext cx="1692478" cy="1260000"/>
          </a:xfrm>
          <a:prstGeom prst="rect">
            <a:avLst/>
          </a:prstGeom>
        </p:spPr>
      </p:pic>
      <p:pic>
        <p:nvPicPr>
          <p:cNvPr id="28" name="Picture 1">
            <a:extLst>
              <a:ext uri="{FF2B5EF4-FFF2-40B4-BE49-F238E27FC236}">
                <a16:creationId xmlns:a16="http://schemas.microsoft.com/office/drawing/2014/main" id="{C257950E-6874-4C58-AD5F-48E3B85D63A9}"/>
              </a:ext>
            </a:extLst>
          </p:cNvPr>
          <p:cNvPicPr>
            <a:picLocks noChangeAspect="1"/>
          </p:cNvPicPr>
          <p:nvPr/>
        </p:nvPicPr>
        <p:blipFill rotWithShape="1">
          <a:blip r:embed="rId5" cstate="print"/>
          <a:srcRect l="2646" t="10702" r="2409" b="10463"/>
          <a:stretch/>
        </p:blipFill>
        <p:spPr bwMode="auto">
          <a:xfrm>
            <a:off x="7231478" y="2591103"/>
            <a:ext cx="1692478" cy="1260000"/>
          </a:xfrm>
          <a:prstGeom prst="rect">
            <a:avLst/>
          </a:prstGeom>
        </p:spPr>
      </p:pic>
      <p:pic>
        <p:nvPicPr>
          <p:cNvPr id="29" name="Picture 1">
            <a:extLst>
              <a:ext uri="{FF2B5EF4-FFF2-40B4-BE49-F238E27FC236}">
                <a16:creationId xmlns:a16="http://schemas.microsoft.com/office/drawing/2014/main" id="{98877726-1565-4651-98B6-E7C587CC702B}"/>
              </a:ext>
            </a:extLst>
          </p:cNvPr>
          <p:cNvPicPr>
            <a:picLocks noChangeAspect="1"/>
          </p:cNvPicPr>
          <p:nvPr/>
        </p:nvPicPr>
        <p:blipFill rotWithShape="1">
          <a:blip r:embed="rId6" cstate="print"/>
          <a:srcRect l="2585" t="10091" r="2585" b="10485"/>
          <a:stretch/>
        </p:blipFill>
        <p:spPr bwMode="auto">
          <a:xfrm>
            <a:off x="628716" y="3843593"/>
            <a:ext cx="1677921"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52B0B275-162A-45C2-B13F-B356866E8F2B}"/>
              </a:ext>
            </a:extLst>
          </p:cNvPr>
          <p:cNvPicPr>
            <a:picLocks noChangeAspect="1"/>
          </p:cNvPicPr>
          <p:nvPr/>
        </p:nvPicPr>
        <p:blipFill rotWithShape="1">
          <a:blip r:embed="rId7" cstate="print"/>
          <a:srcRect l="2527" t="9896" r="2644" b="10157"/>
          <a:stretch/>
        </p:blipFill>
        <p:spPr bwMode="auto">
          <a:xfrm>
            <a:off x="2292180" y="3843593"/>
            <a:ext cx="1666918" cy="1260000"/>
          </a:xfrm>
          <a:prstGeom prst="rect">
            <a:avLst/>
          </a:prstGeom>
          <a:noFill/>
          <a:ln w="9525">
            <a:noFill/>
            <a:miter lim="800000"/>
            <a:headEnd/>
            <a:tailEnd/>
          </a:ln>
        </p:spPr>
      </p:pic>
      <p:pic>
        <p:nvPicPr>
          <p:cNvPr id="31" name="Picture 1">
            <a:extLst>
              <a:ext uri="{FF2B5EF4-FFF2-40B4-BE49-F238E27FC236}">
                <a16:creationId xmlns:a16="http://schemas.microsoft.com/office/drawing/2014/main" id="{3E534C1F-2BAB-495C-B446-CD3F1FB7DD76}"/>
              </a:ext>
            </a:extLst>
          </p:cNvPr>
          <p:cNvPicPr>
            <a:picLocks noChangeAspect="1"/>
          </p:cNvPicPr>
          <p:nvPr/>
        </p:nvPicPr>
        <p:blipFill rotWithShape="1">
          <a:blip r:embed="rId8" cstate="print"/>
          <a:srcRect l="2620" t="9738" r="3185" b="10368"/>
          <a:stretch/>
        </p:blipFill>
        <p:spPr bwMode="auto">
          <a:xfrm>
            <a:off x="3944641" y="3843593"/>
            <a:ext cx="1656850"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2CC51F61-7799-471D-BAEB-6E63C9901F68}"/>
              </a:ext>
            </a:extLst>
          </p:cNvPr>
          <p:cNvPicPr>
            <a:picLocks noChangeAspect="1"/>
          </p:cNvPicPr>
          <p:nvPr/>
        </p:nvPicPr>
        <p:blipFill rotWithShape="1">
          <a:blip r:embed="rId9" cstate="print"/>
          <a:srcRect l="2339" t="10367" r="2903" b="10052"/>
          <a:stretch/>
        </p:blipFill>
        <p:spPr bwMode="auto">
          <a:xfrm>
            <a:off x="5587034" y="3843593"/>
            <a:ext cx="1673360" cy="1260000"/>
          </a:xfrm>
          <a:prstGeom prst="rect">
            <a:avLst/>
          </a:prstGeom>
          <a:noFill/>
          <a:ln w="9525">
            <a:noFill/>
            <a:miter lim="800000"/>
            <a:headEnd/>
            <a:tailEnd/>
          </a:ln>
        </p:spPr>
      </p:pic>
      <p:pic>
        <p:nvPicPr>
          <p:cNvPr id="33" name="Picture 1">
            <a:extLst>
              <a:ext uri="{FF2B5EF4-FFF2-40B4-BE49-F238E27FC236}">
                <a16:creationId xmlns:a16="http://schemas.microsoft.com/office/drawing/2014/main" id="{A8EF0133-9EC3-446A-B5CF-BB864C864AB1}"/>
              </a:ext>
            </a:extLst>
          </p:cNvPr>
          <p:cNvPicPr>
            <a:picLocks noChangeAspect="1"/>
          </p:cNvPicPr>
          <p:nvPr/>
        </p:nvPicPr>
        <p:blipFill rotWithShape="1">
          <a:blip r:embed="rId10" cstate="print"/>
          <a:srcRect l="2616" t="9784" r="2907" b="10367"/>
          <a:stretch/>
        </p:blipFill>
        <p:spPr bwMode="auto">
          <a:xfrm>
            <a:off x="7245938" y="3843593"/>
            <a:ext cx="1662778" cy="1260000"/>
          </a:xfrm>
          <a:prstGeom prst="rect">
            <a:avLst/>
          </a:prstGeom>
          <a:noFill/>
          <a:ln w="9525">
            <a:noFill/>
            <a:miter lim="800000"/>
            <a:headEnd/>
            <a:tailEnd/>
          </a:ln>
        </p:spPr>
      </p:pic>
      <p:pic>
        <p:nvPicPr>
          <p:cNvPr id="34" name="Picture 1">
            <a:extLst>
              <a:ext uri="{FF2B5EF4-FFF2-40B4-BE49-F238E27FC236}">
                <a16:creationId xmlns:a16="http://schemas.microsoft.com/office/drawing/2014/main" id="{08AC440E-916F-471E-AFA0-4CE84C77A32E}"/>
              </a:ext>
            </a:extLst>
          </p:cNvPr>
          <p:cNvPicPr>
            <a:picLocks noChangeAspect="1"/>
          </p:cNvPicPr>
          <p:nvPr/>
        </p:nvPicPr>
        <p:blipFill rotWithShape="1">
          <a:blip r:embed="rId11" cstate="print"/>
          <a:srcRect l="2338" t="10012" r="2338" b="10407"/>
          <a:stretch/>
        </p:blipFill>
        <p:spPr bwMode="auto">
          <a:xfrm>
            <a:off x="628716" y="5091144"/>
            <a:ext cx="1683320"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81AF6CE7-ED97-44DF-B39B-A4C9B552CD9E}"/>
              </a:ext>
            </a:extLst>
          </p:cNvPr>
          <p:cNvPicPr>
            <a:picLocks noChangeAspect="1"/>
          </p:cNvPicPr>
          <p:nvPr/>
        </p:nvPicPr>
        <p:blipFill rotWithShape="1">
          <a:blip r:embed="rId12" cstate="print"/>
          <a:srcRect l="2057" t="10052" r="3184" b="11043"/>
          <a:stretch/>
        </p:blipFill>
        <p:spPr bwMode="auto">
          <a:xfrm>
            <a:off x="2275055" y="5091144"/>
            <a:ext cx="1687682" cy="1260000"/>
          </a:xfrm>
          <a:prstGeom prst="rect">
            <a:avLst/>
          </a:prstGeom>
          <a:noFill/>
          <a:ln w="9525">
            <a:noFill/>
            <a:miter lim="800000"/>
            <a:headEnd/>
            <a:tailEnd/>
          </a:ln>
        </p:spPr>
      </p:pic>
      <p:pic>
        <p:nvPicPr>
          <p:cNvPr id="36" name="Picture 1">
            <a:extLst>
              <a:ext uri="{FF2B5EF4-FFF2-40B4-BE49-F238E27FC236}">
                <a16:creationId xmlns:a16="http://schemas.microsoft.com/office/drawing/2014/main" id="{0C614336-0AD0-430D-B3FC-B2E999E71095}"/>
              </a:ext>
            </a:extLst>
          </p:cNvPr>
          <p:cNvPicPr>
            <a:picLocks noChangeAspect="1"/>
          </p:cNvPicPr>
          <p:nvPr/>
        </p:nvPicPr>
        <p:blipFill rotWithShape="1">
          <a:blip r:embed="rId13" cstate="print"/>
          <a:srcRect l="2172" t="9712" r="2222" b="10708"/>
          <a:stretch/>
        </p:blipFill>
        <p:spPr bwMode="auto">
          <a:xfrm>
            <a:off x="3925756" y="5091144"/>
            <a:ext cx="1688300" cy="1260000"/>
          </a:xfrm>
          <a:prstGeom prst="rect">
            <a:avLst/>
          </a:prstGeom>
          <a:noFill/>
          <a:ln w="9525">
            <a:noFill/>
            <a:miter lim="800000"/>
            <a:headEnd/>
            <a:tailEnd/>
          </a:ln>
        </p:spPr>
      </p:pic>
      <p:pic>
        <p:nvPicPr>
          <p:cNvPr id="37" name="Picture 1">
            <a:extLst>
              <a:ext uri="{FF2B5EF4-FFF2-40B4-BE49-F238E27FC236}">
                <a16:creationId xmlns:a16="http://schemas.microsoft.com/office/drawing/2014/main" id="{1FF412D1-326D-44A2-9652-CE571DE34EAB}"/>
              </a:ext>
            </a:extLst>
          </p:cNvPr>
          <p:cNvPicPr>
            <a:picLocks noChangeAspect="1"/>
          </p:cNvPicPr>
          <p:nvPr/>
        </p:nvPicPr>
        <p:blipFill rotWithShape="1">
          <a:blip r:embed="rId14" cstate="print"/>
          <a:srcRect l="2200" t="9897" r="2477" b="10523"/>
          <a:stretch/>
        </p:blipFill>
        <p:spPr bwMode="auto">
          <a:xfrm>
            <a:off x="5577074" y="5091144"/>
            <a:ext cx="1683320" cy="1260000"/>
          </a:xfrm>
          <a:prstGeom prst="rect">
            <a:avLst/>
          </a:prstGeom>
          <a:noFill/>
          <a:ln w="9525">
            <a:noFill/>
            <a:miter lim="800000"/>
            <a:headEnd/>
            <a:tailEnd/>
          </a:ln>
        </p:spPr>
      </p:pic>
      <p:pic>
        <p:nvPicPr>
          <p:cNvPr id="5" name="図 4">
            <a:extLst>
              <a:ext uri="{FF2B5EF4-FFF2-40B4-BE49-F238E27FC236}">
                <a16:creationId xmlns:a16="http://schemas.microsoft.com/office/drawing/2014/main" id="{C634059E-EBEB-401F-956C-8D4E3EE68A26}"/>
              </a:ext>
            </a:extLst>
          </p:cNvPr>
          <p:cNvPicPr>
            <a:picLocks noChangeAspect="1"/>
          </p:cNvPicPr>
          <p:nvPr/>
        </p:nvPicPr>
        <p:blipFill>
          <a:blip r:embed="rId15"/>
          <a:stretch>
            <a:fillRect/>
          </a:stretch>
        </p:blipFill>
        <p:spPr>
          <a:xfrm>
            <a:off x="628716" y="2581612"/>
            <a:ext cx="1676545" cy="1261981"/>
          </a:xfrm>
          <a:prstGeom prst="rect">
            <a:avLst/>
          </a:prstGeom>
        </p:spPr>
      </p:pic>
      <p:graphicFrame>
        <p:nvGraphicFramePr>
          <p:cNvPr id="38" name="表 4">
            <a:extLst>
              <a:ext uri="{FF2B5EF4-FFF2-40B4-BE49-F238E27FC236}">
                <a16:creationId xmlns:a16="http://schemas.microsoft.com/office/drawing/2014/main" id="{17864466-0EF5-4A40-B308-4FAEAAAD2C4F}"/>
              </a:ext>
            </a:extLst>
          </p:cNvPr>
          <p:cNvGraphicFramePr>
            <a:graphicFrameLocks noGrp="1"/>
          </p:cNvGraphicFramePr>
          <p:nvPr/>
        </p:nvGraphicFramePr>
        <p:xfrm>
          <a:off x="628716" y="258036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083071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448956D-15D3-47D2-ADA0-94F76C3E05FE}"/>
              </a:ext>
            </a:extLst>
          </p:cNvPr>
          <p:cNvPicPr>
            <a:picLocks noChangeAspect="1"/>
          </p:cNvPicPr>
          <p:nvPr/>
        </p:nvPicPr>
        <p:blipFill>
          <a:blip r:embed="rId2"/>
          <a:stretch>
            <a:fillRect/>
          </a:stretch>
        </p:blipFill>
        <p:spPr>
          <a:xfrm>
            <a:off x="592947" y="658158"/>
            <a:ext cx="1676545" cy="1268078"/>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9535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）③：</a:t>
            </a:r>
            <a:r>
              <a:rPr lang="en-US" altLang="ja-JP" dirty="0">
                <a:solidFill>
                  <a:srgbClr val="FF0000"/>
                </a:solidFill>
              </a:rPr>
              <a:t>B</a:t>
            </a:r>
            <a:r>
              <a:rPr lang="ja-JP" altLang="en-US" dirty="0">
                <a:solidFill>
                  <a:srgbClr val="FF0000"/>
                </a:solidFill>
              </a:rPr>
              <a:t>ー</a:t>
            </a:r>
            <a:r>
              <a:rPr lang="en-US" altLang="ja-JP" dirty="0">
                <a:solidFill>
                  <a:srgbClr val="FF0000"/>
                </a:solidFill>
              </a:rPr>
              <a:t>3</a:t>
            </a: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1" dirty="0">
                  <a:latin typeface="ＭＳ Ｐゴシック" panose="020B0600070205080204" pitchFamily="50" charset="-128"/>
                </a:rPr>
                <a:t>20μm</a:t>
              </a:r>
              <a:endParaRPr kumimoji="0" lang="ja-JP" altLang="en-US" sz="1000" b="1" dirty="0">
                <a:latin typeface="ＭＳ Ｐゴシック" panose="020B0600070205080204" pitchFamily="50" charset="-128"/>
              </a:endParaRPr>
            </a:p>
          </p:txBody>
        </p:sp>
      </p:grpSp>
      <p:pic>
        <p:nvPicPr>
          <p:cNvPr id="10" name="Picture 1">
            <a:extLst>
              <a:ext uri="{FF2B5EF4-FFF2-40B4-BE49-F238E27FC236}">
                <a16:creationId xmlns:a16="http://schemas.microsoft.com/office/drawing/2014/main" id="{1010E1D6-ECA3-4635-A637-D3E163D7F6DF}"/>
              </a:ext>
            </a:extLst>
          </p:cNvPr>
          <p:cNvPicPr>
            <a:picLocks noChangeAspect="1"/>
          </p:cNvPicPr>
          <p:nvPr/>
        </p:nvPicPr>
        <p:blipFill rotWithShape="1">
          <a:blip r:embed="rId3" cstate="print"/>
          <a:srcRect l="2292" t="10288" r="2292" b="10158"/>
          <a:stretch/>
        </p:blipFill>
        <p:spPr bwMode="auto">
          <a:xfrm>
            <a:off x="2253676" y="657999"/>
            <a:ext cx="1685535" cy="1260000"/>
          </a:xfrm>
          <a:prstGeom prst="rect">
            <a:avLst/>
          </a:prstGeom>
          <a:noFill/>
          <a:ln w="9525">
            <a:noFill/>
            <a:miter lim="800000"/>
            <a:headEnd/>
            <a:tailEnd/>
          </a:ln>
        </p:spPr>
      </p:pic>
      <p:pic>
        <p:nvPicPr>
          <p:cNvPr id="12" name="Picture 1">
            <a:extLst>
              <a:ext uri="{FF2B5EF4-FFF2-40B4-BE49-F238E27FC236}">
                <a16:creationId xmlns:a16="http://schemas.microsoft.com/office/drawing/2014/main" id="{59D89371-2C89-40C9-B941-F1DA87483889}"/>
              </a:ext>
            </a:extLst>
          </p:cNvPr>
          <p:cNvPicPr>
            <a:picLocks noChangeAspect="1"/>
          </p:cNvPicPr>
          <p:nvPr/>
        </p:nvPicPr>
        <p:blipFill rotWithShape="1">
          <a:blip r:embed="rId4" cstate="print"/>
          <a:srcRect l="2408" t="10027" r="2644" b="10420"/>
          <a:stretch/>
        </p:blipFill>
        <p:spPr bwMode="auto">
          <a:xfrm>
            <a:off x="3886121" y="657999"/>
            <a:ext cx="1677232" cy="1260000"/>
          </a:xfrm>
          <a:prstGeom prst="rect">
            <a:avLst/>
          </a:prstGeom>
          <a:noFill/>
          <a:ln w="9525">
            <a:noFill/>
            <a:miter lim="800000"/>
            <a:headEnd/>
            <a:tailEnd/>
          </a:ln>
        </p:spPr>
      </p:pic>
      <p:pic>
        <p:nvPicPr>
          <p:cNvPr id="14" name="Picture 1">
            <a:extLst>
              <a:ext uri="{FF2B5EF4-FFF2-40B4-BE49-F238E27FC236}">
                <a16:creationId xmlns:a16="http://schemas.microsoft.com/office/drawing/2014/main" id="{A3D82250-6FF4-4383-B263-599B1BFFC298}"/>
              </a:ext>
            </a:extLst>
          </p:cNvPr>
          <p:cNvPicPr>
            <a:picLocks noChangeAspect="1"/>
          </p:cNvPicPr>
          <p:nvPr/>
        </p:nvPicPr>
        <p:blipFill rotWithShape="1">
          <a:blip r:embed="rId5" cstate="print"/>
          <a:srcRect l="2321" t="9896" r="2408" b="10485"/>
          <a:stretch/>
        </p:blipFill>
        <p:spPr bwMode="auto">
          <a:xfrm>
            <a:off x="5542673" y="657999"/>
            <a:ext cx="1681555" cy="1260000"/>
          </a:xfrm>
          <a:prstGeom prst="rect">
            <a:avLst/>
          </a:prstGeom>
          <a:noFill/>
          <a:ln w="9525">
            <a:noFill/>
            <a:miter lim="800000"/>
            <a:headEnd/>
            <a:tailEnd/>
          </a:ln>
        </p:spPr>
      </p:pic>
      <p:pic>
        <p:nvPicPr>
          <p:cNvPr id="16" name="Picture 1">
            <a:extLst>
              <a:ext uri="{FF2B5EF4-FFF2-40B4-BE49-F238E27FC236}">
                <a16:creationId xmlns:a16="http://schemas.microsoft.com/office/drawing/2014/main" id="{485CC0BB-AE5C-4E9B-A1E4-4B7BDDC8551F}"/>
              </a:ext>
            </a:extLst>
          </p:cNvPr>
          <p:cNvPicPr>
            <a:picLocks noChangeAspect="1"/>
          </p:cNvPicPr>
          <p:nvPr/>
        </p:nvPicPr>
        <p:blipFill rotWithShape="1">
          <a:blip r:embed="rId6" cstate="print"/>
          <a:srcRect l="2173" t="10027" r="2292" b="10288"/>
          <a:stretch/>
        </p:blipFill>
        <p:spPr bwMode="auto">
          <a:xfrm>
            <a:off x="7187342" y="657999"/>
            <a:ext cx="1684836" cy="1260000"/>
          </a:xfrm>
          <a:prstGeom prst="rect">
            <a:avLst/>
          </a:prstGeom>
          <a:noFill/>
          <a:ln w="9525">
            <a:noFill/>
            <a:miter lim="800000"/>
            <a:headEnd/>
            <a:tailEnd/>
          </a:ln>
        </p:spPr>
      </p:pic>
      <p:pic>
        <p:nvPicPr>
          <p:cNvPr id="21" name="Picture 1">
            <a:extLst>
              <a:ext uri="{FF2B5EF4-FFF2-40B4-BE49-F238E27FC236}">
                <a16:creationId xmlns:a16="http://schemas.microsoft.com/office/drawing/2014/main" id="{02E04176-3A69-43A6-B258-1B9F1219B39A}"/>
              </a:ext>
            </a:extLst>
          </p:cNvPr>
          <p:cNvPicPr>
            <a:picLocks noChangeAspect="1"/>
          </p:cNvPicPr>
          <p:nvPr/>
        </p:nvPicPr>
        <p:blipFill rotWithShape="1">
          <a:blip r:embed="rId7" cstate="print"/>
          <a:srcRect l="2173" t="10288" r="2292" b="10026"/>
          <a:stretch/>
        </p:blipFill>
        <p:spPr bwMode="auto">
          <a:xfrm>
            <a:off x="598375" y="1924520"/>
            <a:ext cx="1684836" cy="1260000"/>
          </a:xfrm>
          <a:prstGeom prst="rect">
            <a:avLst/>
          </a:prstGeom>
          <a:noFill/>
          <a:ln w="9525">
            <a:noFill/>
            <a:miter lim="800000"/>
            <a:headEnd/>
            <a:tailEnd/>
          </a:ln>
        </p:spPr>
      </p:pic>
      <p:pic>
        <p:nvPicPr>
          <p:cNvPr id="23" name="Picture 1">
            <a:extLst>
              <a:ext uri="{FF2B5EF4-FFF2-40B4-BE49-F238E27FC236}">
                <a16:creationId xmlns:a16="http://schemas.microsoft.com/office/drawing/2014/main" id="{EADAA4B5-CC50-44DA-8B29-B89E159E400B}"/>
              </a:ext>
            </a:extLst>
          </p:cNvPr>
          <p:cNvPicPr>
            <a:picLocks noChangeAspect="1"/>
          </p:cNvPicPr>
          <p:nvPr/>
        </p:nvPicPr>
        <p:blipFill rotWithShape="1">
          <a:blip r:embed="rId8" cstate="print"/>
          <a:srcRect l="2173" t="10158" r="2292" b="10158"/>
          <a:stretch/>
        </p:blipFill>
        <p:spPr bwMode="auto">
          <a:xfrm>
            <a:off x="2249146" y="1924520"/>
            <a:ext cx="1684836" cy="1260000"/>
          </a:xfrm>
          <a:prstGeom prst="rect">
            <a:avLst/>
          </a:prstGeom>
          <a:noFill/>
          <a:ln w="9525">
            <a:noFill/>
            <a:miter lim="800000"/>
            <a:headEnd/>
            <a:tailEnd/>
          </a:ln>
        </p:spPr>
      </p:pic>
      <p:pic>
        <p:nvPicPr>
          <p:cNvPr id="25" name="Picture 1">
            <a:extLst>
              <a:ext uri="{FF2B5EF4-FFF2-40B4-BE49-F238E27FC236}">
                <a16:creationId xmlns:a16="http://schemas.microsoft.com/office/drawing/2014/main" id="{50FBA7C7-80B8-4A7E-AC10-6DF575CA74B0}"/>
              </a:ext>
            </a:extLst>
          </p:cNvPr>
          <p:cNvPicPr>
            <a:picLocks noChangeAspect="1"/>
          </p:cNvPicPr>
          <p:nvPr/>
        </p:nvPicPr>
        <p:blipFill rotWithShape="1">
          <a:blip r:embed="rId9" cstate="print"/>
          <a:srcRect l="2340" t="10341" r="2595" b="10367"/>
          <a:stretch/>
        </p:blipFill>
        <p:spPr bwMode="auto">
          <a:xfrm>
            <a:off x="3886121" y="1924520"/>
            <a:ext cx="1684860" cy="1260000"/>
          </a:xfrm>
          <a:prstGeom prst="rect">
            <a:avLst/>
          </a:prstGeom>
          <a:noFill/>
          <a:ln w="9525">
            <a:noFill/>
            <a:miter lim="800000"/>
            <a:headEnd/>
            <a:tailEnd/>
          </a:ln>
        </p:spPr>
      </p:pic>
      <p:pic>
        <p:nvPicPr>
          <p:cNvPr id="28" name="Picture 1">
            <a:extLst>
              <a:ext uri="{FF2B5EF4-FFF2-40B4-BE49-F238E27FC236}">
                <a16:creationId xmlns:a16="http://schemas.microsoft.com/office/drawing/2014/main" id="{DB1D712A-C4D6-49BA-9BBE-D02D70C4A15D}"/>
              </a:ext>
            </a:extLst>
          </p:cNvPr>
          <p:cNvPicPr>
            <a:picLocks noChangeAspect="1"/>
          </p:cNvPicPr>
          <p:nvPr/>
        </p:nvPicPr>
        <p:blipFill rotWithShape="1">
          <a:blip r:embed="rId10" cstate="print"/>
          <a:srcRect l="2337" t="10091" r="2363" b="10223"/>
          <a:stretch/>
        </p:blipFill>
        <p:spPr bwMode="auto">
          <a:xfrm>
            <a:off x="5550712" y="1924520"/>
            <a:ext cx="1680691"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CE0867A6-588A-49BF-B545-DC1105A84B36}"/>
              </a:ext>
            </a:extLst>
          </p:cNvPr>
          <p:cNvPicPr>
            <a:picLocks noChangeAspect="1"/>
          </p:cNvPicPr>
          <p:nvPr/>
        </p:nvPicPr>
        <p:blipFill rotWithShape="1">
          <a:blip r:embed="rId11" cstate="print"/>
          <a:srcRect l="2218" t="10206" r="2424" b="9782"/>
          <a:stretch/>
        </p:blipFill>
        <p:spPr bwMode="auto">
          <a:xfrm>
            <a:off x="7197338" y="1924520"/>
            <a:ext cx="1674840"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CBC4F3DF-2FF4-47A5-92EE-8FF1AF217515}"/>
              </a:ext>
            </a:extLst>
          </p:cNvPr>
          <p:cNvPicPr>
            <a:picLocks noChangeAspect="1"/>
          </p:cNvPicPr>
          <p:nvPr/>
        </p:nvPicPr>
        <p:blipFill rotWithShape="1">
          <a:blip r:embed="rId12" cstate="print"/>
          <a:srcRect l="2126" t="9916" r="2516" b="10071"/>
          <a:stretch/>
        </p:blipFill>
        <p:spPr bwMode="auto">
          <a:xfrm>
            <a:off x="598375" y="3184216"/>
            <a:ext cx="1674840"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5F32B8B3-83CF-49F4-BAAA-889138DD3357}"/>
              </a:ext>
            </a:extLst>
          </p:cNvPr>
          <p:cNvPicPr>
            <a:picLocks noChangeAspect="1"/>
          </p:cNvPicPr>
          <p:nvPr/>
        </p:nvPicPr>
        <p:blipFill rotWithShape="1">
          <a:blip r:embed="rId13" cstate="print"/>
          <a:srcRect l="2409" t="10191" r="2409" b="10516"/>
          <a:stretch/>
        </p:blipFill>
        <p:spPr bwMode="auto">
          <a:xfrm>
            <a:off x="2236197" y="3184216"/>
            <a:ext cx="1686942" cy="1260000"/>
          </a:xfrm>
          <a:prstGeom prst="rect">
            <a:avLst/>
          </a:prstGeom>
          <a:noFill/>
          <a:ln w="9525">
            <a:noFill/>
            <a:miter lim="800000"/>
            <a:headEnd/>
            <a:tailEnd/>
          </a:ln>
        </p:spPr>
      </p:pic>
      <p:pic>
        <p:nvPicPr>
          <p:cNvPr id="37" name="Picture 1">
            <a:extLst>
              <a:ext uri="{FF2B5EF4-FFF2-40B4-BE49-F238E27FC236}">
                <a16:creationId xmlns:a16="http://schemas.microsoft.com/office/drawing/2014/main" id="{2A33CCC0-52D2-4CC2-9E72-2D15BB38A886}"/>
              </a:ext>
            </a:extLst>
          </p:cNvPr>
          <p:cNvPicPr>
            <a:picLocks noChangeAspect="1"/>
          </p:cNvPicPr>
          <p:nvPr/>
        </p:nvPicPr>
        <p:blipFill rotWithShape="1">
          <a:blip r:embed="rId14" cstate="print"/>
          <a:srcRect l="2212" t="10217" r="2254" b="10358"/>
          <a:stretch/>
        </p:blipFill>
        <p:spPr bwMode="auto">
          <a:xfrm>
            <a:off x="3886121" y="3184216"/>
            <a:ext cx="1690396" cy="1260000"/>
          </a:xfrm>
          <a:prstGeom prst="rect">
            <a:avLst/>
          </a:prstGeom>
          <a:noFill/>
          <a:ln w="9525">
            <a:noFill/>
            <a:miter lim="800000"/>
            <a:headEnd/>
            <a:tailEnd/>
          </a:ln>
        </p:spPr>
      </p:pic>
      <p:pic>
        <p:nvPicPr>
          <p:cNvPr id="39" name="Picture 1">
            <a:extLst>
              <a:ext uri="{FF2B5EF4-FFF2-40B4-BE49-F238E27FC236}">
                <a16:creationId xmlns:a16="http://schemas.microsoft.com/office/drawing/2014/main" id="{0FA76FC9-8B5B-4F23-8FF2-473FE7836CD2}"/>
              </a:ext>
            </a:extLst>
          </p:cNvPr>
          <p:cNvPicPr>
            <a:picLocks noChangeAspect="1"/>
          </p:cNvPicPr>
          <p:nvPr/>
        </p:nvPicPr>
        <p:blipFill rotWithShape="1">
          <a:blip r:embed="rId15" cstate="print"/>
          <a:srcRect l="2477" t="10030" r="2224" b="10416"/>
          <a:stretch/>
        </p:blipFill>
        <p:spPr bwMode="auto">
          <a:xfrm>
            <a:off x="5539499" y="3184216"/>
            <a:ext cx="1683460" cy="1260000"/>
          </a:xfrm>
          <a:prstGeom prst="rect">
            <a:avLst/>
          </a:prstGeom>
          <a:noFill/>
          <a:ln w="9525">
            <a:noFill/>
            <a:miter lim="800000"/>
            <a:headEnd/>
            <a:tailEnd/>
          </a:ln>
        </p:spPr>
      </p:pic>
      <p:pic>
        <p:nvPicPr>
          <p:cNvPr id="41" name="Picture 1">
            <a:extLst>
              <a:ext uri="{FF2B5EF4-FFF2-40B4-BE49-F238E27FC236}">
                <a16:creationId xmlns:a16="http://schemas.microsoft.com/office/drawing/2014/main" id="{76487B57-CEC5-4BE8-BE58-F8517A75ADF4}"/>
              </a:ext>
            </a:extLst>
          </p:cNvPr>
          <p:cNvPicPr>
            <a:picLocks noChangeAspect="1"/>
          </p:cNvPicPr>
          <p:nvPr/>
        </p:nvPicPr>
        <p:blipFill rotWithShape="1">
          <a:blip r:embed="rId16" cstate="print"/>
          <a:srcRect l="2292" t="10288" r="2409" b="10288"/>
          <a:stretch/>
        </p:blipFill>
        <p:spPr bwMode="auto">
          <a:xfrm>
            <a:off x="7185940" y="3184216"/>
            <a:ext cx="1686238" cy="1260000"/>
          </a:xfrm>
          <a:prstGeom prst="rect">
            <a:avLst/>
          </a:prstGeom>
          <a:noFill/>
          <a:ln w="9525">
            <a:noFill/>
            <a:miter lim="800000"/>
            <a:headEnd/>
            <a:tailEnd/>
          </a:ln>
        </p:spPr>
      </p:pic>
      <p:pic>
        <p:nvPicPr>
          <p:cNvPr id="42" name="Picture 1">
            <a:extLst>
              <a:ext uri="{FF2B5EF4-FFF2-40B4-BE49-F238E27FC236}">
                <a16:creationId xmlns:a16="http://schemas.microsoft.com/office/drawing/2014/main" id="{2F98A1F6-9862-48CE-BDE8-560158EEAD6B}"/>
              </a:ext>
            </a:extLst>
          </p:cNvPr>
          <p:cNvPicPr>
            <a:picLocks noChangeAspect="1"/>
          </p:cNvPicPr>
          <p:nvPr/>
        </p:nvPicPr>
        <p:blipFill rotWithShape="1">
          <a:blip r:embed="rId17" cstate="print"/>
          <a:srcRect l="2233" t="10091" r="2585" b="10289"/>
          <a:stretch/>
        </p:blipFill>
        <p:spPr bwMode="auto">
          <a:xfrm>
            <a:off x="598375" y="4432468"/>
            <a:ext cx="1680001" cy="1260000"/>
          </a:xfrm>
          <a:prstGeom prst="rect">
            <a:avLst/>
          </a:prstGeom>
          <a:noFill/>
          <a:ln w="9525">
            <a:noFill/>
            <a:miter lim="800000"/>
            <a:headEnd/>
            <a:tailEnd/>
          </a:ln>
        </p:spPr>
      </p:pic>
      <p:pic>
        <p:nvPicPr>
          <p:cNvPr id="43" name="Picture 1">
            <a:extLst>
              <a:ext uri="{FF2B5EF4-FFF2-40B4-BE49-F238E27FC236}">
                <a16:creationId xmlns:a16="http://schemas.microsoft.com/office/drawing/2014/main" id="{8A3F0C89-C8FD-45F5-89F8-657841E3C66B}"/>
              </a:ext>
            </a:extLst>
          </p:cNvPr>
          <p:cNvPicPr>
            <a:picLocks noChangeAspect="1"/>
          </p:cNvPicPr>
          <p:nvPr/>
        </p:nvPicPr>
        <p:blipFill rotWithShape="1">
          <a:blip r:embed="rId18" cstate="print"/>
          <a:srcRect l="2233" t="10091" r="2409" b="10289"/>
          <a:stretch/>
        </p:blipFill>
        <p:spPr bwMode="auto">
          <a:xfrm>
            <a:off x="2240693" y="4432468"/>
            <a:ext cx="1683111" cy="1260000"/>
          </a:xfrm>
          <a:prstGeom prst="rect">
            <a:avLst/>
          </a:prstGeom>
          <a:noFill/>
          <a:ln w="9525">
            <a:noFill/>
            <a:miter lim="800000"/>
            <a:headEnd/>
            <a:tailEnd/>
          </a:ln>
        </p:spPr>
      </p:pic>
      <p:pic>
        <p:nvPicPr>
          <p:cNvPr id="44" name="Picture 1">
            <a:extLst>
              <a:ext uri="{FF2B5EF4-FFF2-40B4-BE49-F238E27FC236}">
                <a16:creationId xmlns:a16="http://schemas.microsoft.com/office/drawing/2014/main" id="{AA47D1C2-02F7-44AE-B6FE-6E50F299A464}"/>
              </a:ext>
            </a:extLst>
          </p:cNvPr>
          <p:cNvPicPr>
            <a:picLocks noChangeAspect="1"/>
          </p:cNvPicPr>
          <p:nvPr/>
        </p:nvPicPr>
        <p:blipFill rotWithShape="1">
          <a:blip r:embed="rId19" cstate="print"/>
          <a:srcRect l="2408" t="10420" r="2526" b="10027"/>
          <a:stretch/>
        </p:blipFill>
        <p:spPr bwMode="auto">
          <a:xfrm>
            <a:off x="3886121" y="4432468"/>
            <a:ext cx="1679308" cy="1260000"/>
          </a:xfrm>
          <a:prstGeom prst="rect">
            <a:avLst/>
          </a:prstGeom>
          <a:noFill/>
          <a:ln w="9525">
            <a:noFill/>
            <a:miter lim="800000"/>
            <a:headEnd/>
            <a:tailEnd/>
          </a:ln>
        </p:spPr>
      </p:pic>
      <p:graphicFrame>
        <p:nvGraphicFramePr>
          <p:cNvPr id="45" name="表 4">
            <a:extLst>
              <a:ext uri="{FF2B5EF4-FFF2-40B4-BE49-F238E27FC236}">
                <a16:creationId xmlns:a16="http://schemas.microsoft.com/office/drawing/2014/main" id="{69EE120F-F051-4553-93D8-3A2D0CE6540F}"/>
              </a:ext>
            </a:extLst>
          </p:cNvPr>
          <p:cNvGraphicFramePr>
            <a:graphicFrameLocks noGrp="1"/>
          </p:cNvGraphicFramePr>
          <p:nvPr/>
        </p:nvGraphicFramePr>
        <p:xfrm>
          <a:off x="601964" y="651199"/>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1090372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0F31EB69-0DF1-4B8F-9888-FE39EF86E5E6}"/>
              </a:ext>
            </a:extLst>
          </p:cNvPr>
          <p:cNvGrpSpPr/>
          <p:nvPr/>
        </p:nvGrpSpPr>
        <p:grpSpPr>
          <a:xfrm>
            <a:off x="3797302" y="4464396"/>
            <a:ext cx="5183248" cy="1318332"/>
            <a:chOff x="3797302" y="4464396"/>
            <a:chExt cx="5183248" cy="1318332"/>
          </a:xfrm>
        </p:grpSpPr>
        <p:pic>
          <p:nvPicPr>
            <p:cNvPr id="45" name="図 44">
              <a:extLst>
                <a:ext uri="{FF2B5EF4-FFF2-40B4-BE49-F238E27FC236}">
                  <a16:creationId xmlns:a16="http://schemas.microsoft.com/office/drawing/2014/main" id="{F98205C3-E51F-48FD-926F-D5C1F9316FB4}"/>
                </a:ext>
              </a:extLst>
            </p:cNvPr>
            <p:cNvPicPr>
              <a:picLocks noChangeAspect="1"/>
            </p:cNvPicPr>
            <p:nvPr/>
          </p:nvPicPr>
          <p:blipFill>
            <a:blip r:embed="rId2"/>
            <a:stretch>
              <a:fillRect/>
            </a:stretch>
          </p:blipFill>
          <p:spPr>
            <a:xfrm>
              <a:off x="6389302" y="4481721"/>
              <a:ext cx="1261981" cy="1268078"/>
            </a:xfrm>
            <a:prstGeom prst="rect">
              <a:avLst/>
            </a:prstGeom>
          </p:spPr>
        </p:pic>
        <p:pic>
          <p:nvPicPr>
            <p:cNvPr id="51" name="図 50">
              <a:extLst>
                <a:ext uri="{FF2B5EF4-FFF2-40B4-BE49-F238E27FC236}">
                  <a16:creationId xmlns:a16="http://schemas.microsoft.com/office/drawing/2014/main" id="{B9DB2B08-90A0-4BB7-AFA7-08003D63AAD0}"/>
                </a:ext>
              </a:extLst>
            </p:cNvPr>
            <p:cNvPicPr>
              <a:picLocks noChangeAspect="1"/>
            </p:cNvPicPr>
            <p:nvPr/>
          </p:nvPicPr>
          <p:blipFill rotWithShape="1">
            <a:blip r:embed="rId3"/>
            <a:srcRect l="1300" t="3125" b="3125"/>
            <a:stretch/>
          </p:blipFill>
          <p:spPr>
            <a:xfrm>
              <a:off x="7666189" y="4481722"/>
              <a:ext cx="1314361" cy="1268078"/>
            </a:xfrm>
            <a:prstGeom prst="rect">
              <a:avLst/>
            </a:prstGeom>
          </p:spPr>
        </p:pic>
        <p:pic>
          <p:nvPicPr>
            <p:cNvPr id="53" name="図 52">
              <a:extLst>
                <a:ext uri="{FF2B5EF4-FFF2-40B4-BE49-F238E27FC236}">
                  <a16:creationId xmlns:a16="http://schemas.microsoft.com/office/drawing/2014/main" id="{E3FEC1B3-FF0F-47FB-B142-3B3EC2CA0C6E}"/>
                </a:ext>
              </a:extLst>
            </p:cNvPr>
            <p:cNvPicPr>
              <a:picLocks noChangeAspect="1"/>
            </p:cNvPicPr>
            <p:nvPr/>
          </p:nvPicPr>
          <p:blipFill rotWithShape="1">
            <a:blip r:embed="rId4"/>
            <a:srcRect l="9109" t="4310" r="3069" b="3125"/>
            <a:stretch/>
          </p:blipFill>
          <p:spPr>
            <a:xfrm>
              <a:off x="5078946" y="4464396"/>
              <a:ext cx="1284996" cy="1318332"/>
            </a:xfrm>
            <a:prstGeom prst="rect">
              <a:avLst/>
            </a:prstGeom>
          </p:spPr>
        </p:pic>
        <p:pic>
          <p:nvPicPr>
            <p:cNvPr id="55" name="図 54">
              <a:extLst>
                <a:ext uri="{FF2B5EF4-FFF2-40B4-BE49-F238E27FC236}">
                  <a16:creationId xmlns:a16="http://schemas.microsoft.com/office/drawing/2014/main" id="{181C86CA-D1CF-408B-9371-7DF06D41F270}"/>
                </a:ext>
              </a:extLst>
            </p:cNvPr>
            <p:cNvPicPr>
              <a:picLocks noChangeAspect="1"/>
            </p:cNvPicPr>
            <p:nvPr/>
          </p:nvPicPr>
          <p:blipFill rotWithShape="1">
            <a:blip r:embed="rId5"/>
            <a:srcRect l="4596" t="931" r="1708" b="1224"/>
            <a:stretch/>
          </p:blipFill>
          <p:spPr>
            <a:xfrm>
              <a:off x="3797302" y="4466966"/>
              <a:ext cx="1269841" cy="1292069"/>
            </a:xfrm>
            <a:prstGeom prst="rect">
              <a:avLst/>
            </a:prstGeom>
          </p:spPr>
        </p:pic>
      </p:grpSp>
      <p:sp>
        <p:nvSpPr>
          <p:cNvPr id="2" name="タイトル 1"/>
          <p:cNvSpPr>
            <a:spLocks noGrp="1"/>
          </p:cNvSpPr>
          <p:nvPr>
            <p:ph type="title"/>
          </p:nvPr>
        </p:nvSpPr>
        <p:spPr>
          <a:xfrm>
            <a:off x="0" y="214304"/>
            <a:ext cx="5305425" cy="349961"/>
          </a:xfrm>
        </p:spPr>
        <p:txBody>
          <a:bodyPr/>
          <a:lstStyle/>
          <a:p>
            <a:r>
              <a:rPr kumimoji="1" lang="ja-JP" altLang="en-US" dirty="0"/>
              <a:t>２．</a:t>
            </a:r>
            <a:r>
              <a:rPr kumimoji="0" lang="ja-JP" altLang="en-US" sz="2200" dirty="0">
                <a:latin typeface="+mn-ea"/>
                <a:ea typeface="+mn-ea"/>
              </a:rPr>
              <a:t>試料調製①：固液分離操作－１</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60" y="576559"/>
            <a:ext cx="8457640" cy="2123658"/>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固液分離操作</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試料容器に純水を添加後、超音波洗浄を実施</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洗浄液を吸引ろ過</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①～②を数回実施（洗浄液が透明になるまで）</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ろ過残渣を超純水にて洗浄</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ろ過残渣を回収（ろ液・洗浄液は保管）</a:t>
            </a:r>
            <a:endParaRPr kumimoji="0" lang="en-US" altLang="ja-JP" sz="2200" dirty="0">
              <a:latin typeface="+mn-ea"/>
              <a:ea typeface="+mn-ea"/>
            </a:endParaRPr>
          </a:p>
        </p:txBody>
      </p:sp>
      <p:grpSp>
        <p:nvGrpSpPr>
          <p:cNvPr id="6" name="グループ化 5">
            <a:extLst>
              <a:ext uri="{FF2B5EF4-FFF2-40B4-BE49-F238E27FC236}">
                <a16:creationId xmlns:a16="http://schemas.microsoft.com/office/drawing/2014/main" id="{DD23233B-9E2A-42DE-B22F-FE48D449A6B7}"/>
              </a:ext>
            </a:extLst>
          </p:cNvPr>
          <p:cNvGrpSpPr/>
          <p:nvPr/>
        </p:nvGrpSpPr>
        <p:grpSpPr>
          <a:xfrm>
            <a:off x="130480" y="2673208"/>
            <a:ext cx="2748907" cy="3672000"/>
            <a:chOff x="622090" y="2743200"/>
            <a:chExt cx="3597668" cy="5234189"/>
          </a:xfrm>
        </p:grpSpPr>
        <p:sp>
          <p:nvSpPr>
            <p:cNvPr id="3" name="テキスト ボックス 2">
              <a:extLst>
                <a:ext uri="{FF2B5EF4-FFF2-40B4-BE49-F238E27FC236}">
                  <a16:creationId xmlns:a16="http://schemas.microsoft.com/office/drawing/2014/main" id="{624937A3-320E-4577-9AFB-4A97AA70B7D5}"/>
                </a:ext>
              </a:extLst>
            </p:cNvPr>
            <p:cNvSpPr txBox="1"/>
            <p:nvPr/>
          </p:nvSpPr>
          <p:spPr bwMode="auto">
            <a:xfrm>
              <a:off x="1076036" y="2743200"/>
              <a:ext cx="1265382"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試料容器</a:t>
              </a:r>
            </a:p>
          </p:txBody>
        </p:sp>
        <p:cxnSp>
          <p:nvCxnSpPr>
            <p:cNvPr id="5" name="直線矢印コネクタ 4">
              <a:extLst>
                <a:ext uri="{FF2B5EF4-FFF2-40B4-BE49-F238E27FC236}">
                  <a16:creationId xmlns:a16="http://schemas.microsoft.com/office/drawing/2014/main" id="{EEE16ACF-436C-467C-B14B-3364ECC29992}"/>
                </a:ext>
              </a:extLst>
            </p:cNvPr>
            <p:cNvCxnSpPr>
              <a:cxnSpLocks/>
              <a:stCxn id="3" idx="2"/>
            </p:cNvCxnSpPr>
            <p:nvPr/>
          </p:nvCxnSpPr>
          <p:spPr>
            <a:xfrm>
              <a:off x="1708727" y="3085430"/>
              <a:ext cx="0" cy="895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6E3A80E3-0A1B-42B5-8471-12ADAA5D302B}"/>
                </a:ext>
              </a:extLst>
            </p:cNvPr>
            <p:cNvSpPr txBox="1"/>
            <p:nvPr/>
          </p:nvSpPr>
          <p:spPr bwMode="auto">
            <a:xfrm>
              <a:off x="2341418" y="3418927"/>
              <a:ext cx="1265382"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超純水</a:t>
              </a:r>
            </a:p>
          </p:txBody>
        </p:sp>
        <p:sp>
          <p:nvSpPr>
            <p:cNvPr id="15" name="テキスト ボックス 14">
              <a:extLst>
                <a:ext uri="{FF2B5EF4-FFF2-40B4-BE49-F238E27FC236}">
                  <a16:creationId xmlns:a16="http://schemas.microsoft.com/office/drawing/2014/main" id="{76E61962-E14B-412E-B7F1-BF78296040D2}"/>
                </a:ext>
              </a:extLst>
            </p:cNvPr>
            <p:cNvSpPr txBox="1"/>
            <p:nvPr/>
          </p:nvSpPr>
          <p:spPr bwMode="auto">
            <a:xfrm>
              <a:off x="898235" y="3997375"/>
              <a:ext cx="1620981"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超音波洗浄</a:t>
              </a:r>
            </a:p>
          </p:txBody>
        </p:sp>
        <p:cxnSp>
          <p:nvCxnSpPr>
            <p:cNvPr id="17" name="直線矢印コネクタ 16">
              <a:extLst>
                <a:ext uri="{FF2B5EF4-FFF2-40B4-BE49-F238E27FC236}">
                  <a16:creationId xmlns:a16="http://schemas.microsoft.com/office/drawing/2014/main" id="{93E66969-01BD-4ECD-8C3C-F1C7D89AF7E9}"/>
                </a:ext>
              </a:extLst>
            </p:cNvPr>
            <p:cNvCxnSpPr>
              <a:cxnSpLocks/>
            </p:cNvCxnSpPr>
            <p:nvPr/>
          </p:nvCxnSpPr>
          <p:spPr>
            <a:xfrm flipH="1">
              <a:off x="1708727" y="3618979"/>
              <a:ext cx="609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128952CD-D940-48F5-A3DE-1B71ACD24A1F}"/>
                </a:ext>
              </a:extLst>
            </p:cNvPr>
            <p:cNvCxnSpPr>
              <a:cxnSpLocks/>
              <a:stCxn id="15" idx="2"/>
              <a:endCxn id="21" idx="0"/>
            </p:cNvCxnSpPr>
            <p:nvPr/>
          </p:nvCxnSpPr>
          <p:spPr>
            <a:xfrm>
              <a:off x="1708726" y="4339606"/>
              <a:ext cx="1" cy="540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68EB414-1688-41BA-A466-2FCD15A7D986}"/>
                </a:ext>
              </a:extLst>
            </p:cNvPr>
            <p:cNvSpPr txBox="1"/>
            <p:nvPr/>
          </p:nvSpPr>
          <p:spPr bwMode="auto">
            <a:xfrm>
              <a:off x="1100283" y="4880128"/>
              <a:ext cx="1216890"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吸引ろ過</a:t>
              </a:r>
            </a:p>
          </p:txBody>
        </p:sp>
        <p:cxnSp>
          <p:nvCxnSpPr>
            <p:cNvPr id="25" name="直線矢印コネクタ 24">
              <a:extLst>
                <a:ext uri="{FF2B5EF4-FFF2-40B4-BE49-F238E27FC236}">
                  <a16:creationId xmlns:a16="http://schemas.microsoft.com/office/drawing/2014/main" id="{789FBAC3-B012-4310-9B27-E96F4EA0817D}"/>
                </a:ext>
              </a:extLst>
            </p:cNvPr>
            <p:cNvCxnSpPr>
              <a:cxnSpLocks/>
              <a:stCxn id="21" idx="2"/>
            </p:cNvCxnSpPr>
            <p:nvPr/>
          </p:nvCxnSpPr>
          <p:spPr>
            <a:xfrm>
              <a:off x="1708727" y="5222359"/>
              <a:ext cx="0" cy="351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13BDF4E-ECDD-43DE-BAA9-E128D56534B2}"/>
                </a:ext>
              </a:extLst>
            </p:cNvPr>
            <p:cNvSpPr txBox="1"/>
            <p:nvPr/>
          </p:nvSpPr>
          <p:spPr bwMode="auto">
            <a:xfrm>
              <a:off x="1915808" y="6790920"/>
              <a:ext cx="786246" cy="371564"/>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洗浄</a:t>
              </a:r>
            </a:p>
          </p:txBody>
        </p:sp>
        <p:sp>
          <p:nvSpPr>
            <p:cNvPr id="29" name="テキスト ボックス 28">
              <a:extLst>
                <a:ext uri="{FF2B5EF4-FFF2-40B4-BE49-F238E27FC236}">
                  <a16:creationId xmlns:a16="http://schemas.microsoft.com/office/drawing/2014/main" id="{C3597B17-DA75-45E4-9767-E9D43D568E6A}"/>
                </a:ext>
              </a:extLst>
            </p:cNvPr>
            <p:cNvSpPr txBox="1"/>
            <p:nvPr/>
          </p:nvSpPr>
          <p:spPr bwMode="auto">
            <a:xfrm>
              <a:off x="3185568" y="6338847"/>
              <a:ext cx="1034190"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超純水</a:t>
              </a:r>
            </a:p>
          </p:txBody>
        </p:sp>
        <p:cxnSp>
          <p:nvCxnSpPr>
            <p:cNvPr id="30" name="直線矢印コネクタ 29">
              <a:extLst>
                <a:ext uri="{FF2B5EF4-FFF2-40B4-BE49-F238E27FC236}">
                  <a16:creationId xmlns:a16="http://schemas.microsoft.com/office/drawing/2014/main" id="{5681E290-FDFD-471C-877C-42968331E9BB}"/>
                </a:ext>
              </a:extLst>
            </p:cNvPr>
            <p:cNvCxnSpPr>
              <a:cxnSpLocks/>
            </p:cNvCxnSpPr>
            <p:nvPr/>
          </p:nvCxnSpPr>
          <p:spPr>
            <a:xfrm flipH="1">
              <a:off x="2293211" y="6491472"/>
              <a:ext cx="8698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645BC445-DEC2-4D9A-840D-1F5648E3F04B}"/>
                </a:ext>
              </a:extLst>
            </p:cNvPr>
            <p:cNvCxnSpPr>
              <a:cxnSpLocks/>
            </p:cNvCxnSpPr>
            <p:nvPr/>
          </p:nvCxnSpPr>
          <p:spPr>
            <a:xfrm>
              <a:off x="729673" y="3445797"/>
              <a:ext cx="980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8315C52C-14D3-4884-8618-DF0145EA137F}"/>
                </a:ext>
              </a:extLst>
            </p:cNvPr>
            <p:cNvCxnSpPr>
              <a:cxnSpLocks/>
            </p:cNvCxnSpPr>
            <p:nvPr/>
          </p:nvCxnSpPr>
          <p:spPr>
            <a:xfrm>
              <a:off x="729673" y="4628052"/>
              <a:ext cx="980207"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4DDB545C-92C2-45FF-B4D6-D41EE3A07678}"/>
                </a:ext>
              </a:extLst>
            </p:cNvPr>
            <p:cNvCxnSpPr>
              <a:cxnSpLocks/>
            </p:cNvCxnSpPr>
            <p:nvPr/>
          </p:nvCxnSpPr>
          <p:spPr>
            <a:xfrm>
              <a:off x="729673" y="3418927"/>
              <a:ext cx="0" cy="120912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89459B0E-D7E9-41B3-9813-2E775290BB00}"/>
                </a:ext>
              </a:extLst>
            </p:cNvPr>
            <p:cNvCxnSpPr>
              <a:cxnSpLocks/>
            </p:cNvCxnSpPr>
            <p:nvPr/>
          </p:nvCxnSpPr>
          <p:spPr>
            <a:xfrm>
              <a:off x="1164716" y="5562246"/>
              <a:ext cx="111309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C3EB20D2-8B7E-4CF4-9D73-40A320E05772}"/>
                </a:ext>
              </a:extLst>
            </p:cNvPr>
            <p:cNvSpPr txBox="1"/>
            <p:nvPr/>
          </p:nvSpPr>
          <p:spPr bwMode="auto">
            <a:xfrm>
              <a:off x="816051" y="5877568"/>
              <a:ext cx="786246" cy="351437"/>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ろ液</a:t>
              </a:r>
            </a:p>
          </p:txBody>
        </p:sp>
        <p:sp>
          <p:nvSpPr>
            <p:cNvPr id="36" name="テキスト ボックス 35">
              <a:extLst>
                <a:ext uri="{FF2B5EF4-FFF2-40B4-BE49-F238E27FC236}">
                  <a16:creationId xmlns:a16="http://schemas.microsoft.com/office/drawing/2014/main" id="{7E9F99FD-CA9A-4D4C-B14D-63429BCE1837}"/>
                </a:ext>
              </a:extLst>
            </p:cNvPr>
            <p:cNvSpPr txBox="1"/>
            <p:nvPr/>
          </p:nvSpPr>
          <p:spPr bwMode="auto">
            <a:xfrm>
              <a:off x="1915807" y="5877568"/>
              <a:ext cx="786246" cy="351437"/>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残渣</a:t>
              </a:r>
            </a:p>
          </p:txBody>
        </p:sp>
        <p:cxnSp>
          <p:nvCxnSpPr>
            <p:cNvPr id="63" name="直線矢印コネクタ 62">
              <a:extLst>
                <a:ext uri="{FF2B5EF4-FFF2-40B4-BE49-F238E27FC236}">
                  <a16:creationId xmlns:a16="http://schemas.microsoft.com/office/drawing/2014/main" id="{8AA1964A-6AB6-4937-A0AF-8E3A09470FB5}"/>
                </a:ext>
              </a:extLst>
            </p:cNvPr>
            <p:cNvCxnSpPr>
              <a:cxnSpLocks/>
              <a:endCxn id="28" idx="0"/>
            </p:cNvCxnSpPr>
            <p:nvPr/>
          </p:nvCxnSpPr>
          <p:spPr>
            <a:xfrm>
              <a:off x="2293211" y="6229006"/>
              <a:ext cx="0" cy="561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0FD11A08-585F-4F1D-9174-76A249DED7D3}"/>
                </a:ext>
              </a:extLst>
            </p:cNvPr>
            <p:cNvCxnSpPr>
              <a:cxnSpLocks/>
            </p:cNvCxnSpPr>
            <p:nvPr/>
          </p:nvCxnSpPr>
          <p:spPr>
            <a:xfrm>
              <a:off x="1164716" y="5562245"/>
              <a:ext cx="0" cy="298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4AD143E-8F83-4DFA-A739-3BB3846F76EC}"/>
                </a:ext>
              </a:extLst>
            </p:cNvPr>
            <p:cNvCxnSpPr>
              <a:cxnSpLocks/>
            </p:cNvCxnSpPr>
            <p:nvPr/>
          </p:nvCxnSpPr>
          <p:spPr>
            <a:xfrm>
              <a:off x="2290491" y="5562246"/>
              <a:ext cx="0" cy="298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A28DC88E-FE93-4777-88B7-71B9BE9A3A0D}"/>
                </a:ext>
              </a:extLst>
            </p:cNvPr>
            <p:cNvCxnSpPr>
              <a:cxnSpLocks/>
            </p:cNvCxnSpPr>
            <p:nvPr/>
          </p:nvCxnSpPr>
          <p:spPr>
            <a:xfrm flipH="1">
              <a:off x="2277808" y="7162485"/>
              <a:ext cx="0" cy="425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432A9BD5-6306-4DDE-B7BC-7176653EABC3}"/>
                </a:ext>
              </a:extLst>
            </p:cNvPr>
            <p:cNvCxnSpPr>
              <a:cxnSpLocks/>
              <a:endCxn id="179" idx="3"/>
            </p:cNvCxnSpPr>
            <p:nvPr/>
          </p:nvCxnSpPr>
          <p:spPr>
            <a:xfrm flipH="1">
              <a:off x="1602297" y="7313008"/>
              <a:ext cx="6909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EB5C3271-6F43-4B35-933F-0D0600930C8B}"/>
                </a:ext>
              </a:extLst>
            </p:cNvPr>
            <p:cNvSpPr txBox="1"/>
            <p:nvPr/>
          </p:nvSpPr>
          <p:spPr bwMode="auto">
            <a:xfrm>
              <a:off x="1654175" y="7587496"/>
              <a:ext cx="1247263"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残渣回収</a:t>
              </a:r>
            </a:p>
          </p:txBody>
        </p:sp>
        <p:sp>
          <p:nvSpPr>
            <p:cNvPr id="179" name="テキスト ボックス 178">
              <a:extLst>
                <a:ext uri="{FF2B5EF4-FFF2-40B4-BE49-F238E27FC236}">
                  <a16:creationId xmlns:a16="http://schemas.microsoft.com/office/drawing/2014/main" id="{163E1EB3-E9C2-4D25-BAF5-168144E3E38D}"/>
                </a:ext>
              </a:extLst>
            </p:cNvPr>
            <p:cNvSpPr txBox="1"/>
            <p:nvPr/>
          </p:nvSpPr>
          <p:spPr bwMode="auto">
            <a:xfrm>
              <a:off x="622090" y="7137289"/>
              <a:ext cx="980207"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dirty="0"/>
                <a:t>洗浄液</a:t>
              </a:r>
              <a:endParaRPr kumimoji="0" lang="ja-JP" altLang="en-US" b="0" dirty="0"/>
            </a:p>
          </p:txBody>
        </p:sp>
        <p:sp>
          <p:nvSpPr>
            <p:cNvPr id="183" name="テキスト ボックス 182">
              <a:extLst>
                <a:ext uri="{FF2B5EF4-FFF2-40B4-BE49-F238E27FC236}">
                  <a16:creationId xmlns:a16="http://schemas.microsoft.com/office/drawing/2014/main" id="{29B7D810-2BE2-4D1C-A87D-7E512C190149}"/>
                </a:ext>
              </a:extLst>
            </p:cNvPr>
            <p:cNvSpPr txBox="1"/>
            <p:nvPr/>
          </p:nvSpPr>
          <p:spPr bwMode="auto">
            <a:xfrm>
              <a:off x="816051" y="6483208"/>
              <a:ext cx="786246"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保管</a:t>
              </a:r>
            </a:p>
          </p:txBody>
        </p:sp>
        <p:cxnSp>
          <p:nvCxnSpPr>
            <p:cNvPr id="184" name="直線矢印コネクタ 183">
              <a:extLst>
                <a:ext uri="{FF2B5EF4-FFF2-40B4-BE49-F238E27FC236}">
                  <a16:creationId xmlns:a16="http://schemas.microsoft.com/office/drawing/2014/main" id="{158781B7-0B8E-448A-AD50-C3D865C4952B}"/>
                </a:ext>
              </a:extLst>
            </p:cNvPr>
            <p:cNvCxnSpPr>
              <a:cxnSpLocks/>
            </p:cNvCxnSpPr>
            <p:nvPr/>
          </p:nvCxnSpPr>
          <p:spPr>
            <a:xfrm>
              <a:off x="1164716" y="6235060"/>
              <a:ext cx="0" cy="2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B94B9A42-6C1E-4251-9DB8-3B4C82147264}"/>
                </a:ext>
              </a:extLst>
            </p:cNvPr>
            <p:cNvCxnSpPr>
              <a:cxnSpLocks/>
            </p:cNvCxnSpPr>
            <p:nvPr/>
          </p:nvCxnSpPr>
          <p:spPr>
            <a:xfrm flipV="1">
              <a:off x="1164716" y="6880175"/>
              <a:ext cx="0" cy="2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1" name="図 40">
            <a:extLst>
              <a:ext uri="{FF2B5EF4-FFF2-40B4-BE49-F238E27FC236}">
                <a16:creationId xmlns:a16="http://schemas.microsoft.com/office/drawing/2014/main" id="{23E8D1E6-96C1-49EE-8BD6-7C69D70EE8AA}"/>
              </a:ext>
            </a:extLst>
          </p:cNvPr>
          <p:cNvPicPr>
            <a:picLocks noChangeAspect="1"/>
          </p:cNvPicPr>
          <p:nvPr/>
        </p:nvPicPr>
        <p:blipFill rotWithShape="1">
          <a:blip r:embed="rId6"/>
          <a:srcRect b="5838"/>
          <a:stretch/>
        </p:blipFill>
        <p:spPr>
          <a:xfrm>
            <a:off x="5835613" y="2007647"/>
            <a:ext cx="2036240" cy="2250317"/>
          </a:xfrm>
          <a:prstGeom prst="rect">
            <a:avLst/>
          </a:prstGeom>
        </p:spPr>
      </p:pic>
      <p:graphicFrame>
        <p:nvGraphicFramePr>
          <p:cNvPr id="42" name="表 42">
            <a:extLst>
              <a:ext uri="{FF2B5EF4-FFF2-40B4-BE49-F238E27FC236}">
                <a16:creationId xmlns:a16="http://schemas.microsoft.com/office/drawing/2014/main" id="{3C8F7807-D560-4A6C-B648-FB6745D04355}"/>
              </a:ext>
            </a:extLst>
          </p:cNvPr>
          <p:cNvGraphicFramePr>
            <a:graphicFrameLocks noGrp="1"/>
          </p:cNvGraphicFramePr>
          <p:nvPr>
            <p:extLst>
              <p:ext uri="{D42A27DB-BD31-4B8C-83A1-F6EECF244321}">
                <p14:modId xmlns:p14="http://schemas.microsoft.com/office/powerpoint/2010/main" val="3705818027"/>
              </p:ext>
            </p:extLst>
          </p:nvPr>
        </p:nvGraphicFramePr>
        <p:xfrm>
          <a:off x="3778830" y="4471851"/>
          <a:ext cx="5184000" cy="166684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153774328"/>
                    </a:ext>
                  </a:extLst>
                </a:gridCol>
                <a:gridCol w="1296000">
                  <a:extLst>
                    <a:ext uri="{9D8B030D-6E8A-4147-A177-3AD203B41FA5}">
                      <a16:colId xmlns:a16="http://schemas.microsoft.com/office/drawing/2014/main" val="4065766364"/>
                    </a:ext>
                  </a:extLst>
                </a:gridCol>
                <a:gridCol w="1296000">
                  <a:extLst>
                    <a:ext uri="{9D8B030D-6E8A-4147-A177-3AD203B41FA5}">
                      <a16:colId xmlns:a16="http://schemas.microsoft.com/office/drawing/2014/main" val="1690798962"/>
                    </a:ext>
                  </a:extLst>
                </a:gridCol>
                <a:gridCol w="1296000">
                  <a:extLst>
                    <a:ext uri="{9D8B030D-6E8A-4147-A177-3AD203B41FA5}">
                      <a16:colId xmlns:a16="http://schemas.microsoft.com/office/drawing/2014/main" val="409051405"/>
                    </a:ext>
                  </a:extLst>
                </a:gridCol>
              </a:tblGrid>
              <a:tr h="129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4308200"/>
                  </a:ext>
                </a:extLst>
              </a:tr>
              <a:tr h="370840">
                <a:tc>
                  <a:txBody>
                    <a:bodyPr/>
                    <a:lstStyle/>
                    <a:p>
                      <a:pPr algn="ctr"/>
                      <a:r>
                        <a:rPr kumimoji="1" lang="en-US" altLang="ja-JP" sz="1400" dirty="0"/>
                        <a:t>1PCV2301BF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1PCV2302BF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1PCV2303BF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1PCV2304BF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5867793"/>
                  </a:ext>
                </a:extLst>
              </a:tr>
            </a:tbl>
          </a:graphicData>
        </a:graphic>
      </p:graphicFrame>
    </p:spTree>
    <p:extLst>
      <p:ext uri="{BB962C8B-B14F-4D97-AF65-F5344CB8AC3E}">
        <p14:creationId xmlns:p14="http://schemas.microsoft.com/office/powerpoint/2010/main" val="4160333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Zr</a:t>
            </a:r>
            <a:r>
              <a:rPr kumimoji="0" lang="ja-JP" altLang="en-US" sz="2000" dirty="0">
                <a:latin typeface="+mn-ea"/>
                <a:ea typeface="+mn-ea"/>
              </a:rPr>
              <a:t>は</a:t>
            </a:r>
            <a:r>
              <a:rPr kumimoji="0" lang="en-US" altLang="ja-JP" sz="2000" dirty="0">
                <a:latin typeface="+mn-ea"/>
                <a:ea typeface="+mn-ea"/>
              </a:rPr>
              <a:t>0.1at%</a:t>
            </a:r>
            <a:r>
              <a:rPr kumimoji="0" lang="ja-JP" altLang="en-US" sz="2000" dirty="0">
                <a:latin typeface="+mn-ea"/>
                <a:ea typeface="+mn-ea"/>
              </a:rPr>
              <a:t>オーダで検出されるが、</a:t>
            </a:r>
            <a:r>
              <a:rPr kumimoji="0" lang="en-US" altLang="ja-JP" sz="2000" dirty="0">
                <a:latin typeface="+mn-ea"/>
                <a:ea typeface="+mn-ea"/>
              </a:rPr>
              <a:t>U</a:t>
            </a:r>
            <a:r>
              <a:rPr kumimoji="0" lang="ja-JP" altLang="en-US" sz="2000" dirty="0">
                <a:latin typeface="+mn-ea"/>
                <a:ea typeface="+mn-ea"/>
              </a:rPr>
              <a:t>は</a:t>
            </a:r>
            <a:r>
              <a:rPr kumimoji="0" lang="en-US" altLang="ja-JP" sz="2000" dirty="0">
                <a:latin typeface="+mn-ea"/>
                <a:ea typeface="+mn-ea"/>
              </a:rPr>
              <a:t>0.01at%</a:t>
            </a:r>
            <a:r>
              <a:rPr kumimoji="0" lang="ja-JP" altLang="en-US" sz="2000" dirty="0">
                <a:latin typeface="+mn-ea"/>
                <a:ea typeface="+mn-ea"/>
              </a:rPr>
              <a:t>オーダで検出される。</a:t>
            </a:r>
          </a:p>
          <a:p>
            <a:pPr marL="936000">
              <a:lnSpc>
                <a:spcPts val="2200"/>
              </a:lnSpc>
              <a:spcBef>
                <a:spcPts val="0"/>
              </a:spcBef>
              <a:buClrTx/>
              <a:buSzTx/>
              <a:buNone/>
            </a:pPr>
            <a:r>
              <a:rPr kumimoji="0" lang="en-US" altLang="ja-JP" sz="2000" dirty="0">
                <a:latin typeface="+mn-ea"/>
                <a:ea typeface="+mn-ea"/>
              </a:rPr>
              <a:t>S</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が</a:t>
            </a:r>
            <a:r>
              <a:rPr kumimoji="0" lang="en-US" altLang="ja-JP" sz="2000" dirty="0">
                <a:latin typeface="+mn-ea"/>
                <a:ea typeface="+mn-ea"/>
              </a:rPr>
              <a:t>1at%</a:t>
            </a:r>
            <a:r>
              <a:rPr kumimoji="0" lang="ja-JP" altLang="en-US" sz="2000" dirty="0">
                <a:latin typeface="+mn-ea"/>
                <a:ea typeface="+mn-ea"/>
              </a:rPr>
              <a:t>オーダで検出され、</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が</a:t>
            </a:r>
            <a:r>
              <a:rPr kumimoji="0" lang="en-US" altLang="ja-JP" sz="2000" dirty="0">
                <a:latin typeface="+mn-ea"/>
                <a:ea typeface="+mn-ea"/>
              </a:rPr>
              <a:t>0.1at%</a:t>
            </a:r>
            <a:r>
              <a:rPr kumimoji="0" lang="ja-JP" altLang="en-US" sz="2000" dirty="0">
                <a:latin typeface="+mn-ea"/>
                <a:ea typeface="+mn-ea"/>
              </a:rPr>
              <a:t>オーダで検出される。　</a:t>
            </a: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206247"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）④：</a:t>
            </a:r>
            <a:r>
              <a:rPr lang="en-US" altLang="ja-JP" dirty="0">
                <a:solidFill>
                  <a:srgbClr val="FF0000"/>
                </a:solidFill>
              </a:rPr>
              <a:t>C</a:t>
            </a:r>
            <a:r>
              <a:rPr lang="ja-JP" altLang="en-US" dirty="0">
                <a:solidFill>
                  <a:srgbClr val="FF0000"/>
                </a:solidFill>
              </a:rPr>
              <a:t>ー</a:t>
            </a:r>
            <a:r>
              <a:rPr lang="en-US" altLang="ja-JP" dirty="0">
                <a:solidFill>
                  <a:srgbClr val="FF0000"/>
                </a:solidFill>
              </a:rPr>
              <a:t>1</a:t>
            </a:r>
          </a:p>
        </p:txBody>
      </p:sp>
      <p:pic>
        <p:nvPicPr>
          <p:cNvPr id="5" name="図 4">
            <a:extLst>
              <a:ext uri="{FF2B5EF4-FFF2-40B4-BE49-F238E27FC236}">
                <a16:creationId xmlns:a16="http://schemas.microsoft.com/office/drawing/2014/main" id="{E65491DC-99BA-416E-90AF-48C8DC899ECD}"/>
              </a:ext>
            </a:extLst>
          </p:cNvPr>
          <p:cNvPicPr>
            <a:picLocks noChangeAspect="1"/>
          </p:cNvPicPr>
          <p:nvPr/>
        </p:nvPicPr>
        <p:blipFill>
          <a:blip r:embed="rId3"/>
          <a:stretch>
            <a:fillRect/>
          </a:stretch>
        </p:blipFill>
        <p:spPr>
          <a:xfrm>
            <a:off x="639843" y="2029893"/>
            <a:ext cx="2293589" cy="1836000"/>
          </a:xfrm>
          <a:prstGeom prst="rect">
            <a:avLst/>
          </a:prstGeom>
        </p:spPr>
      </p:pic>
      <p:pic>
        <p:nvPicPr>
          <p:cNvPr id="7" name="図 6">
            <a:extLst>
              <a:ext uri="{FF2B5EF4-FFF2-40B4-BE49-F238E27FC236}">
                <a16:creationId xmlns:a16="http://schemas.microsoft.com/office/drawing/2014/main" id="{9115CC57-C7FE-4F27-B61C-73CE34B4EB04}"/>
              </a:ext>
            </a:extLst>
          </p:cNvPr>
          <p:cNvPicPr>
            <a:picLocks noChangeAspect="1"/>
          </p:cNvPicPr>
          <p:nvPr/>
        </p:nvPicPr>
        <p:blipFill>
          <a:blip r:embed="rId4"/>
          <a:stretch>
            <a:fillRect/>
          </a:stretch>
        </p:blipFill>
        <p:spPr>
          <a:xfrm>
            <a:off x="3317424" y="2030027"/>
            <a:ext cx="3066554" cy="1841152"/>
          </a:xfrm>
          <a:prstGeom prst="rect">
            <a:avLst/>
          </a:prstGeom>
        </p:spPr>
      </p:pic>
      <p:pic>
        <p:nvPicPr>
          <p:cNvPr id="14" name="図 13" descr="グラフ, ヒストグラム&#10;&#10;自動的に生成された説明">
            <a:extLst>
              <a:ext uri="{FF2B5EF4-FFF2-40B4-BE49-F238E27FC236}">
                <a16:creationId xmlns:a16="http://schemas.microsoft.com/office/drawing/2014/main" id="{7A50D05B-507D-4DD9-ACA8-06387B0E0856}"/>
              </a:ext>
            </a:extLst>
          </p:cNvPr>
          <p:cNvPicPr>
            <a:picLocks noChangeAspect="1"/>
          </p:cNvPicPr>
          <p:nvPr/>
        </p:nvPicPr>
        <p:blipFill>
          <a:blip r:embed="rId5"/>
          <a:stretch>
            <a:fillRect/>
          </a:stretch>
        </p:blipFill>
        <p:spPr>
          <a:xfrm>
            <a:off x="253534" y="4163319"/>
            <a:ext cx="3096000" cy="1854572"/>
          </a:xfrm>
          <a:prstGeom prst="rect">
            <a:avLst/>
          </a:prstGeom>
        </p:spPr>
      </p:pic>
      <p:pic>
        <p:nvPicPr>
          <p:cNvPr id="8" name="図 7">
            <a:extLst>
              <a:ext uri="{FF2B5EF4-FFF2-40B4-BE49-F238E27FC236}">
                <a16:creationId xmlns:a16="http://schemas.microsoft.com/office/drawing/2014/main" id="{D2C50E9F-91AC-4D36-B759-1915856CB404}"/>
              </a:ext>
            </a:extLst>
          </p:cNvPr>
          <p:cNvPicPr>
            <a:picLocks noChangeAspect="1"/>
          </p:cNvPicPr>
          <p:nvPr/>
        </p:nvPicPr>
        <p:blipFill>
          <a:blip r:embed="rId6"/>
          <a:stretch>
            <a:fillRect/>
          </a:stretch>
        </p:blipFill>
        <p:spPr>
          <a:xfrm>
            <a:off x="3315030" y="4136852"/>
            <a:ext cx="3096000" cy="1955043"/>
          </a:xfrm>
          <a:prstGeom prst="rect">
            <a:avLst/>
          </a:prstGeom>
        </p:spPr>
      </p:pic>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332491565"/>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15" name="図 14">
            <a:extLst>
              <a:ext uri="{FF2B5EF4-FFF2-40B4-BE49-F238E27FC236}">
                <a16:creationId xmlns:a16="http://schemas.microsoft.com/office/drawing/2014/main" id="{A2522968-73C3-445E-9EC7-E92EA83A8600}"/>
              </a:ext>
            </a:extLst>
          </p:cNvPr>
          <p:cNvPicPr>
            <a:picLocks noChangeAspect="1"/>
          </p:cNvPicPr>
          <p:nvPr/>
        </p:nvPicPr>
        <p:blipFill>
          <a:blip r:embed="rId7"/>
          <a:stretch>
            <a:fillRect/>
          </a:stretch>
        </p:blipFill>
        <p:spPr>
          <a:xfrm>
            <a:off x="639843" y="2030549"/>
            <a:ext cx="2302688" cy="1752412"/>
          </a:xfrm>
          <a:prstGeom prst="rect">
            <a:avLst/>
          </a:prstGeom>
        </p:spPr>
      </p:pic>
      <p:pic>
        <p:nvPicPr>
          <p:cNvPr id="6" name="図 5">
            <a:extLst>
              <a:ext uri="{FF2B5EF4-FFF2-40B4-BE49-F238E27FC236}">
                <a16:creationId xmlns:a16="http://schemas.microsoft.com/office/drawing/2014/main" id="{1C249C2E-A1C9-467D-B732-9583BBA6A7D0}"/>
              </a:ext>
            </a:extLst>
          </p:cNvPr>
          <p:cNvPicPr>
            <a:picLocks noChangeAspect="1"/>
          </p:cNvPicPr>
          <p:nvPr/>
        </p:nvPicPr>
        <p:blipFill>
          <a:blip r:embed="rId8"/>
          <a:stretch>
            <a:fillRect/>
          </a:stretch>
        </p:blipFill>
        <p:spPr>
          <a:xfrm>
            <a:off x="6575905" y="2081333"/>
            <a:ext cx="2160000" cy="3870769"/>
          </a:xfrm>
          <a:prstGeom prst="rect">
            <a:avLst/>
          </a:prstGeom>
        </p:spPr>
      </p:pic>
    </p:spTree>
    <p:extLst>
      <p:ext uri="{BB962C8B-B14F-4D97-AF65-F5344CB8AC3E}">
        <p14:creationId xmlns:p14="http://schemas.microsoft.com/office/powerpoint/2010/main" val="1980970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46507"/>
            <a:ext cx="8689715" cy="2067233"/>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等のセメント構成成分と想定される元素が同位置に偏在し、同位置には</a:t>
            </a:r>
            <a:r>
              <a:rPr kumimoji="0" lang="en-US" altLang="ja-JP" sz="2000" dirty="0">
                <a:latin typeface="+mn-ea"/>
                <a:ea typeface="+mn-ea"/>
              </a:rPr>
              <a:t>Fe</a:t>
            </a:r>
            <a:r>
              <a:rPr kumimoji="0" lang="ja-JP" altLang="en-US" sz="2000" dirty="0">
                <a:latin typeface="+mn-ea"/>
                <a:ea typeface="+mn-ea"/>
              </a:rPr>
              <a:t>、Ｃａも偏在する。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Zr</a:t>
            </a:r>
            <a:r>
              <a:rPr kumimoji="0" lang="ja-JP" altLang="en-US" sz="2000" dirty="0">
                <a:latin typeface="+mn-ea"/>
                <a:ea typeface="+mn-ea"/>
              </a:rPr>
              <a:t>の大きな塊が観察された。同位置では微小な</a:t>
            </a:r>
            <a:r>
              <a:rPr kumimoji="0" lang="en-US" altLang="ja-JP" sz="2000" dirty="0">
                <a:latin typeface="+mn-ea"/>
                <a:ea typeface="+mn-ea"/>
              </a:rPr>
              <a:t>U</a:t>
            </a:r>
            <a:r>
              <a:rPr kumimoji="0" lang="ja-JP" altLang="en-US" sz="2000" dirty="0">
                <a:latin typeface="+mn-ea"/>
                <a:ea typeface="+mn-ea"/>
              </a:rPr>
              <a:t>の偏在が観察された。</a:t>
            </a:r>
          </a:p>
          <a:p>
            <a:pPr marL="936000" algn="just">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Na</a:t>
            </a:r>
            <a:r>
              <a:rPr kumimoji="0" lang="ja-JP" altLang="en-US" sz="2000" dirty="0">
                <a:latin typeface="+mn-ea"/>
                <a:ea typeface="+mn-ea"/>
              </a:rPr>
              <a:t>、</a:t>
            </a:r>
            <a:r>
              <a:rPr kumimoji="0" lang="en-US" altLang="ja-JP" sz="2000" dirty="0">
                <a:latin typeface="+mn-ea"/>
                <a:ea typeface="+mn-ea"/>
              </a:rPr>
              <a:t>S</a:t>
            </a:r>
            <a:r>
              <a:rPr kumimoji="0" lang="ja-JP" altLang="en-US" sz="2000" dirty="0">
                <a:latin typeface="+mn-ea"/>
                <a:ea typeface="+mn-ea"/>
              </a:rPr>
              <a:t>、</a:t>
            </a:r>
            <a:r>
              <a:rPr kumimoji="0" lang="en-US" altLang="ja-JP" sz="2000" dirty="0">
                <a:latin typeface="+mn-ea"/>
                <a:ea typeface="+mn-ea"/>
              </a:rPr>
              <a:t>Cl</a:t>
            </a:r>
            <a:r>
              <a:rPr kumimoji="0" lang="ja-JP" altLang="en-US" sz="2000" dirty="0">
                <a:latin typeface="+mn-ea"/>
                <a:ea typeface="+mn-ea"/>
              </a:rPr>
              <a:t>、</a:t>
            </a:r>
            <a:r>
              <a:rPr kumimoji="0" lang="en-US" altLang="ja-JP" sz="2000" dirty="0">
                <a:latin typeface="+mn-ea"/>
                <a:ea typeface="+mn-ea"/>
              </a:rPr>
              <a:t>K</a:t>
            </a:r>
            <a:r>
              <a:rPr kumimoji="0" lang="ja-JP" altLang="en-US" sz="2000" dirty="0">
                <a:latin typeface="+mn-ea"/>
                <a:ea typeface="+mn-ea"/>
              </a:rPr>
              <a:t>、Ｎｉ、</a:t>
            </a:r>
            <a:r>
              <a:rPr kumimoji="0" lang="en-US" altLang="ja-JP" sz="2000" dirty="0">
                <a:latin typeface="+mn-ea"/>
                <a:ea typeface="+mn-ea"/>
              </a:rPr>
              <a:t>Cu</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の偏在が観察された。各元素の分布は元素ごとに</a:t>
            </a:r>
            <a:r>
              <a:rPr kumimoji="0" lang="ja-JP" altLang="en-US" sz="2200" dirty="0">
                <a:latin typeface="+mn-ea"/>
                <a:ea typeface="+mn-ea"/>
              </a:rPr>
              <a:t>異なる。</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1554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）④：</a:t>
            </a:r>
            <a:r>
              <a:rPr lang="en-US" altLang="ja-JP" dirty="0">
                <a:solidFill>
                  <a:srgbClr val="FF0000"/>
                </a:solidFill>
              </a:rPr>
              <a:t>C</a:t>
            </a:r>
            <a:r>
              <a:rPr lang="ja-JP" altLang="en-US" dirty="0">
                <a:solidFill>
                  <a:srgbClr val="FF0000"/>
                </a:solidFill>
              </a:rPr>
              <a:t>ー</a:t>
            </a:r>
            <a:r>
              <a:rPr lang="en-US" altLang="ja-JP" dirty="0">
                <a:solidFill>
                  <a:srgbClr val="FF0000"/>
                </a:solidFill>
              </a:rPr>
              <a:t>2</a:t>
            </a: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13" name="Picture 1">
            <a:extLst>
              <a:ext uri="{FF2B5EF4-FFF2-40B4-BE49-F238E27FC236}">
                <a16:creationId xmlns:a16="http://schemas.microsoft.com/office/drawing/2014/main" id="{6AB2E6C9-C9DC-4A17-BAD9-B5B41BF414F4}"/>
              </a:ext>
            </a:extLst>
          </p:cNvPr>
          <p:cNvPicPr>
            <a:picLocks noChangeAspect="1"/>
          </p:cNvPicPr>
          <p:nvPr/>
        </p:nvPicPr>
        <p:blipFill rotWithShape="1">
          <a:blip r:embed="rId2" cstate="print"/>
          <a:srcRect l="2291" t="10288" r="2410" b="10288"/>
          <a:stretch/>
        </p:blipFill>
        <p:spPr bwMode="auto">
          <a:xfrm>
            <a:off x="2273300" y="2580133"/>
            <a:ext cx="1686238" cy="1260000"/>
          </a:xfrm>
          <a:prstGeom prst="rect">
            <a:avLst/>
          </a:prstGeom>
          <a:noFill/>
          <a:ln w="9525">
            <a:noFill/>
            <a:miter lim="800000"/>
            <a:headEnd/>
            <a:tailEnd/>
          </a:ln>
        </p:spPr>
      </p:pic>
      <p:pic>
        <p:nvPicPr>
          <p:cNvPr id="17" name="Picture 1">
            <a:extLst>
              <a:ext uri="{FF2B5EF4-FFF2-40B4-BE49-F238E27FC236}">
                <a16:creationId xmlns:a16="http://schemas.microsoft.com/office/drawing/2014/main" id="{2E84CDE7-4E38-4730-9C5F-DD3D3DC83DC3}"/>
              </a:ext>
            </a:extLst>
          </p:cNvPr>
          <p:cNvPicPr>
            <a:picLocks noChangeAspect="1"/>
          </p:cNvPicPr>
          <p:nvPr/>
        </p:nvPicPr>
        <p:blipFill rotWithShape="1">
          <a:blip r:embed="rId3" cstate="print"/>
          <a:srcRect l="2177" t="10211" r="2553" b="10268"/>
          <a:stretch/>
        </p:blipFill>
        <p:spPr bwMode="auto">
          <a:xfrm>
            <a:off x="3909059" y="2580133"/>
            <a:ext cx="1683633" cy="1260000"/>
          </a:xfrm>
          <a:prstGeom prst="rect">
            <a:avLst/>
          </a:prstGeom>
          <a:noFill/>
          <a:ln w="9525">
            <a:noFill/>
            <a:miter lim="800000"/>
            <a:headEnd/>
            <a:tailEnd/>
          </a:ln>
        </p:spPr>
      </p:pic>
      <p:pic>
        <p:nvPicPr>
          <p:cNvPr id="20" name="Picture 1">
            <a:extLst>
              <a:ext uri="{FF2B5EF4-FFF2-40B4-BE49-F238E27FC236}">
                <a16:creationId xmlns:a16="http://schemas.microsoft.com/office/drawing/2014/main" id="{9FEB1654-A2FB-4136-9DEE-73EB543FC520}"/>
              </a:ext>
            </a:extLst>
          </p:cNvPr>
          <p:cNvPicPr>
            <a:picLocks noChangeAspect="1"/>
          </p:cNvPicPr>
          <p:nvPr/>
        </p:nvPicPr>
        <p:blipFill rotWithShape="1">
          <a:blip r:embed="rId4" cstate="print"/>
          <a:srcRect l="2241" t="10212" r="2490" b="10365"/>
          <a:stretch/>
        </p:blipFill>
        <p:spPr bwMode="auto">
          <a:xfrm>
            <a:off x="5570538" y="2582648"/>
            <a:ext cx="1685677" cy="1260000"/>
          </a:xfrm>
          <a:prstGeom prst="rect">
            <a:avLst/>
          </a:prstGeom>
          <a:noFill/>
          <a:ln w="9525">
            <a:noFill/>
            <a:miter lim="800000"/>
            <a:headEnd/>
            <a:tailEnd/>
          </a:ln>
        </p:spPr>
      </p:pic>
      <p:pic>
        <p:nvPicPr>
          <p:cNvPr id="22" name="Picture 1">
            <a:extLst>
              <a:ext uri="{FF2B5EF4-FFF2-40B4-BE49-F238E27FC236}">
                <a16:creationId xmlns:a16="http://schemas.microsoft.com/office/drawing/2014/main" id="{AA5395EC-0C7A-4E5A-AE88-12B45A5A123A}"/>
              </a:ext>
            </a:extLst>
          </p:cNvPr>
          <p:cNvPicPr>
            <a:picLocks noChangeAspect="1"/>
          </p:cNvPicPr>
          <p:nvPr/>
        </p:nvPicPr>
        <p:blipFill rotWithShape="1">
          <a:blip r:embed="rId5" cstate="print"/>
          <a:srcRect l="2642" t="10329" r="2294" b="10248"/>
          <a:stretch/>
        </p:blipFill>
        <p:spPr bwMode="auto">
          <a:xfrm>
            <a:off x="7216089" y="2580133"/>
            <a:ext cx="1682079" cy="1260000"/>
          </a:xfrm>
          <a:prstGeom prst="rect">
            <a:avLst/>
          </a:prstGeom>
          <a:noFill/>
          <a:ln w="9525">
            <a:noFill/>
            <a:miter lim="800000"/>
            <a:headEnd/>
            <a:tailEnd/>
          </a:ln>
        </p:spPr>
      </p:pic>
      <p:pic>
        <p:nvPicPr>
          <p:cNvPr id="24" name="Picture 1">
            <a:extLst>
              <a:ext uri="{FF2B5EF4-FFF2-40B4-BE49-F238E27FC236}">
                <a16:creationId xmlns:a16="http://schemas.microsoft.com/office/drawing/2014/main" id="{1F0BA3FE-AFB9-4E3B-B1FA-E43EB2334F34}"/>
              </a:ext>
            </a:extLst>
          </p:cNvPr>
          <p:cNvPicPr>
            <a:picLocks noChangeAspect="1"/>
          </p:cNvPicPr>
          <p:nvPr/>
        </p:nvPicPr>
        <p:blipFill rotWithShape="1">
          <a:blip r:embed="rId6" cstate="print"/>
          <a:srcRect l="2428" t="10378" r="2508" b="10198"/>
          <a:stretch/>
        </p:blipFill>
        <p:spPr bwMode="auto">
          <a:xfrm>
            <a:off x="620562" y="3836958"/>
            <a:ext cx="1682079" cy="1260000"/>
          </a:xfrm>
          <a:prstGeom prst="rect">
            <a:avLst/>
          </a:prstGeom>
          <a:noFill/>
          <a:ln w="9525">
            <a:noFill/>
            <a:miter lim="800000"/>
            <a:headEnd/>
            <a:tailEnd/>
          </a:ln>
        </p:spPr>
      </p:pic>
      <p:pic>
        <p:nvPicPr>
          <p:cNvPr id="26" name="Picture 1">
            <a:extLst>
              <a:ext uri="{FF2B5EF4-FFF2-40B4-BE49-F238E27FC236}">
                <a16:creationId xmlns:a16="http://schemas.microsoft.com/office/drawing/2014/main" id="{6A554B89-964A-4975-BD46-57729458204D}"/>
              </a:ext>
            </a:extLst>
          </p:cNvPr>
          <p:cNvPicPr>
            <a:picLocks noChangeAspect="1"/>
          </p:cNvPicPr>
          <p:nvPr/>
        </p:nvPicPr>
        <p:blipFill rotWithShape="1">
          <a:blip r:embed="rId7" cstate="print"/>
          <a:srcRect l="2173" t="10423" r="2643" b="10088"/>
          <a:stretch/>
        </p:blipFill>
        <p:spPr bwMode="auto">
          <a:xfrm>
            <a:off x="2277241" y="3834711"/>
            <a:ext cx="1682768"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B5261779-F0DD-4E8A-BE3C-BB216AF0AC9C}"/>
              </a:ext>
            </a:extLst>
          </p:cNvPr>
          <p:cNvPicPr>
            <a:picLocks noChangeAspect="1"/>
          </p:cNvPicPr>
          <p:nvPr/>
        </p:nvPicPr>
        <p:blipFill rotWithShape="1">
          <a:blip r:embed="rId8" cstate="print"/>
          <a:srcRect l="2382" t="10193" r="2553" b="10384"/>
          <a:stretch/>
        </p:blipFill>
        <p:spPr bwMode="auto">
          <a:xfrm>
            <a:off x="3938938" y="3840193"/>
            <a:ext cx="1682079" cy="1260000"/>
          </a:xfrm>
          <a:prstGeom prst="rect">
            <a:avLst/>
          </a:prstGeom>
          <a:noFill/>
          <a:ln w="9525">
            <a:noFill/>
            <a:miter lim="800000"/>
            <a:headEnd/>
            <a:tailEnd/>
          </a:ln>
        </p:spPr>
      </p:pic>
      <p:pic>
        <p:nvPicPr>
          <p:cNvPr id="28" name="Picture 1">
            <a:extLst>
              <a:ext uri="{FF2B5EF4-FFF2-40B4-BE49-F238E27FC236}">
                <a16:creationId xmlns:a16="http://schemas.microsoft.com/office/drawing/2014/main" id="{775C1E1F-49DD-40F8-B2AD-38D34629E2FE}"/>
              </a:ext>
            </a:extLst>
          </p:cNvPr>
          <p:cNvPicPr>
            <a:picLocks noChangeAspect="1"/>
          </p:cNvPicPr>
          <p:nvPr/>
        </p:nvPicPr>
        <p:blipFill rotWithShape="1">
          <a:blip r:embed="rId9" cstate="print"/>
          <a:srcRect l="2393" t="10455" r="2543" b="10121"/>
          <a:stretch/>
        </p:blipFill>
        <p:spPr bwMode="auto">
          <a:xfrm>
            <a:off x="5592692" y="3838875"/>
            <a:ext cx="1682078"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D383AE1D-CFD1-4304-B562-863B86D6787E}"/>
              </a:ext>
            </a:extLst>
          </p:cNvPr>
          <p:cNvPicPr>
            <a:picLocks noChangeAspect="1"/>
          </p:cNvPicPr>
          <p:nvPr/>
        </p:nvPicPr>
        <p:blipFill rotWithShape="1">
          <a:blip r:embed="rId10" cstate="print"/>
          <a:srcRect l="2431" t="10232" r="2505" b="10215"/>
          <a:stretch/>
        </p:blipFill>
        <p:spPr bwMode="auto">
          <a:xfrm>
            <a:off x="7216089" y="3839473"/>
            <a:ext cx="1679309" cy="1260000"/>
          </a:xfrm>
          <a:prstGeom prst="rect">
            <a:avLst/>
          </a:prstGeom>
          <a:noFill/>
          <a:ln w="9525">
            <a:noFill/>
            <a:miter lim="800000"/>
            <a:headEnd/>
            <a:tailEnd/>
          </a:ln>
        </p:spPr>
      </p:pic>
      <p:pic>
        <p:nvPicPr>
          <p:cNvPr id="34" name="Picture 1">
            <a:extLst>
              <a:ext uri="{FF2B5EF4-FFF2-40B4-BE49-F238E27FC236}">
                <a16:creationId xmlns:a16="http://schemas.microsoft.com/office/drawing/2014/main" id="{C2C58A1B-0A05-405F-967D-860BF253E6B2}"/>
              </a:ext>
            </a:extLst>
          </p:cNvPr>
          <p:cNvPicPr>
            <a:picLocks noChangeAspect="1"/>
          </p:cNvPicPr>
          <p:nvPr/>
        </p:nvPicPr>
        <p:blipFill rotWithShape="1">
          <a:blip r:embed="rId11" cstate="print"/>
          <a:srcRect l="2232" t="10325" r="2704" b="10121"/>
          <a:stretch/>
        </p:blipFill>
        <p:spPr bwMode="auto">
          <a:xfrm>
            <a:off x="616983" y="5092525"/>
            <a:ext cx="1679308" cy="1260000"/>
          </a:xfrm>
          <a:prstGeom prst="rect">
            <a:avLst/>
          </a:prstGeom>
          <a:noFill/>
          <a:ln w="9525">
            <a:noFill/>
            <a:miter lim="800000"/>
            <a:headEnd/>
            <a:tailEnd/>
          </a:ln>
        </p:spPr>
      </p:pic>
      <p:pic>
        <p:nvPicPr>
          <p:cNvPr id="36" name="Picture 1">
            <a:extLst>
              <a:ext uri="{FF2B5EF4-FFF2-40B4-BE49-F238E27FC236}">
                <a16:creationId xmlns:a16="http://schemas.microsoft.com/office/drawing/2014/main" id="{4CA3EE35-7108-4F36-86CC-F307FC3217C4}"/>
              </a:ext>
            </a:extLst>
          </p:cNvPr>
          <p:cNvPicPr>
            <a:picLocks noChangeAspect="1"/>
          </p:cNvPicPr>
          <p:nvPr/>
        </p:nvPicPr>
        <p:blipFill rotWithShape="1">
          <a:blip r:embed="rId12" cstate="print"/>
          <a:srcRect l="2402" t="10123" r="2415" b="10322"/>
          <a:stretch/>
        </p:blipFill>
        <p:spPr bwMode="auto">
          <a:xfrm>
            <a:off x="2262332" y="5090144"/>
            <a:ext cx="1681384" cy="1260000"/>
          </a:xfrm>
          <a:prstGeom prst="rect">
            <a:avLst/>
          </a:prstGeom>
          <a:noFill/>
          <a:ln w="9525">
            <a:noFill/>
            <a:miter lim="800000"/>
            <a:headEnd/>
            <a:tailEnd/>
          </a:ln>
        </p:spPr>
      </p:pic>
      <p:pic>
        <p:nvPicPr>
          <p:cNvPr id="37" name="Picture 1">
            <a:extLst>
              <a:ext uri="{FF2B5EF4-FFF2-40B4-BE49-F238E27FC236}">
                <a16:creationId xmlns:a16="http://schemas.microsoft.com/office/drawing/2014/main" id="{1B6739C2-85D4-493B-925D-10A78973B1B1}"/>
              </a:ext>
            </a:extLst>
          </p:cNvPr>
          <p:cNvPicPr>
            <a:picLocks noChangeAspect="1"/>
          </p:cNvPicPr>
          <p:nvPr/>
        </p:nvPicPr>
        <p:blipFill rotWithShape="1">
          <a:blip r:embed="rId13" cstate="print"/>
          <a:srcRect l="2426" t="10283" r="2509" b="10425"/>
          <a:stretch/>
        </p:blipFill>
        <p:spPr bwMode="auto">
          <a:xfrm>
            <a:off x="3924125" y="5092525"/>
            <a:ext cx="1684860" cy="1260000"/>
          </a:xfrm>
          <a:prstGeom prst="rect">
            <a:avLst/>
          </a:prstGeom>
          <a:noFill/>
          <a:ln w="9525">
            <a:noFill/>
            <a:miter lim="800000"/>
            <a:headEnd/>
            <a:tailEnd/>
          </a:ln>
        </p:spPr>
      </p:pic>
      <p:pic>
        <p:nvPicPr>
          <p:cNvPr id="38" name="Picture 1">
            <a:extLst>
              <a:ext uri="{FF2B5EF4-FFF2-40B4-BE49-F238E27FC236}">
                <a16:creationId xmlns:a16="http://schemas.microsoft.com/office/drawing/2014/main" id="{093D3A86-782F-44E1-8CE1-D04B5B1EE018}"/>
              </a:ext>
            </a:extLst>
          </p:cNvPr>
          <p:cNvPicPr>
            <a:picLocks noChangeAspect="1"/>
          </p:cNvPicPr>
          <p:nvPr/>
        </p:nvPicPr>
        <p:blipFill rotWithShape="1">
          <a:blip r:embed="rId14" cstate="print"/>
          <a:srcRect l="2359" t="10354" r="2342" b="10091"/>
          <a:stretch/>
        </p:blipFill>
        <p:spPr bwMode="auto">
          <a:xfrm>
            <a:off x="5595423" y="5095109"/>
            <a:ext cx="1683460" cy="1260000"/>
          </a:xfrm>
          <a:prstGeom prst="rect">
            <a:avLst/>
          </a:prstGeom>
          <a:noFill/>
          <a:ln w="9525">
            <a:noFill/>
            <a:miter lim="800000"/>
            <a:headEnd/>
            <a:tailEnd/>
          </a:ln>
        </p:spPr>
      </p:pic>
      <p:pic>
        <p:nvPicPr>
          <p:cNvPr id="2" name="図 1">
            <a:extLst>
              <a:ext uri="{FF2B5EF4-FFF2-40B4-BE49-F238E27FC236}">
                <a16:creationId xmlns:a16="http://schemas.microsoft.com/office/drawing/2014/main" id="{1FE2E0D5-860F-4EB7-B5D9-8423C98C7221}"/>
              </a:ext>
            </a:extLst>
          </p:cNvPr>
          <p:cNvPicPr>
            <a:picLocks noChangeAspect="1"/>
          </p:cNvPicPr>
          <p:nvPr/>
        </p:nvPicPr>
        <p:blipFill>
          <a:blip r:embed="rId15"/>
          <a:stretch>
            <a:fillRect/>
          </a:stretch>
        </p:blipFill>
        <p:spPr>
          <a:xfrm>
            <a:off x="616411" y="2582648"/>
            <a:ext cx="1658256" cy="1261981"/>
          </a:xfrm>
          <a:prstGeom prst="rect">
            <a:avLst/>
          </a:prstGeom>
        </p:spPr>
      </p:pic>
      <p:graphicFrame>
        <p:nvGraphicFramePr>
          <p:cNvPr id="39" name="表 4">
            <a:extLst>
              <a:ext uri="{FF2B5EF4-FFF2-40B4-BE49-F238E27FC236}">
                <a16:creationId xmlns:a16="http://schemas.microsoft.com/office/drawing/2014/main" id="{83B40D17-829E-44F4-B366-2DE47C9E7257}"/>
              </a:ext>
            </a:extLst>
          </p:cNvPr>
          <p:cNvGraphicFramePr>
            <a:graphicFrameLocks noGrp="1"/>
          </p:cNvGraphicFramePr>
          <p:nvPr/>
        </p:nvGraphicFramePr>
        <p:xfrm>
          <a:off x="623894" y="2578087"/>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
        <p:nvSpPr>
          <p:cNvPr id="5" name="テキスト ボックス 4">
            <a:extLst>
              <a:ext uri="{FF2B5EF4-FFF2-40B4-BE49-F238E27FC236}">
                <a16:creationId xmlns:a16="http://schemas.microsoft.com/office/drawing/2014/main" id="{710F75E0-E68F-4A5C-A4AC-517AE1497B39}"/>
              </a:ext>
            </a:extLst>
          </p:cNvPr>
          <p:cNvSpPr txBox="1"/>
          <p:nvPr/>
        </p:nvSpPr>
        <p:spPr bwMode="auto">
          <a:xfrm>
            <a:off x="121203" y="2205606"/>
            <a:ext cx="1035409" cy="461665"/>
          </a:xfrm>
          <a:prstGeom prst="wedgeRectCallout">
            <a:avLst>
              <a:gd name="adj1" fmla="val 138700"/>
              <a:gd name="adj2" fmla="val 76875"/>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just">
              <a:spcBef>
                <a:spcPct val="50000"/>
              </a:spcBef>
              <a:buClrTx/>
              <a:buSzTx/>
              <a:buFontTx/>
              <a:buNone/>
            </a:pPr>
            <a:r>
              <a:rPr kumimoji="0" lang="ja-JP" altLang="en-US" b="0" dirty="0"/>
              <a:t>マップ測定中に飛散</a:t>
            </a:r>
          </a:p>
        </p:txBody>
      </p:sp>
      <p:sp>
        <p:nvSpPr>
          <p:cNvPr id="6" name="楕円 5">
            <a:extLst>
              <a:ext uri="{FF2B5EF4-FFF2-40B4-BE49-F238E27FC236}">
                <a16:creationId xmlns:a16="http://schemas.microsoft.com/office/drawing/2014/main" id="{8FA68AC2-D4A0-4D58-89B0-28E89B46D45E}"/>
              </a:ext>
            </a:extLst>
          </p:cNvPr>
          <p:cNvSpPr/>
          <p:nvPr/>
        </p:nvSpPr>
        <p:spPr>
          <a:xfrm>
            <a:off x="2022369" y="2753183"/>
            <a:ext cx="247507" cy="15987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4014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E328400-9D78-4305-AF14-16C7B48F76CC}"/>
              </a:ext>
            </a:extLst>
          </p:cNvPr>
          <p:cNvPicPr>
            <a:picLocks noChangeAspect="1"/>
          </p:cNvPicPr>
          <p:nvPr/>
        </p:nvPicPr>
        <p:blipFill rotWithShape="1">
          <a:blip r:embed="rId2"/>
          <a:srcRect l="2576" t="9181" r="2678" b="10262"/>
          <a:stretch/>
        </p:blipFill>
        <p:spPr>
          <a:xfrm>
            <a:off x="5572216" y="4423785"/>
            <a:ext cx="1653623" cy="1260000"/>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07633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）④：</a:t>
            </a:r>
            <a:r>
              <a:rPr lang="en-US" altLang="ja-JP" dirty="0">
                <a:solidFill>
                  <a:srgbClr val="FF0000"/>
                </a:solidFill>
              </a:rPr>
              <a:t>C</a:t>
            </a:r>
            <a:r>
              <a:rPr lang="ja-JP" altLang="en-US" dirty="0">
                <a:solidFill>
                  <a:srgbClr val="FF0000"/>
                </a:solidFill>
              </a:rPr>
              <a:t>ー</a:t>
            </a:r>
            <a:r>
              <a:rPr lang="en-US" altLang="ja-JP" dirty="0">
                <a:solidFill>
                  <a:srgbClr val="FF0000"/>
                </a:solidFill>
              </a:rPr>
              <a:t>3</a:t>
            </a: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1133057174"/>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10" name="Picture 1">
            <a:extLst>
              <a:ext uri="{FF2B5EF4-FFF2-40B4-BE49-F238E27FC236}">
                <a16:creationId xmlns:a16="http://schemas.microsoft.com/office/drawing/2014/main" id="{3C08AD4F-5A75-4314-A170-7AC820263DFA}"/>
              </a:ext>
            </a:extLst>
          </p:cNvPr>
          <p:cNvPicPr>
            <a:picLocks noChangeAspect="1"/>
          </p:cNvPicPr>
          <p:nvPr/>
        </p:nvPicPr>
        <p:blipFill rotWithShape="1">
          <a:blip r:embed="rId3" cstate="print"/>
          <a:srcRect l="2408" t="10158" r="2526" b="10289"/>
          <a:stretch/>
        </p:blipFill>
        <p:spPr bwMode="auto">
          <a:xfrm>
            <a:off x="2251256" y="658901"/>
            <a:ext cx="1679307" cy="1260000"/>
          </a:xfrm>
          <a:prstGeom prst="rect">
            <a:avLst/>
          </a:prstGeom>
          <a:noFill/>
          <a:ln w="9525">
            <a:noFill/>
            <a:miter lim="800000"/>
            <a:headEnd/>
            <a:tailEnd/>
          </a:ln>
        </p:spPr>
      </p:pic>
      <p:pic>
        <p:nvPicPr>
          <p:cNvPr id="11" name="Picture 1">
            <a:extLst>
              <a:ext uri="{FF2B5EF4-FFF2-40B4-BE49-F238E27FC236}">
                <a16:creationId xmlns:a16="http://schemas.microsoft.com/office/drawing/2014/main" id="{3F1E3FAA-546D-4F46-87DA-3477B27630FA}"/>
              </a:ext>
            </a:extLst>
          </p:cNvPr>
          <p:cNvPicPr>
            <a:picLocks noChangeAspect="1"/>
          </p:cNvPicPr>
          <p:nvPr/>
        </p:nvPicPr>
        <p:blipFill rotWithShape="1">
          <a:blip r:embed="rId4" cstate="print"/>
          <a:srcRect l="2409" t="10158" r="2527" b="10289"/>
          <a:stretch/>
        </p:blipFill>
        <p:spPr bwMode="auto">
          <a:xfrm>
            <a:off x="3909934" y="658901"/>
            <a:ext cx="1679307" cy="1260000"/>
          </a:xfrm>
          <a:prstGeom prst="rect">
            <a:avLst/>
          </a:prstGeom>
          <a:noFill/>
          <a:ln w="9525">
            <a:noFill/>
            <a:miter lim="800000"/>
            <a:headEnd/>
            <a:tailEnd/>
          </a:ln>
        </p:spPr>
      </p:pic>
      <p:pic>
        <p:nvPicPr>
          <p:cNvPr id="12" name="Picture 1">
            <a:extLst>
              <a:ext uri="{FF2B5EF4-FFF2-40B4-BE49-F238E27FC236}">
                <a16:creationId xmlns:a16="http://schemas.microsoft.com/office/drawing/2014/main" id="{C9B5AF36-E643-4960-89B9-3163A1A6B31B}"/>
              </a:ext>
            </a:extLst>
          </p:cNvPr>
          <p:cNvPicPr>
            <a:picLocks noChangeAspect="1"/>
          </p:cNvPicPr>
          <p:nvPr/>
        </p:nvPicPr>
        <p:blipFill rotWithShape="1">
          <a:blip r:embed="rId5" cstate="print"/>
          <a:srcRect l="2408" t="10288" r="2292" b="10288"/>
          <a:stretch/>
        </p:blipFill>
        <p:spPr bwMode="auto">
          <a:xfrm>
            <a:off x="5561723" y="658901"/>
            <a:ext cx="1686238" cy="1260000"/>
          </a:xfrm>
          <a:prstGeom prst="rect">
            <a:avLst/>
          </a:prstGeom>
          <a:noFill/>
          <a:ln w="9525">
            <a:noFill/>
            <a:miter lim="800000"/>
            <a:headEnd/>
            <a:tailEnd/>
          </a:ln>
        </p:spPr>
      </p:pic>
      <p:pic>
        <p:nvPicPr>
          <p:cNvPr id="14" name="Picture 1">
            <a:extLst>
              <a:ext uri="{FF2B5EF4-FFF2-40B4-BE49-F238E27FC236}">
                <a16:creationId xmlns:a16="http://schemas.microsoft.com/office/drawing/2014/main" id="{73ACA5B6-D1C8-4D2B-935D-88A5C6C7D8F4}"/>
              </a:ext>
            </a:extLst>
          </p:cNvPr>
          <p:cNvPicPr>
            <a:picLocks noChangeAspect="1"/>
          </p:cNvPicPr>
          <p:nvPr/>
        </p:nvPicPr>
        <p:blipFill rotWithShape="1">
          <a:blip r:embed="rId6" cstate="print"/>
          <a:srcRect l="2409" t="10027" r="2409" b="10420"/>
          <a:stretch/>
        </p:blipFill>
        <p:spPr bwMode="auto">
          <a:xfrm>
            <a:off x="7190299" y="658901"/>
            <a:ext cx="1681385" cy="1260000"/>
          </a:xfrm>
          <a:prstGeom prst="rect">
            <a:avLst/>
          </a:prstGeom>
          <a:noFill/>
          <a:ln w="9525">
            <a:noFill/>
            <a:miter lim="800000"/>
            <a:headEnd/>
            <a:tailEnd/>
          </a:ln>
        </p:spPr>
      </p:pic>
      <p:pic>
        <p:nvPicPr>
          <p:cNvPr id="16" name="Picture 1">
            <a:extLst>
              <a:ext uri="{FF2B5EF4-FFF2-40B4-BE49-F238E27FC236}">
                <a16:creationId xmlns:a16="http://schemas.microsoft.com/office/drawing/2014/main" id="{DCB4E06E-FFD0-43F8-9CEC-C576A88CD2EF}"/>
              </a:ext>
            </a:extLst>
          </p:cNvPr>
          <p:cNvPicPr>
            <a:picLocks noChangeAspect="1"/>
          </p:cNvPicPr>
          <p:nvPr/>
        </p:nvPicPr>
        <p:blipFill rotWithShape="1">
          <a:blip r:embed="rId7" cstate="print"/>
          <a:srcRect l="2527" t="10286" r="2292" b="10291"/>
          <a:stretch/>
        </p:blipFill>
        <p:spPr bwMode="auto">
          <a:xfrm>
            <a:off x="596795" y="1901724"/>
            <a:ext cx="1684158" cy="1260000"/>
          </a:xfrm>
          <a:prstGeom prst="rect">
            <a:avLst/>
          </a:prstGeom>
          <a:noFill/>
          <a:ln w="9525">
            <a:noFill/>
            <a:miter lim="800000"/>
            <a:headEnd/>
            <a:tailEnd/>
          </a:ln>
        </p:spPr>
      </p:pic>
      <p:pic>
        <p:nvPicPr>
          <p:cNvPr id="17" name="Picture 1">
            <a:extLst>
              <a:ext uri="{FF2B5EF4-FFF2-40B4-BE49-F238E27FC236}">
                <a16:creationId xmlns:a16="http://schemas.microsoft.com/office/drawing/2014/main" id="{218761F7-3CE7-4F75-914A-D6B9CF2C8D00}"/>
              </a:ext>
            </a:extLst>
          </p:cNvPr>
          <p:cNvPicPr>
            <a:picLocks noChangeAspect="1"/>
          </p:cNvPicPr>
          <p:nvPr/>
        </p:nvPicPr>
        <p:blipFill rotWithShape="1">
          <a:blip r:embed="rId8" cstate="print"/>
          <a:srcRect l="2411" t="10093" r="2407" b="10485"/>
          <a:stretch/>
        </p:blipFill>
        <p:spPr bwMode="auto">
          <a:xfrm>
            <a:off x="2248830" y="1901724"/>
            <a:ext cx="1684158" cy="1260000"/>
          </a:xfrm>
          <a:prstGeom prst="rect">
            <a:avLst/>
          </a:prstGeom>
          <a:noFill/>
          <a:ln w="9525">
            <a:noFill/>
            <a:miter lim="800000"/>
            <a:headEnd/>
            <a:tailEnd/>
          </a:ln>
        </p:spPr>
      </p:pic>
      <p:pic>
        <p:nvPicPr>
          <p:cNvPr id="21" name="Picture 1">
            <a:extLst>
              <a:ext uri="{FF2B5EF4-FFF2-40B4-BE49-F238E27FC236}">
                <a16:creationId xmlns:a16="http://schemas.microsoft.com/office/drawing/2014/main" id="{E4111756-37A6-4017-A548-6E3010BF3B7B}"/>
              </a:ext>
            </a:extLst>
          </p:cNvPr>
          <p:cNvPicPr>
            <a:picLocks noChangeAspect="1"/>
          </p:cNvPicPr>
          <p:nvPr/>
        </p:nvPicPr>
        <p:blipFill rotWithShape="1">
          <a:blip r:embed="rId9" cstate="print"/>
          <a:srcRect l="2373" t="10288" r="2327" b="10289"/>
          <a:stretch/>
        </p:blipFill>
        <p:spPr bwMode="auto">
          <a:xfrm>
            <a:off x="3906469" y="1901724"/>
            <a:ext cx="1686237" cy="1260000"/>
          </a:xfrm>
          <a:prstGeom prst="rect">
            <a:avLst/>
          </a:prstGeom>
          <a:noFill/>
          <a:ln w="9525">
            <a:noFill/>
            <a:miter lim="800000"/>
            <a:headEnd/>
            <a:tailEnd/>
          </a:ln>
        </p:spPr>
      </p:pic>
      <p:pic>
        <p:nvPicPr>
          <p:cNvPr id="22" name="Picture 1">
            <a:extLst>
              <a:ext uri="{FF2B5EF4-FFF2-40B4-BE49-F238E27FC236}">
                <a16:creationId xmlns:a16="http://schemas.microsoft.com/office/drawing/2014/main" id="{45C467F0-4A0E-4C28-85BB-FAFB0EF54692}"/>
              </a:ext>
            </a:extLst>
          </p:cNvPr>
          <p:cNvPicPr>
            <a:picLocks noChangeAspect="1"/>
          </p:cNvPicPr>
          <p:nvPr/>
        </p:nvPicPr>
        <p:blipFill rotWithShape="1">
          <a:blip r:embed="rId10" cstate="print"/>
          <a:srcRect l="2275" t="10656" r="2544" b="9921"/>
          <a:stretch/>
        </p:blipFill>
        <p:spPr bwMode="auto">
          <a:xfrm>
            <a:off x="5562763" y="1901724"/>
            <a:ext cx="1684158" cy="1260000"/>
          </a:xfrm>
          <a:prstGeom prst="rect">
            <a:avLst/>
          </a:prstGeom>
          <a:noFill/>
          <a:ln w="9525">
            <a:noFill/>
            <a:miter lim="800000"/>
            <a:headEnd/>
            <a:tailEnd/>
          </a:ln>
        </p:spPr>
      </p:pic>
      <p:pic>
        <p:nvPicPr>
          <p:cNvPr id="24" name="Picture 1">
            <a:extLst>
              <a:ext uri="{FF2B5EF4-FFF2-40B4-BE49-F238E27FC236}">
                <a16:creationId xmlns:a16="http://schemas.microsoft.com/office/drawing/2014/main" id="{B2235A6B-8699-4A3F-A38C-41211F1F3BFB}"/>
              </a:ext>
            </a:extLst>
          </p:cNvPr>
          <p:cNvPicPr>
            <a:picLocks noChangeAspect="1"/>
          </p:cNvPicPr>
          <p:nvPr/>
        </p:nvPicPr>
        <p:blipFill rotWithShape="1">
          <a:blip r:embed="rId11" cstate="print"/>
          <a:srcRect l="2529" t="10499" r="2291" b="9948"/>
          <a:stretch/>
        </p:blipFill>
        <p:spPr bwMode="auto">
          <a:xfrm>
            <a:off x="7190301" y="1901724"/>
            <a:ext cx="1681383" cy="1260000"/>
          </a:xfrm>
          <a:prstGeom prst="rect">
            <a:avLst/>
          </a:prstGeom>
          <a:noFill/>
          <a:ln w="9525">
            <a:noFill/>
            <a:miter lim="800000"/>
            <a:headEnd/>
            <a:tailEnd/>
          </a:ln>
        </p:spPr>
      </p:pic>
      <p:pic>
        <p:nvPicPr>
          <p:cNvPr id="27" name="Picture 1">
            <a:extLst>
              <a:ext uri="{FF2B5EF4-FFF2-40B4-BE49-F238E27FC236}">
                <a16:creationId xmlns:a16="http://schemas.microsoft.com/office/drawing/2014/main" id="{1F7D2026-4623-44A3-8190-7A9383E360FD}"/>
              </a:ext>
            </a:extLst>
          </p:cNvPr>
          <p:cNvPicPr>
            <a:picLocks noChangeAspect="1"/>
          </p:cNvPicPr>
          <p:nvPr/>
        </p:nvPicPr>
        <p:blipFill rotWithShape="1">
          <a:blip r:embed="rId12" cstate="print"/>
          <a:srcRect l="2095" t="10236" r="2841" b="10078"/>
          <a:stretch/>
        </p:blipFill>
        <p:spPr bwMode="auto">
          <a:xfrm>
            <a:off x="596795" y="3161316"/>
            <a:ext cx="1676546" cy="1260000"/>
          </a:xfrm>
          <a:prstGeom prst="rect">
            <a:avLst/>
          </a:prstGeom>
          <a:noFill/>
          <a:ln w="9525">
            <a:noFill/>
            <a:miter lim="800000"/>
            <a:headEnd/>
            <a:tailEnd/>
          </a:ln>
        </p:spPr>
      </p:pic>
      <p:pic>
        <p:nvPicPr>
          <p:cNvPr id="28" name="Picture 1">
            <a:extLst>
              <a:ext uri="{FF2B5EF4-FFF2-40B4-BE49-F238E27FC236}">
                <a16:creationId xmlns:a16="http://schemas.microsoft.com/office/drawing/2014/main" id="{66E19FF1-D656-4C92-80CE-9BE22ABC494C}"/>
              </a:ext>
            </a:extLst>
          </p:cNvPr>
          <p:cNvPicPr>
            <a:picLocks noChangeAspect="1"/>
          </p:cNvPicPr>
          <p:nvPr/>
        </p:nvPicPr>
        <p:blipFill rotWithShape="1">
          <a:blip r:embed="rId13" cstate="print"/>
          <a:srcRect l="2408" t="10075" r="2232" b="10502"/>
          <a:stretch/>
        </p:blipFill>
        <p:spPr bwMode="auto">
          <a:xfrm>
            <a:off x="2247270" y="3161316"/>
            <a:ext cx="1687278" cy="1260000"/>
          </a:xfrm>
          <a:prstGeom prst="rect">
            <a:avLst/>
          </a:prstGeom>
          <a:noFill/>
          <a:ln w="9525">
            <a:noFill/>
            <a:miter lim="800000"/>
            <a:headEnd/>
            <a:tailEnd/>
          </a:ln>
        </p:spPr>
      </p:pic>
      <p:pic>
        <p:nvPicPr>
          <p:cNvPr id="29" name="Picture 1">
            <a:extLst>
              <a:ext uri="{FF2B5EF4-FFF2-40B4-BE49-F238E27FC236}">
                <a16:creationId xmlns:a16="http://schemas.microsoft.com/office/drawing/2014/main" id="{CED0DE63-E0F1-4861-9D69-51A70A157C13}"/>
              </a:ext>
            </a:extLst>
          </p:cNvPr>
          <p:cNvPicPr>
            <a:picLocks noChangeAspect="1"/>
          </p:cNvPicPr>
          <p:nvPr/>
        </p:nvPicPr>
        <p:blipFill rotWithShape="1">
          <a:blip r:embed="rId14" cstate="print"/>
          <a:srcRect l="2409" t="10158" r="2409" b="10289"/>
          <a:stretch/>
        </p:blipFill>
        <p:spPr bwMode="auto">
          <a:xfrm>
            <a:off x="3908895" y="3161316"/>
            <a:ext cx="1681384"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A9B12340-8CFB-43F0-8CCF-2E07947BAA57}"/>
              </a:ext>
            </a:extLst>
          </p:cNvPr>
          <p:cNvPicPr>
            <a:picLocks noChangeAspect="1"/>
          </p:cNvPicPr>
          <p:nvPr/>
        </p:nvPicPr>
        <p:blipFill rotWithShape="1">
          <a:blip r:embed="rId15" cstate="print"/>
          <a:srcRect l="2338" t="10314" r="2362" b="10000"/>
          <a:stretch/>
        </p:blipFill>
        <p:spPr bwMode="auto">
          <a:xfrm>
            <a:off x="5564497" y="3161316"/>
            <a:ext cx="1680691" cy="1260000"/>
          </a:xfrm>
          <a:prstGeom prst="rect">
            <a:avLst/>
          </a:prstGeom>
          <a:noFill/>
          <a:ln w="9525">
            <a:noFill/>
            <a:miter lim="800000"/>
            <a:headEnd/>
            <a:tailEnd/>
          </a:ln>
        </p:spPr>
      </p:pic>
      <p:pic>
        <p:nvPicPr>
          <p:cNvPr id="31" name="Picture 1">
            <a:extLst>
              <a:ext uri="{FF2B5EF4-FFF2-40B4-BE49-F238E27FC236}">
                <a16:creationId xmlns:a16="http://schemas.microsoft.com/office/drawing/2014/main" id="{1FA784B4-5D4B-4C4B-9876-AEC0FF8CD881}"/>
              </a:ext>
            </a:extLst>
          </p:cNvPr>
          <p:cNvPicPr>
            <a:picLocks noChangeAspect="1"/>
          </p:cNvPicPr>
          <p:nvPr/>
        </p:nvPicPr>
        <p:blipFill rotWithShape="1">
          <a:blip r:embed="rId16" cstate="print"/>
          <a:srcRect l="2268" t="10249" r="2550" b="10327"/>
          <a:stretch/>
        </p:blipFill>
        <p:spPr bwMode="auto">
          <a:xfrm>
            <a:off x="7187526" y="3161316"/>
            <a:ext cx="1684158"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A5016FA1-809B-41F4-A1FF-FC1AC0ED32D3}"/>
              </a:ext>
            </a:extLst>
          </p:cNvPr>
          <p:cNvPicPr>
            <a:picLocks noChangeAspect="1"/>
          </p:cNvPicPr>
          <p:nvPr/>
        </p:nvPicPr>
        <p:blipFill rotWithShape="1">
          <a:blip r:embed="rId17" cstate="print"/>
          <a:srcRect l="2527" t="10092" r="2233" b="10419"/>
          <a:stretch/>
        </p:blipFill>
        <p:spPr bwMode="auto">
          <a:xfrm>
            <a:off x="596795" y="4417701"/>
            <a:ext cx="1683810" cy="1260000"/>
          </a:xfrm>
          <a:prstGeom prst="rect">
            <a:avLst/>
          </a:prstGeom>
          <a:noFill/>
          <a:ln w="9525">
            <a:noFill/>
            <a:miter lim="800000"/>
            <a:headEnd/>
            <a:tailEnd/>
          </a:ln>
        </p:spPr>
      </p:pic>
      <p:pic>
        <p:nvPicPr>
          <p:cNvPr id="34" name="Picture 1">
            <a:extLst>
              <a:ext uri="{FF2B5EF4-FFF2-40B4-BE49-F238E27FC236}">
                <a16:creationId xmlns:a16="http://schemas.microsoft.com/office/drawing/2014/main" id="{7DEA7AC7-F459-488D-A4EC-9DA02B253AD2}"/>
              </a:ext>
            </a:extLst>
          </p:cNvPr>
          <p:cNvPicPr>
            <a:picLocks noChangeAspect="1"/>
          </p:cNvPicPr>
          <p:nvPr/>
        </p:nvPicPr>
        <p:blipFill rotWithShape="1">
          <a:blip r:embed="rId18" cstate="print"/>
          <a:srcRect l="2174" t="10158" r="2644" b="10288"/>
          <a:stretch/>
        </p:blipFill>
        <p:spPr bwMode="auto">
          <a:xfrm>
            <a:off x="2250218" y="4417701"/>
            <a:ext cx="1681382"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54E8CA57-64AF-4E51-BF9C-1F9D62BF6CCD}"/>
              </a:ext>
            </a:extLst>
          </p:cNvPr>
          <p:cNvPicPr>
            <a:picLocks noChangeAspect="1"/>
          </p:cNvPicPr>
          <p:nvPr/>
        </p:nvPicPr>
        <p:blipFill rotWithShape="1">
          <a:blip r:embed="rId19" cstate="print"/>
          <a:srcRect l="2292" t="10420" r="2644" b="10158"/>
          <a:stretch/>
        </p:blipFill>
        <p:spPr bwMode="auto">
          <a:xfrm>
            <a:off x="3908548" y="4417701"/>
            <a:ext cx="1682079"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EF490657-5BF5-45DE-BDB1-7A205AA0D015}"/>
              </a:ext>
            </a:extLst>
          </p:cNvPr>
          <p:cNvPicPr>
            <a:picLocks noChangeAspect="1"/>
          </p:cNvPicPr>
          <p:nvPr/>
        </p:nvPicPr>
        <p:blipFill>
          <a:blip r:embed="rId20"/>
          <a:stretch>
            <a:fillRect/>
          </a:stretch>
        </p:blipFill>
        <p:spPr>
          <a:xfrm>
            <a:off x="600211" y="658901"/>
            <a:ext cx="1658256" cy="1261981"/>
          </a:xfrm>
          <a:prstGeom prst="rect">
            <a:avLst/>
          </a:prstGeom>
        </p:spPr>
      </p:pic>
      <p:graphicFrame>
        <p:nvGraphicFramePr>
          <p:cNvPr id="38" name="表 4">
            <a:extLst>
              <a:ext uri="{FF2B5EF4-FFF2-40B4-BE49-F238E27FC236}">
                <a16:creationId xmlns:a16="http://schemas.microsoft.com/office/drawing/2014/main" id="{BCDB8B21-E9CE-4BE2-B7C3-ACC24A59C336}"/>
              </a:ext>
            </a:extLst>
          </p:cNvPr>
          <p:cNvGraphicFramePr>
            <a:graphicFrameLocks noGrp="1"/>
          </p:cNvGraphicFramePr>
          <p:nvPr>
            <p:extLst>
              <p:ext uri="{D42A27DB-BD31-4B8C-83A1-F6EECF244321}">
                <p14:modId xmlns:p14="http://schemas.microsoft.com/office/powerpoint/2010/main" val="1159326623"/>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1411965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3477246968"/>
              </p:ext>
            </p:extLst>
          </p:nvPr>
        </p:nvGraphicFramePr>
        <p:xfrm>
          <a:off x="794579" y="3611028"/>
          <a:ext cx="7704000" cy="21348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363536352"/>
                    </a:ext>
                  </a:extLst>
                </a:gridCol>
                <a:gridCol w="1260000">
                  <a:extLst>
                    <a:ext uri="{9D8B030D-6E8A-4147-A177-3AD203B41FA5}">
                      <a16:colId xmlns:a16="http://schemas.microsoft.com/office/drawing/2014/main" val="1338871496"/>
                    </a:ext>
                  </a:extLst>
                </a:gridCol>
                <a:gridCol w="1260000">
                  <a:extLst>
                    <a:ext uri="{9D8B030D-6E8A-4147-A177-3AD203B41FA5}">
                      <a16:colId xmlns:a16="http://schemas.microsoft.com/office/drawing/2014/main" val="245203590"/>
                    </a:ext>
                  </a:extLst>
                </a:gridCol>
                <a:gridCol w="1260000">
                  <a:extLst>
                    <a:ext uri="{9D8B030D-6E8A-4147-A177-3AD203B41FA5}">
                      <a16:colId xmlns:a16="http://schemas.microsoft.com/office/drawing/2014/main" val="2443521689"/>
                    </a:ext>
                  </a:extLst>
                </a:gridCol>
                <a:gridCol w="2664000">
                  <a:extLst>
                    <a:ext uri="{9D8B030D-6E8A-4147-A177-3AD203B41FA5}">
                      <a16:colId xmlns:a16="http://schemas.microsoft.com/office/drawing/2014/main" val="3487097940"/>
                    </a:ext>
                  </a:extLst>
                </a:gridCol>
              </a:tblGrid>
              <a:tr h="1764000">
                <a:tc>
                  <a:txBody>
                    <a:bodyPr/>
                    <a:lstStyle/>
                    <a:p>
                      <a:pPr algn="ctr"/>
                      <a:r>
                        <a:rPr kumimoji="1" lang="ja-JP" altLang="en-US" dirty="0">
                          <a:solidFill>
                            <a:schemeClr val="tx1"/>
                          </a:solidFill>
                        </a:rPr>
                        <a:t>試料調製中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試料調整中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試料調整中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r h="370840">
                <a:tc>
                  <a:txBody>
                    <a:bodyPr/>
                    <a:lstStyle/>
                    <a:p>
                      <a:pPr algn="ctr"/>
                      <a:r>
                        <a:rPr kumimoji="1" lang="en-US" altLang="ja-JP" sz="1200" dirty="0"/>
                        <a:t>1PCV2301BR2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1PCV2302BR2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1PCV2303BR2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1PCV2304BR2</a:t>
                      </a:r>
                      <a:endParaRPr kumimoji="1" lang="ja-JP" altLang="en-US" sz="12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XRD</a:t>
                      </a:r>
                      <a:r>
                        <a:rPr kumimoji="1" lang="ja-JP" altLang="en-US" sz="1200" dirty="0"/>
                        <a:t>用試料の構成</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81903"/>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粉末試料を用いた</a:t>
            </a:r>
            <a:r>
              <a:rPr kumimoji="0" lang="en-US" altLang="ja-JP" sz="2200" dirty="0">
                <a:latin typeface="+mn-ea"/>
                <a:ea typeface="+mn-ea"/>
              </a:rPr>
              <a:t>XRD</a:t>
            </a:r>
            <a:r>
              <a:rPr kumimoji="0" lang="ja-JP" altLang="en-US" sz="2200" dirty="0">
                <a:latin typeface="+mn-ea"/>
                <a:ea typeface="+mn-ea"/>
              </a:rPr>
              <a:t>試料の調製</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粉末試料を</a:t>
            </a:r>
            <a:r>
              <a:rPr kumimoji="0" lang="en-US" altLang="ja-JP" sz="2200" dirty="0">
                <a:latin typeface="+mn-ea"/>
                <a:ea typeface="+mn-ea"/>
              </a:rPr>
              <a:t>XRD</a:t>
            </a:r>
            <a:r>
              <a:rPr kumimoji="0" lang="ja-JP" altLang="en-US" sz="2200" dirty="0">
                <a:latin typeface="+mn-ea"/>
                <a:ea typeface="+mn-ea"/>
              </a:rPr>
              <a:t>ガラス試料板の裏面に散布</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粉末試料にコロジオン溶液を滴下し、攪拌</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攪拌した粉末試料がガラス試料板の中心になるように塗布</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薄膜</a:t>
            </a:r>
            <a:r>
              <a:rPr kumimoji="0" lang="en-US" altLang="ja-JP" sz="2200" dirty="0">
                <a:latin typeface="+mn-ea"/>
                <a:ea typeface="+mn-ea"/>
              </a:rPr>
              <a:t>XRD</a:t>
            </a:r>
            <a:r>
              <a:rPr kumimoji="0" lang="ja-JP" altLang="en-US" sz="2200" dirty="0">
                <a:latin typeface="+mn-ea"/>
                <a:ea typeface="+mn-ea"/>
              </a:rPr>
              <a:t>法（平行ビーム低角入射）にて測定</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4"/>
            <a:ext cx="6924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７．</a:t>
            </a:r>
            <a:r>
              <a:rPr lang="en-US" altLang="ja-JP" dirty="0">
                <a:solidFill>
                  <a:srgbClr val="FF0000"/>
                </a:solidFill>
              </a:rPr>
              <a:t>XRD</a:t>
            </a:r>
            <a:r>
              <a:rPr lang="ja-JP" altLang="en-US" dirty="0">
                <a:solidFill>
                  <a:srgbClr val="FF0000"/>
                </a:solidFill>
              </a:rPr>
              <a:t>①：試料調製</a:t>
            </a:r>
          </a:p>
        </p:txBody>
      </p:sp>
      <p:grpSp>
        <p:nvGrpSpPr>
          <p:cNvPr id="12" name="グループ化 11">
            <a:extLst>
              <a:ext uri="{FF2B5EF4-FFF2-40B4-BE49-F238E27FC236}">
                <a16:creationId xmlns:a16="http://schemas.microsoft.com/office/drawing/2014/main" id="{211FF735-3F1F-44F0-93E7-4BDE03E1B958}"/>
              </a:ext>
            </a:extLst>
          </p:cNvPr>
          <p:cNvGrpSpPr/>
          <p:nvPr/>
        </p:nvGrpSpPr>
        <p:grpSpPr>
          <a:xfrm>
            <a:off x="6020451" y="3998992"/>
            <a:ext cx="2462822" cy="1250911"/>
            <a:chOff x="5990015" y="3417780"/>
            <a:chExt cx="2462822" cy="1250911"/>
          </a:xfrm>
        </p:grpSpPr>
        <p:cxnSp>
          <p:nvCxnSpPr>
            <p:cNvPr id="39" name="直線矢印コネクタ 38">
              <a:extLst>
                <a:ext uri="{FF2B5EF4-FFF2-40B4-BE49-F238E27FC236}">
                  <a16:creationId xmlns:a16="http://schemas.microsoft.com/office/drawing/2014/main" id="{FA7599F7-D1FA-47BA-88C8-556FE7C49F5C}"/>
                </a:ext>
              </a:extLst>
            </p:cNvPr>
            <p:cNvCxnSpPr>
              <a:cxnSpLocks/>
            </p:cNvCxnSpPr>
            <p:nvPr/>
          </p:nvCxnSpPr>
          <p:spPr>
            <a:xfrm flipH="1">
              <a:off x="7163847" y="4429714"/>
              <a:ext cx="3548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114ACC1-ABED-463F-AD6A-25843FE39495}"/>
                </a:ext>
              </a:extLst>
            </p:cNvPr>
            <p:cNvSpPr txBox="1"/>
            <p:nvPr/>
          </p:nvSpPr>
          <p:spPr bwMode="auto">
            <a:xfrm>
              <a:off x="7463144" y="4324063"/>
              <a:ext cx="989693" cy="211302"/>
            </a:xfrm>
            <a:prstGeom prst="rect">
              <a:avLst/>
            </a:prstGeom>
            <a:noFill/>
            <a:ln w="9525" algn="ctr">
              <a:noFill/>
              <a:miter lim="800000"/>
              <a:headEnd/>
              <a:tailEnd/>
            </a:ln>
            <a:effectLst/>
          </p:spPr>
          <p:txBody>
            <a:bodyPr wrap="square" rtlCol="0" anchor="ctr" anchorCtr="1">
              <a:noAutofit/>
            </a:bodyPr>
            <a:lstStyle/>
            <a:p>
              <a:pPr>
                <a:spcBef>
                  <a:spcPct val="50000"/>
                </a:spcBef>
                <a:buClrTx/>
                <a:buSzTx/>
                <a:buFontTx/>
                <a:buNone/>
              </a:pPr>
              <a:r>
                <a:rPr kumimoji="0" lang="ja-JP" altLang="en-US" b="0" dirty="0">
                  <a:latin typeface="+mn-ea"/>
                  <a:ea typeface="+mn-ea"/>
                </a:rPr>
                <a:t>ガラス試料</a:t>
              </a:r>
            </a:p>
          </p:txBody>
        </p:sp>
        <p:sp>
          <p:nvSpPr>
            <p:cNvPr id="46" name="思考の吹き出し: 雲形 45">
              <a:extLst>
                <a:ext uri="{FF2B5EF4-FFF2-40B4-BE49-F238E27FC236}">
                  <a16:creationId xmlns:a16="http://schemas.microsoft.com/office/drawing/2014/main" id="{B4728620-5485-40E8-9044-18B3CFD159BC}"/>
                </a:ext>
              </a:extLst>
            </p:cNvPr>
            <p:cNvSpPr/>
            <p:nvPr/>
          </p:nvSpPr>
          <p:spPr>
            <a:xfrm>
              <a:off x="6442680" y="4288842"/>
              <a:ext cx="423080" cy="99482"/>
            </a:xfrm>
            <a:prstGeom prst="cloudCallout">
              <a:avLst/>
            </a:prstGeom>
            <a:pattFill prst="lgConfetti">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5119CB0B-37D2-4690-BC5D-5CA8C78FC02B}"/>
                </a:ext>
              </a:extLst>
            </p:cNvPr>
            <p:cNvSpPr txBox="1"/>
            <p:nvPr/>
          </p:nvSpPr>
          <p:spPr bwMode="auto">
            <a:xfrm>
              <a:off x="5990015" y="3417780"/>
              <a:ext cx="1321987" cy="211302"/>
            </a:xfrm>
            <a:prstGeom prst="rect">
              <a:avLst/>
            </a:prstGeom>
            <a:noFill/>
            <a:ln w="9525" algn="ctr">
              <a:noFill/>
              <a:miter lim="800000"/>
              <a:headEnd/>
              <a:tailEnd/>
            </a:ln>
            <a:effectLst/>
          </p:spPr>
          <p:txBody>
            <a:bodyPr wrap="square" rtlCol="0" anchor="ctr" anchorCtr="1">
              <a:noAutofit/>
            </a:bodyPr>
            <a:lstStyle/>
            <a:p>
              <a:pPr algn="ctr">
                <a:spcBef>
                  <a:spcPts val="0"/>
                </a:spcBef>
                <a:buClrTx/>
                <a:buSzTx/>
                <a:buFontTx/>
                <a:buNone/>
              </a:pPr>
              <a:r>
                <a:rPr kumimoji="0" lang="ja-JP" altLang="en-US" b="0" dirty="0">
                  <a:latin typeface="+mn-ea"/>
                  <a:ea typeface="+mn-ea"/>
                </a:rPr>
                <a:t>粉末試料</a:t>
              </a:r>
              <a:endParaRPr kumimoji="0" lang="en-US" altLang="ja-JP" b="0" dirty="0">
                <a:latin typeface="+mn-ea"/>
                <a:ea typeface="+mn-ea"/>
              </a:endParaRPr>
            </a:p>
            <a:p>
              <a:pPr algn="ctr">
                <a:spcBef>
                  <a:spcPts val="0"/>
                </a:spcBef>
                <a:buClrTx/>
                <a:buSzTx/>
                <a:buFontTx/>
                <a:buNone/>
              </a:pPr>
              <a:r>
                <a:rPr kumimoji="0" lang="ja-JP" altLang="en-US" dirty="0">
                  <a:latin typeface="+mn-ea"/>
                  <a:ea typeface="+mn-ea"/>
                </a:rPr>
                <a:t>（コロジオン添加）</a:t>
              </a:r>
              <a:endParaRPr kumimoji="0" lang="ja-JP" altLang="en-US" b="0" dirty="0">
                <a:latin typeface="+mn-ea"/>
                <a:ea typeface="+mn-ea"/>
              </a:endParaRPr>
            </a:p>
          </p:txBody>
        </p:sp>
        <p:cxnSp>
          <p:nvCxnSpPr>
            <p:cNvPr id="48" name="直線矢印コネクタ 47">
              <a:extLst>
                <a:ext uri="{FF2B5EF4-FFF2-40B4-BE49-F238E27FC236}">
                  <a16:creationId xmlns:a16="http://schemas.microsoft.com/office/drawing/2014/main" id="{E46C1134-B403-4B73-A2C3-4AE0E278820F}"/>
                </a:ext>
              </a:extLst>
            </p:cNvPr>
            <p:cNvCxnSpPr>
              <a:cxnSpLocks/>
            </p:cNvCxnSpPr>
            <p:nvPr/>
          </p:nvCxnSpPr>
          <p:spPr>
            <a:xfrm flipH="1">
              <a:off x="6651009" y="3788044"/>
              <a:ext cx="0" cy="45783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12D20702-379D-4E2A-A388-00AECF8D7D4B}"/>
                </a:ext>
              </a:extLst>
            </p:cNvPr>
            <p:cNvGrpSpPr/>
            <p:nvPr/>
          </p:nvGrpSpPr>
          <p:grpSpPr>
            <a:xfrm>
              <a:off x="6167106" y="4343785"/>
              <a:ext cx="989693" cy="324906"/>
              <a:chOff x="6167106" y="4343785"/>
              <a:chExt cx="989693" cy="324906"/>
            </a:xfrm>
          </p:grpSpPr>
          <p:sp>
            <p:nvSpPr>
              <p:cNvPr id="31" name="テキスト ボックス 30">
                <a:extLst>
                  <a:ext uri="{FF2B5EF4-FFF2-40B4-BE49-F238E27FC236}">
                    <a16:creationId xmlns:a16="http://schemas.microsoft.com/office/drawing/2014/main" id="{2765A8BB-9A17-406E-BF3E-987878593F34}"/>
                  </a:ext>
                </a:extLst>
              </p:cNvPr>
              <p:cNvSpPr txBox="1"/>
              <p:nvPr/>
            </p:nvSpPr>
            <p:spPr bwMode="auto">
              <a:xfrm>
                <a:off x="6167106" y="4343785"/>
                <a:ext cx="989693" cy="150243"/>
              </a:xfrm>
              <a:prstGeom prst="rect">
                <a:avLst/>
              </a:prstGeom>
              <a:solidFill>
                <a:srgbClr val="CCFFFF"/>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sp>
            <p:nvSpPr>
              <p:cNvPr id="36" name="テキスト ボックス 35">
                <a:extLst>
                  <a:ext uri="{FF2B5EF4-FFF2-40B4-BE49-F238E27FC236}">
                    <a16:creationId xmlns:a16="http://schemas.microsoft.com/office/drawing/2014/main" id="{CF1230A6-3614-47D6-BEF0-B53CDE7CF7A3}"/>
                  </a:ext>
                </a:extLst>
              </p:cNvPr>
              <p:cNvSpPr txBox="1"/>
              <p:nvPr/>
            </p:nvSpPr>
            <p:spPr bwMode="auto">
              <a:xfrm>
                <a:off x="6355952" y="4429714"/>
                <a:ext cx="612000" cy="141542"/>
              </a:xfrm>
              <a:prstGeom prst="rect">
                <a:avLst/>
              </a:prstGeom>
              <a:solidFill>
                <a:schemeClr val="bg1"/>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sp>
            <p:nvSpPr>
              <p:cNvPr id="28" name="テキスト ボックス 27">
                <a:extLst>
                  <a:ext uri="{FF2B5EF4-FFF2-40B4-BE49-F238E27FC236}">
                    <a16:creationId xmlns:a16="http://schemas.microsoft.com/office/drawing/2014/main" id="{567BEAB9-EDA8-4189-ABB6-1056CCBEB266}"/>
                  </a:ext>
                </a:extLst>
              </p:cNvPr>
              <p:cNvSpPr txBox="1"/>
              <p:nvPr/>
            </p:nvSpPr>
            <p:spPr bwMode="auto">
              <a:xfrm>
                <a:off x="6355952" y="4504432"/>
                <a:ext cx="612000" cy="164259"/>
              </a:xfrm>
              <a:prstGeom prst="rect">
                <a:avLst/>
              </a:prstGeom>
              <a:solidFill>
                <a:schemeClr val="bg1"/>
              </a:solidFill>
              <a:ln w="9525" algn="ctr">
                <a:solidFill>
                  <a:schemeClr val="bg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grpSp>
      </p:grpSp>
      <p:pic>
        <p:nvPicPr>
          <p:cNvPr id="15" name="図 14">
            <a:extLst>
              <a:ext uri="{FF2B5EF4-FFF2-40B4-BE49-F238E27FC236}">
                <a16:creationId xmlns:a16="http://schemas.microsoft.com/office/drawing/2014/main" id="{DDA02A12-F7BF-413F-BE90-DB20C9AAF3B5}"/>
              </a:ext>
            </a:extLst>
          </p:cNvPr>
          <p:cNvPicPr>
            <a:picLocks noChangeAspect="1"/>
          </p:cNvPicPr>
          <p:nvPr/>
        </p:nvPicPr>
        <p:blipFill>
          <a:blip r:embed="rId3"/>
          <a:stretch>
            <a:fillRect/>
          </a:stretch>
        </p:blipFill>
        <p:spPr>
          <a:xfrm>
            <a:off x="3307274" y="3611028"/>
            <a:ext cx="1261981" cy="1780186"/>
          </a:xfrm>
          <a:prstGeom prst="rect">
            <a:avLst/>
          </a:prstGeom>
        </p:spPr>
      </p:pic>
    </p:spTree>
    <p:extLst>
      <p:ext uri="{BB962C8B-B14F-4D97-AF65-F5344CB8AC3E}">
        <p14:creationId xmlns:p14="http://schemas.microsoft.com/office/powerpoint/2010/main" val="219230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F71848E-705C-4EF1-ADC2-400B04CD85C4}"/>
              </a:ext>
            </a:extLst>
          </p:cNvPr>
          <p:cNvPicPr>
            <a:picLocks noChangeAspect="1"/>
          </p:cNvPicPr>
          <p:nvPr/>
        </p:nvPicPr>
        <p:blipFill>
          <a:blip r:embed="rId3"/>
          <a:stretch>
            <a:fillRect/>
          </a:stretch>
        </p:blipFill>
        <p:spPr>
          <a:xfrm>
            <a:off x="1512000" y="3264707"/>
            <a:ext cx="6120000" cy="3006316"/>
          </a:xfrm>
          <a:prstGeom prst="rect">
            <a:avLst/>
          </a:prstGeom>
        </p:spPr>
      </p:pic>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1866215369"/>
              </p:ext>
            </p:extLst>
          </p:nvPr>
        </p:nvGraphicFramePr>
        <p:xfrm>
          <a:off x="1512000" y="3283023"/>
          <a:ext cx="6120000" cy="298800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2363536352"/>
                    </a:ext>
                  </a:extLst>
                </a:gridCol>
              </a:tblGrid>
              <a:tr h="2988000">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3" y="575691"/>
            <a:ext cx="8770853" cy="2467342"/>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400" dirty="0">
                <a:latin typeface="+mn-ea"/>
                <a:ea typeface="+mn-ea"/>
              </a:rPr>
              <a:t>測定試料：</a:t>
            </a:r>
            <a:r>
              <a:rPr kumimoji="0" lang="en-US" altLang="ja-JP" sz="2400" dirty="0">
                <a:latin typeface="+mn-ea"/>
                <a:ea typeface="+mn-ea"/>
              </a:rPr>
              <a:t>1PCV2303BR2</a:t>
            </a:r>
          </a:p>
          <a:p>
            <a:pPr marL="268288" indent="-179388">
              <a:spcBef>
                <a:spcPts val="0"/>
              </a:spcBef>
              <a:buClrTx/>
              <a:buSzTx/>
            </a:pPr>
            <a:r>
              <a:rPr kumimoji="0" lang="ja-JP" altLang="en-US" sz="2400" dirty="0">
                <a:latin typeface="+mn-ea"/>
                <a:ea typeface="+mn-ea"/>
              </a:rPr>
              <a:t>概要：結晶化合物を示す明確な回折線は観察されない</a:t>
            </a:r>
            <a:r>
              <a:rPr kumimoji="0" lang="ja-JP" altLang="en-US" sz="2400" baseline="30000" dirty="0">
                <a:latin typeface="+mn-ea"/>
                <a:ea typeface="+mn-ea"/>
              </a:rPr>
              <a:t>＊</a:t>
            </a:r>
            <a:r>
              <a:rPr kumimoji="0" lang="ja-JP" altLang="en-US" sz="2400" dirty="0">
                <a:latin typeface="+mn-ea"/>
                <a:ea typeface="+mn-ea"/>
              </a:rPr>
              <a:t>。</a:t>
            </a:r>
            <a:endParaRPr kumimoji="0" lang="en-US" altLang="ja-JP" sz="2400" dirty="0">
              <a:latin typeface="+mn-ea"/>
              <a:ea typeface="+mn-ea"/>
            </a:endParaRPr>
          </a:p>
          <a:p>
            <a:pPr marL="1079500">
              <a:spcBef>
                <a:spcPts val="0"/>
              </a:spcBef>
              <a:buClrTx/>
              <a:buSzTx/>
              <a:buNone/>
            </a:pPr>
            <a:r>
              <a:rPr kumimoji="0" lang="en-US" altLang="ja-JP" sz="2400" dirty="0">
                <a:latin typeface="+mn-ea"/>
                <a:ea typeface="+mn-ea"/>
              </a:rPr>
              <a:t>34.7°</a:t>
            </a:r>
            <a:r>
              <a:rPr kumimoji="0" lang="ja-JP" altLang="en-US" sz="2400" dirty="0">
                <a:latin typeface="+mn-ea"/>
                <a:ea typeface="+mn-ea"/>
              </a:rPr>
              <a:t>、</a:t>
            </a:r>
            <a:r>
              <a:rPr kumimoji="0" lang="en-US" altLang="ja-JP" sz="2400" dirty="0">
                <a:latin typeface="+mn-ea"/>
                <a:ea typeface="+mn-ea"/>
              </a:rPr>
              <a:t>61.1°</a:t>
            </a:r>
            <a:r>
              <a:rPr kumimoji="0" lang="ja-JP" altLang="en-US" sz="2400" dirty="0">
                <a:latin typeface="+mn-ea"/>
                <a:ea typeface="+mn-ea"/>
              </a:rPr>
              <a:t>近傍に僅かにピークを観察</a:t>
            </a:r>
            <a:endParaRPr kumimoji="0" lang="en-US" altLang="ja-JP" sz="2400" dirty="0">
              <a:latin typeface="+mn-ea"/>
              <a:ea typeface="+mn-ea"/>
            </a:endParaRPr>
          </a:p>
          <a:p>
            <a:pPr marL="1343025" indent="-263525">
              <a:spcBef>
                <a:spcPts val="0"/>
              </a:spcBef>
              <a:buClrTx/>
              <a:buSzTx/>
              <a:buNone/>
            </a:pPr>
            <a:r>
              <a:rPr kumimoji="0" lang="ja-JP" altLang="en-US" sz="2400" dirty="0">
                <a:latin typeface="+mn-ea"/>
                <a:ea typeface="+mn-ea"/>
              </a:rPr>
              <a:t>→試料の結晶性が悪い、または微小粒子のため回折線が得られないことが考えられる。</a:t>
            </a:r>
            <a:endParaRPr kumimoji="0" lang="en-US" altLang="ja-JP" sz="2400" dirty="0">
              <a:latin typeface="+mn-ea"/>
              <a:ea typeface="+mn-ea"/>
            </a:endParaRPr>
          </a:p>
          <a:p>
            <a:pPr marL="2714625" lvl="3" indent="-263525">
              <a:lnSpc>
                <a:spcPts val="2200"/>
              </a:lnSpc>
              <a:spcBef>
                <a:spcPts val="0"/>
              </a:spcBef>
              <a:buNone/>
            </a:pPr>
            <a:r>
              <a:rPr kumimoji="0" lang="ja-JP" altLang="en-US" sz="1600" dirty="0">
                <a:latin typeface="+mn-ea"/>
                <a:ea typeface="+mn-ea"/>
              </a:rPr>
              <a:t>＊本測定系では同程度量の結晶性試料ならば</a:t>
            </a:r>
            <a:endParaRPr kumimoji="0" lang="en-US" altLang="ja-JP" sz="1600" dirty="0">
              <a:latin typeface="+mn-ea"/>
              <a:ea typeface="+mn-ea"/>
            </a:endParaRPr>
          </a:p>
          <a:p>
            <a:pPr marL="2714625" lvl="3" indent="-263525">
              <a:lnSpc>
                <a:spcPts val="2200"/>
              </a:lnSpc>
              <a:spcBef>
                <a:spcPts val="0"/>
              </a:spcBef>
              <a:buNone/>
            </a:pPr>
            <a:r>
              <a:rPr kumimoji="0" lang="ja-JP" altLang="en-US" sz="1600" dirty="0">
                <a:latin typeface="ＭＳ ゴシック" panose="020B0609070205080204" pitchFamily="49" charset="-128"/>
                <a:ea typeface="ＭＳ ゴシック" panose="020B0609070205080204" pitchFamily="49" charset="-128"/>
              </a:rPr>
              <a:t>　</a:t>
            </a:r>
            <a:r>
              <a:rPr kumimoji="0" lang="ja-JP" altLang="en-US" sz="1600" dirty="0">
                <a:latin typeface="+mn-ea"/>
                <a:ea typeface="+mn-ea"/>
              </a:rPr>
              <a:t>回折線が得られる。</a:t>
            </a:r>
            <a:endParaRPr kumimoji="0" lang="en-US" altLang="ja-JP" sz="16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4"/>
            <a:ext cx="6924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７．</a:t>
            </a:r>
            <a:r>
              <a:rPr lang="en-US" altLang="ja-JP" dirty="0">
                <a:solidFill>
                  <a:srgbClr val="FF0000"/>
                </a:solidFill>
              </a:rPr>
              <a:t>XRD</a:t>
            </a:r>
            <a:r>
              <a:rPr lang="ja-JP" altLang="en-US" dirty="0">
                <a:solidFill>
                  <a:srgbClr val="FF0000"/>
                </a:solidFill>
              </a:rPr>
              <a:t>②：測定結果（</a:t>
            </a:r>
            <a:r>
              <a:rPr lang="en-US" altLang="ja-JP" dirty="0">
                <a:solidFill>
                  <a:srgbClr val="FF0000"/>
                </a:solidFill>
              </a:rPr>
              <a:t>1PCV2303BR2</a:t>
            </a:r>
            <a:r>
              <a:rPr lang="ja-JP" altLang="en-US" dirty="0">
                <a:solidFill>
                  <a:srgbClr val="FF0000"/>
                </a:solidFill>
              </a:rPr>
              <a:t>）</a:t>
            </a:r>
          </a:p>
        </p:txBody>
      </p:sp>
      <p:pic>
        <p:nvPicPr>
          <p:cNvPr id="4" name="図 3">
            <a:extLst>
              <a:ext uri="{FF2B5EF4-FFF2-40B4-BE49-F238E27FC236}">
                <a16:creationId xmlns:a16="http://schemas.microsoft.com/office/drawing/2014/main" id="{F0F76899-940E-4854-9B27-75BB9C928E9A}"/>
              </a:ext>
            </a:extLst>
          </p:cNvPr>
          <p:cNvPicPr>
            <a:picLocks noChangeAspect="1"/>
          </p:cNvPicPr>
          <p:nvPr/>
        </p:nvPicPr>
        <p:blipFill>
          <a:blip r:embed="rId4"/>
          <a:stretch>
            <a:fillRect/>
          </a:stretch>
        </p:blipFill>
        <p:spPr>
          <a:xfrm>
            <a:off x="6873962" y="2096012"/>
            <a:ext cx="2071991" cy="1016971"/>
          </a:xfrm>
          <a:prstGeom prst="rect">
            <a:avLst/>
          </a:prstGeom>
        </p:spPr>
      </p:pic>
    </p:spTree>
    <p:extLst>
      <p:ext uri="{BB962C8B-B14F-4D97-AF65-F5344CB8AC3E}">
        <p14:creationId xmlns:p14="http://schemas.microsoft.com/office/powerpoint/2010/main" val="4127359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solidFill>
                  <a:srgbClr val="FF0000"/>
                </a:solidFill>
              </a:rPr>
              <a:t>８．まとめ</a:t>
            </a:r>
          </a:p>
        </p:txBody>
      </p:sp>
      <p:sp>
        <p:nvSpPr>
          <p:cNvPr id="3" name="テキスト ボックス 2"/>
          <p:cNvSpPr txBox="1"/>
          <p:nvPr/>
        </p:nvSpPr>
        <p:spPr bwMode="auto">
          <a:xfrm>
            <a:off x="224117" y="627529"/>
            <a:ext cx="8764240" cy="6168355"/>
          </a:xfrm>
          <a:prstGeom prst="rect">
            <a:avLst/>
          </a:prstGeom>
          <a:noFill/>
          <a:ln w="9525" algn="ctr">
            <a:noFill/>
            <a:miter lim="800000"/>
            <a:headEnd/>
            <a:tailEnd/>
          </a:ln>
          <a:effectLst/>
        </p:spPr>
        <p:txBody>
          <a:bodyPr wrap="square" rtlCol="0">
            <a:spAutoFit/>
          </a:bodyPr>
          <a:lstStyle/>
          <a:p>
            <a:pPr marL="273050" indent="-273050" algn="just">
              <a:spcBef>
                <a:spcPts val="500"/>
              </a:spcBef>
              <a:buClrTx/>
              <a:buSzTx/>
              <a:buFont typeface="Wingdings" panose="05000000000000000000" pitchFamily="2" charset="2"/>
              <a:buChar char="p"/>
            </a:pPr>
            <a:r>
              <a:rPr kumimoji="0" lang="ja-JP" altLang="en-US" sz="2200" dirty="0">
                <a:latin typeface="+mn-ea"/>
                <a:ea typeface="+mn-ea"/>
              </a:rPr>
              <a:t>光顕観察（</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1PCV2303BR3</a:t>
            </a:r>
            <a:r>
              <a:rPr kumimoji="0" lang="ja-JP" altLang="en-US" sz="2200" dirty="0">
                <a:latin typeface="+mn-ea"/>
                <a:ea typeface="+mn-ea"/>
              </a:rPr>
              <a:t>）</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ja-JP" altLang="en-US" sz="2200" dirty="0">
                <a:latin typeface="+mn-ea"/>
                <a:ea typeface="+mn-ea"/>
              </a:rPr>
              <a:t>赤黄褐色の微粒子で構成</a:t>
            </a:r>
            <a:endParaRPr kumimoji="0" lang="en-US" altLang="ja-JP" sz="2200" dirty="0">
              <a:latin typeface="+mn-ea"/>
              <a:ea typeface="+mn-ea"/>
            </a:endParaRPr>
          </a:p>
          <a:p>
            <a:pPr marL="342900" indent="-342900" algn="just">
              <a:spcBef>
                <a:spcPts val="500"/>
              </a:spcBef>
              <a:buClrTx/>
              <a:buSzTx/>
              <a:buFont typeface="Wingdings" panose="05000000000000000000" pitchFamily="2" charset="2"/>
              <a:buChar char="p"/>
            </a:pPr>
            <a:r>
              <a:rPr kumimoji="0" lang="en-US" altLang="ja-JP" sz="2200" dirty="0">
                <a:latin typeface="+mn-ea"/>
                <a:ea typeface="+mn-ea"/>
              </a:rPr>
              <a:t>SEM-EDS</a:t>
            </a:r>
            <a:r>
              <a:rPr kumimoji="0" lang="ja-JP" altLang="en-US" sz="2200" dirty="0">
                <a:latin typeface="+mn-ea"/>
                <a:ea typeface="+mn-ea"/>
              </a:rPr>
              <a:t>測定（</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1PCV2303BR3</a:t>
            </a:r>
            <a:r>
              <a:rPr kumimoji="0" lang="ja-JP" altLang="en-US" sz="2200" dirty="0">
                <a:latin typeface="+mn-ea"/>
                <a:ea typeface="+mn-ea"/>
              </a:rPr>
              <a:t>）</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en-US" altLang="ja-JP" sz="2200" dirty="0">
                <a:latin typeface="+mn-ea"/>
                <a:ea typeface="+mn-ea"/>
              </a:rPr>
              <a:t>Fe</a:t>
            </a:r>
            <a:r>
              <a:rPr kumimoji="0" lang="ja-JP" altLang="en-US" sz="2200" dirty="0">
                <a:latin typeface="+mn-ea"/>
                <a:ea typeface="+mn-ea"/>
              </a:rPr>
              <a:t>の酸化物が主要成分</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en-US" altLang="ja-JP" sz="2200" dirty="0">
                <a:latin typeface="+mn-ea"/>
                <a:ea typeface="+mn-ea"/>
              </a:rPr>
              <a:t>Si</a:t>
            </a:r>
            <a:r>
              <a:rPr kumimoji="0" lang="ja-JP" altLang="en-US" sz="2200" dirty="0">
                <a:latin typeface="+mn-ea"/>
                <a:ea typeface="+mn-ea"/>
              </a:rPr>
              <a:t>、</a:t>
            </a:r>
            <a:r>
              <a:rPr kumimoji="0" lang="en-US" altLang="ja-JP" sz="2200" dirty="0">
                <a:latin typeface="+mn-ea"/>
                <a:ea typeface="+mn-ea"/>
              </a:rPr>
              <a:t>Mg</a:t>
            </a:r>
            <a:r>
              <a:rPr kumimoji="0" lang="ja-JP" altLang="en-US" sz="2200" dirty="0">
                <a:latin typeface="+mn-ea"/>
                <a:ea typeface="+mn-ea"/>
              </a:rPr>
              <a:t>、</a:t>
            </a:r>
            <a:r>
              <a:rPr kumimoji="0" lang="en-US" altLang="ja-JP" sz="2200" dirty="0">
                <a:latin typeface="+mn-ea"/>
                <a:ea typeface="+mn-ea"/>
              </a:rPr>
              <a:t>Al</a:t>
            </a:r>
            <a:r>
              <a:rPr kumimoji="0" lang="ja-JP" altLang="en-US" sz="2200" dirty="0">
                <a:latin typeface="+mn-ea"/>
                <a:ea typeface="+mn-ea"/>
              </a:rPr>
              <a:t>等のセメント構成成分と想定される元素を同位置にて検出。</a:t>
            </a:r>
          </a:p>
          <a:p>
            <a:pPr marL="1079500" indent="-271463" algn="just">
              <a:spcBef>
                <a:spcPts val="0"/>
              </a:spcBef>
              <a:buClrTx/>
              <a:buSzTx/>
              <a:buFont typeface="Wingdings" panose="05000000000000000000" pitchFamily="2" charset="2"/>
              <a:buChar char="ü"/>
            </a:pPr>
            <a:r>
              <a:rPr kumimoji="0" lang="ja-JP" altLang="en-US" sz="2200" dirty="0">
                <a:latin typeface="+mn-ea"/>
                <a:ea typeface="+mn-ea"/>
              </a:rPr>
              <a:t>塊状物（２種類）と針状物（１種類）３種類がある。</a:t>
            </a:r>
            <a:endParaRPr kumimoji="0" lang="en-US" altLang="ja-JP" sz="2200" dirty="0">
              <a:latin typeface="+mn-ea"/>
              <a:ea typeface="+mn-ea"/>
            </a:endParaRPr>
          </a:p>
          <a:p>
            <a:pPr marL="1341438" algn="just">
              <a:spcBef>
                <a:spcPts val="0"/>
              </a:spcBef>
              <a:buClrTx/>
              <a:buSzTx/>
              <a:buNone/>
              <a:tabLst>
                <a:tab pos="1341438" algn="l"/>
              </a:tabLst>
            </a:pPr>
            <a:r>
              <a:rPr kumimoji="0" lang="ja-JP" altLang="en-US" sz="2200" dirty="0">
                <a:latin typeface="+mn-ea"/>
                <a:ea typeface="+mn-ea"/>
              </a:rPr>
              <a:t>塊状物①：</a:t>
            </a:r>
            <a:r>
              <a:rPr kumimoji="0" lang="en-US" altLang="ja-JP" sz="2200" dirty="0">
                <a:latin typeface="+mn-ea"/>
                <a:ea typeface="+mn-ea"/>
              </a:rPr>
              <a:t>Ca</a:t>
            </a:r>
            <a:r>
              <a:rPr kumimoji="0" lang="ja-JP" altLang="en-US" sz="2200" dirty="0">
                <a:latin typeface="+mn-ea"/>
                <a:ea typeface="+mn-ea"/>
              </a:rPr>
              <a:t>が殆ど含まれない</a:t>
            </a:r>
            <a:endParaRPr kumimoji="0" lang="en-US" altLang="ja-JP" sz="2200" dirty="0">
              <a:latin typeface="+mn-ea"/>
              <a:ea typeface="+mn-ea"/>
            </a:endParaRPr>
          </a:p>
          <a:p>
            <a:pPr marL="1341438" algn="just">
              <a:spcBef>
                <a:spcPts val="0"/>
              </a:spcBef>
              <a:buClrTx/>
              <a:buSzTx/>
              <a:buNone/>
              <a:tabLst>
                <a:tab pos="1341438" algn="l"/>
              </a:tabLst>
            </a:pPr>
            <a:r>
              <a:rPr kumimoji="0" lang="ja-JP" altLang="en-US" sz="2200" dirty="0">
                <a:latin typeface="+mn-ea"/>
                <a:ea typeface="+mn-ea"/>
              </a:rPr>
              <a:t>塊状物②：</a:t>
            </a:r>
            <a:r>
              <a:rPr kumimoji="0" lang="en-US" altLang="ja-JP" sz="2200" dirty="0">
                <a:latin typeface="+mn-ea"/>
                <a:ea typeface="+mn-ea"/>
              </a:rPr>
              <a:t>Ca</a:t>
            </a:r>
            <a:r>
              <a:rPr kumimoji="0" lang="ja-JP" altLang="en-US" sz="2200" dirty="0">
                <a:latin typeface="+mn-ea"/>
                <a:ea typeface="+mn-ea"/>
              </a:rPr>
              <a:t>を多く含む</a:t>
            </a:r>
            <a:endParaRPr kumimoji="0" lang="en-US" altLang="ja-JP" sz="2200" dirty="0">
              <a:latin typeface="+mn-ea"/>
              <a:ea typeface="+mn-ea"/>
            </a:endParaRPr>
          </a:p>
          <a:p>
            <a:pPr marL="1341438" algn="just">
              <a:spcBef>
                <a:spcPts val="0"/>
              </a:spcBef>
              <a:buClrTx/>
              <a:buSzTx/>
              <a:buNone/>
              <a:tabLst>
                <a:tab pos="1341438" algn="l"/>
              </a:tabLst>
            </a:pPr>
            <a:r>
              <a:rPr kumimoji="0" lang="ja-JP" altLang="en-US" sz="2200" dirty="0">
                <a:latin typeface="+mn-ea"/>
                <a:ea typeface="+mn-ea"/>
              </a:rPr>
              <a:t>針状物</a:t>
            </a:r>
            <a:r>
              <a:rPr kumimoji="0" lang="ja-JP" altLang="en-US" sz="2200" dirty="0">
                <a:latin typeface="ＭＳ ゴシック" panose="020B0609070205080204" pitchFamily="49" charset="-128"/>
                <a:ea typeface="ＭＳ ゴシック" panose="020B0609070205080204" pitchFamily="49" charset="-128"/>
              </a:rPr>
              <a:t>　</a:t>
            </a:r>
            <a:r>
              <a:rPr kumimoji="0" lang="ja-JP" altLang="en-US" sz="2200" dirty="0">
                <a:latin typeface="+mn-ea"/>
                <a:ea typeface="+mn-ea"/>
              </a:rPr>
              <a:t>：</a:t>
            </a:r>
            <a:r>
              <a:rPr kumimoji="0" lang="en-US" altLang="ja-JP" sz="2200" dirty="0">
                <a:latin typeface="+mn-ea"/>
                <a:ea typeface="+mn-ea"/>
              </a:rPr>
              <a:t>Ca</a:t>
            </a:r>
            <a:r>
              <a:rPr kumimoji="0" lang="ja-JP" altLang="en-US" sz="2200" dirty="0">
                <a:latin typeface="+mn-ea"/>
                <a:ea typeface="+mn-ea"/>
              </a:rPr>
              <a:t>を多く含む</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en-US" altLang="ja-JP" sz="2200" dirty="0">
                <a:latin typeface="+mn-ea"/>
                <a:ea typeface="+mn-ea"/>
              </a:rPr>
              <a:t>U</a:t>
            </a:r>
            <a:r>
              <a:rPr kumimoji="0" lang="ja-JP" altLang="en-US" sz="2200" dirty="0">
                <a:latin typeface="+mn-ea"/>
                <a:ea typeface="+mn-ea"/>
              </a:rPr>
              <a:t>と</a:t>
            </a:r>
            <a:r>
              <a:rPr kumimoji="0" lang="en-US" altLang="ja-JP" sz="2200" dirty="0">
                <a:latin typeface="+mn-ea"/>
                <a:ea typeface="+mn-ea"/>
              </a:rPr>
              <a:t>Zr</a:t>
            </a:r>
            <a:r>
              <a:rPr kumimoji="0" lang="ja-JP" altLang="en-US" sz="2200" dirty="0">
                <a:latin typeface="+mn-ea"/>
                <a:ea typeface="+mn-ea"/>
              </a:rPr>
              <a:t>を微量に検出</a:t>
            </a:r>
            <a:endParaRPr kumimoji="0" lang="en-US" altLang="ja-JP" sz="2200" dirty="0">
              <a:latin typeface="+mn-ea"/>
              <a:ea typeface="+mn-ea"/>
            </a:endParaRPr>
          </a:p>
          <a:p>
            <a:pPr marL="1079500" indent="-271463" algn="just">
              <a:spcBef>
                <a:spcPts val="0"/>
              </a:spcBef>
              <a:buClrTx/>
              <a:buSzTx/>
              <a:buFont typeface="Wingdings" panose="05000000000000000000" pitchFamily="2" charset="2"/>
              <a:buChar char="ü"/>
            </a:pPr>
            <a:r>
              <a:rPr kumimoji="0" lang="en-US" altLang="ja-JP" sz="2200" dirty="0">
                <a:latin typeface="+mn-ea"/>
                <a:ea typeface="+mn-ea"/>
              </a:rPr>
              <a:t>U</a:t>
            </a:r>
            <a:r>
              <a:rPr kumimoji="0" lang="ja-JP" altLang="en-US" sz="2200" dirty="0">
                <a:latin typeface="+mn-ea"/>
                <a:ea typeface="+mn-ea"/>
              </a:rPr>
              <a:t>と</a:t>
            </a:r>
            <a:r>
              <a:rPr kumimoji="0" lang="en-US" altLang="ja-JP" sz="2200" dirty="0">
                <a:latin typeface="+mn-ea"/>
                <a:ea typeface="+mn-ea"/>
              </a:rPr>
              <a:t>Zr</a:t>
            </a:r>
            <a:r>
              <a:rPr kumimoji="0" lang="ja-JP" altLang="en-US" sz="2200" dirty="0">
                <a:latin typeface="+mn-ea"/>
                <a:ea typeface="+mn-ea"/>
              </a:rPr>
              <a:t>は同位置または異なる位置に偏在。</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en-US" altLang="ja-JP" sz="2200" dirty="0">
                <a:latin typeface="+mn-ea"/>
                <a:ea typeface="+mn-ea"/>
              </a:rPr>
              <a:t>Na</a:t>
            </a:r>
            <a:r>
              <a:rPr kumimoji="0" lang="ja-JP" altLang="en-US" sz="2200" dirty="0">
                <a:latin typeface="+mn-ea"/>
                <a:ea typeface="+mn-ea"/>
              </a:rPr>
              <a:t>、</a:t>
            </a:r>
            <a:r>
              <a:rPr kumimoji="0" lang="en-US" altLang="ja-JP" sz="2200" dirty="0">
                <a:latin typeface="+mn-ea"/>
                <a:ea typeface="+mn-ea"/>
              </a:rPr>
              <a:t>S</a:t>
            </a:r>
            <a:r>
              <a:rPr kumimoji="0" lang="ja-JP" altLang="en-US" sz="2200" dirty="0">
                <a:latin typeface="+mn-ea"/>
                <a:ea typeface="+mn-ea"/>
              </a:rPr>
              <a:t>、</a:t>
            </a:r>
            <a:r>
              <a:rPr kumimoji="0" lang="en-US" altLang="ja-JP" sz="2200" dirty="0">
                <a:latin typeface="+mn-ea"/>
                <a:ea typeface="+mn-ea"/>
              </a:rPr>
              <a:t>Cl</a:t>
            </a:r>
            <a:r>
              <a:rPr kumimoji="0" lang="ja-JP" altLang="en-US" sz="2200" dirty="0">
                <a:latin typeface="+mn-ea"/>
                <a:ea typeface="+mn-ea"/>
              </a:rPr>
              <a:t>、</a:t>
            </a:r>
            <a:r>
              <a:rPr kumimoji="0" lang="en-US" altLang="ja-JP" sz="2200" dirty="0">
                <a:latin typeface="+mn-ea"/>
                <a:ea typeface="+mn-ea"/>
              </a:rPr>
              <a:t>K</a:t>
            </a:r>
            <a:r>
              <a:rPr kumimoji="0" lang="ja-JP" altLang="en-US" sz="2200" dirty="0">
                <a:latin typeface="+mn-ea"/>
                <a:ea typeface="+mn-ea"/>
              </a:rPr>
              <a:t>、</a:t>
            </a:r>
            <a:r>
              <a:rPr kumimoji="0" lang="en-US" altLang="ja-JP" sz="2200" dirty="0">
                <a:latin typeface="+mn-ea"/>
                <a:ea typeface="+mn-ea"/>
              </a:rPr>
              <a:t>Cr</a:t>
            </a:r>
            <a:r>
              <a:rPr kumimoji="0" lang="ja-JP" altLang="en-US" sz="2200" dirty="0">
                <a:latin typeface="+mn-ea"/>
                <a:ea typeface="+mn-ea"/>
              </a:rPr>
              <a:t>、Ｎｉ、</a:t>
            </a:r>
            <a:r>
              <a:rPr kumimoji="0" lang="en-US" altLang="ja-JP" sz="2200" dirty="0">
                <a:latin typeface="+mn-ea"/>
                <a:ea typeface="+mn-ea"/>
              </a:rPr>
              <a:t>Cu</a:t>
            </a:r>
            <a:r>
              <a:rPr kumimoji="0" lang="ja-JP" altLang="en-US" sz="2200" dirty="0">
                <a:latin typeface="+mn-ea"/>
                <a:ea typeface="+mn-ea"/>
              </a:rPr>
              <a:t>、</a:t>
            </a:r>
            <a:r>
              <a:rPr kumimoji="0" lang="en-US" altLang="ja-JP" sz="2200" dirty="0">
                <a:latin typeface="+mn-ea"/>
                <a:ea typeface="+mn-ea"/>
              </a:rPr>
              <a:t>Zn</a:t>
            </a:r>
            <a:r>
              <a:rPr kumimoji="0" lang="ja-JP" altLang="en-US" sz="2200" dirty="0">
                <a:latin typeface="+mn-ea"/>
                <a:ea typeface="+mn-ea"/>
              </a:rPr>
              <a:t>、</a:t>
            </a:r>
            <a:r>
              <a:rPr kumimoji="0" lang="en-US" altLang="ja-JP" sz="2200" dirty="0">
                <a:latin typeface="+mn-ea"/>
                <a:ea typeface="+mn-ea"/>
              </a:rPr>
              <a:t>Pb</a:t>
            </a:r>
            <a:r>
              <a:rPr kumimoji="0" lang="ja-JP" altLang="en-US" sz="2200" dirty="0">
                <a:latin typeface="+mn-ea"/>
                <a:ea typeface="+mn-ea"/>
              </a:rPr>
              <a:t>の偏在を観察</a:t>
            </a:r>
            <a:endParaRPr kumimoji="0" lang="en-US" altLang="ja-JP" sz="2200" dirty="0">
              <a:latin typeface="+mn-ea"/>
              <a:ea typeface="+mn-ea"/>
            </a:endParaRPr>
          </a:p>
          <a:p>
            <a:pPr marL="1079500" indent="-271463">
              <a:spcBef>
                <a:spcPts val="0"/>
              </a:spcBef>
              <a:buClrTx/>
              <a:buSzTx/>
              <a:buFont typeface="Wingdings" panose="05000000000000000000" pitchFamily="2" charset="2"/>
              <a:buChar char="ü"/>
            </a:pPr>
            <a:r>
              <a:rPr kumimoji="0" lang="ja-JP" altLang="en-US" sz="2200" dirty="0">
                <a:latin typeface="+mn-ea"/>
                <a:ea typeface="+mn-ea"/>
              </a:rPr>
              <a:t>分布は元素毎に異なる</a:t>
            </a:r>
            <a:endParaRPr kumimoji="0" lang="en-US" altLang="ja-JP" sz="2200" dirty="0">
              <a:latin typeface="+mn-ea"/>
              <a:ea typeface="+mn-ea"/>
            </a:endParaRPr>
          </a:p>
          <a:p>
            <a:pPr marL="361950" indent="-361950">
              <a:spcBef>
                <a:spcPts val="500"/>
              </a:spcBef>
              <a:buClrTx/>
              <a:buSzTx/>
              <a:buFont typeface="Wingdings" panose="05000000000000000000" pitchFamily="2" charset="2"/>
              <a:buChar char="p"/>
            </a:pPr>
            <a:r>
              <a:rPr kumimoji="0" lang="en-US" altLang="ja-JP" sz="2200" dirty="0">
                <a:latin typeface="+mn-ea"/>
                <a:ea typeface="+mn-ea"/>
              </a:rPr>
              <a:t>XRD</a:t>
            </a:r>
            <a:r>
              <a:rPr kumimoji="0" lang="ja-JP" altLang="en-US" sz="2200" dirty="0">
                <a:latin typeface="+mn-ea"/>
                <a:ea typeface="+mn-ea"/>
              </a:rPr>
              <a:t>測定（</a:t>
            </a:r>
            <a:r>
              <a:rPr kumimoji="0" lang="en-US" altLang="ja-JP" sz="2200" dirty="0">
                <a:latin typeface="+mn-ea"/>
                <a:ea typeface="+mn-ea"/>
              </a:rPr>
              <a:t>1PCV2303BR3</a:t>
            </a:r>
            <a:r>
              <a:rPr kumimoji="0" lang="ja-JP" altLang="en-US" sz="2200" dirty="0">
                <a:latin typeface="+mn-ea"/>
                <a:ea typeface="+mn-ea"/>
              </a:rPr>
              <a:t>）</a:t>
            </a:r>
          </a:p>
          <a:p>
            <a:pPr marL="539750" indent="-177800">
              <a:spcBef>
                <a:spcPts val="500"/>
              </a:spcBef>
              <a:buClrTx/>
              <a:buSzTx/>
              <a:buFont typeface="Arial" panose="020B0604020202020204" pitchFamily="34" charset="0"/>
              <a:buChar char="•"/>
            </a:pPr>
            <a:r>
              <a:rPr kumimoji="0" lang="ja-JP" altLang="en-US" sz="2200" dirty="0">
                <a:latin typeface="+mn-ea"/>
                <a:ea typeface="+mn-ea"/>
              </a:rPr>
              <a:t>結晶化合物からの明瞭な回折線が観察されず</a:t>
            </a:r>
            <a:r>
              <a:rPr kumimoji="0" lang="ja-JP" altLang="en-US" sz="2200" baseline="30000" dirty="0">
                <a:latin typeface="+mn-ea"/>
                <a:ea typeface="+mn-ea"/>
              </a:rPr>
              <a:t>＊</a:t>
            </a:r>
            <a:endParaRPr kumimoji="0" lang="en-US" altLang="ja-JP" sz="2200" baseline="30000" dirty="0">
              <a:latin typeface="+mn-ea"/>
              <a:ea typeface="+mn-ea"/>
            </a:endParaRPr>
          </a:p>
          <a:p>
            <a:pPr algn="r">
              <a:spcBef>
                <a:spcPts val="500"/>
              </a:spcBef>
              <a:buClrTx/>
              <a:buSzTx/>
              <a:buNone/>
            </a:pPr>
            <a:r>
              <a:rPr kumimoji="0" lang="ja-JP" altLang="en-US" sz="1400" dirty="0">
                <a:latin typeface="+mn-ea"/>
                <a:ea typeface="+mn-ea"/>
              </a:rPr>
              <a:t>＊使用した測定系において同量相当の鉄酸化物では回折線が得られる</a:t>
            </a:r>
            <a:endParaRPr kumimoji="0" lang="en-US" altLang="ja-JP" sz="1400" dirty="0">
              <a:latin typeface="+mn-ea"/>
              <a:ea typeface="+mn-ea"/>
            </a:endParaRPr>
          </a:p>
          <a:p>
            <a:pPr marL="534988" indent="-174625">
              <a:spcBef>
                <a:spcPts val="500"/>
              </a:spcBef>
              <a:buClrTx/>
              <a:buSzTx/>
              <a:buFont typeface="Arial" panose="020B0604020202020204" pitchFamily="34" charset="0"/>
              <a:buChar char="•"/>
            </a:pPr>
            <a:endParaRPr kumimoji="0" lang="en-US" altLang="ja-JP" sz="2200" dirty="0">
              <a:latin typeface="+mn-ea"/>
              <a:ea typeface="+mn-ea"/>
            </a:endParaRPr>
          </a:p>
        </p:txBody>
      </p:sp>
    </p:spTree>
    <p:extLst>
      <p:ext uri="{BB962C8B-B14F-4D97-AF65-F5344CB8AC3E}">
        <p14:creationId xmlns:p14="http://schemas.microsoft.com/office/powerpoint/2010/main" val="163079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solidFill>
                  <a:srgbClr val="FF0000"/>
                </a:solidFill>
              </a:rPr>
              <a:t>９．今後の予定</a:t>
            </a:r>
          </a:p>
        </p:txBody>
      </p:sp>
      <p:sp>
        <p:nvSpPr>
          <p:cNvPr id="3" name="テキスト ボックス 2"/>
          <p:cNvSpPr txBox="1"/>
          <p:nvPr/>
        </p:nvSpPr>
        <p:spPr bwMode="auto">
          <a:xfrm>
            <a:off x="224117" y="627529"/>
            <a:ext cx="8764240" cy="6360716"/>
          </a:xfrm>
          <a:prstGeom prst="rect">
            <a:avLst/>
          </a:prstGeom>
          <a:noFill/>
          <a:ln w="9525" algn="ctr">
            <a:noFill/>
            <a:miter lim="800000"/>
            <a:headEnd/>
            <a:tailEnd/>
          </a:ln>
          <a:effectLst/>
        </p:spPr>
        <p:txBody>
          <a:bodyPr wrap="square" rtlCol="0">
            <a:spAutoFit/>
          </a:bodyPr>
          <a:lstStyle/>
          <a:p>
            <a:pPr marL="273050" indent="-273050">
              <a:spcBef>
                <a:spcPts val="500"/>
              </a:spcBef>
              <a:buClrTx/>
              <a:buSzTx/>
              <a:buFont typeface="Wingdings" panose="05000000000000000000" pitchFamily="2" charset="2"/>
              <a:buChar char="p"/>
            </a:pPr>
            <a:r>
              <a:rPr kumimoji="0" lang="ja-JP" altLang="en-US" sz="2200" dirty="0">
                <a:latin typeface="+mn-ea"/>
                <a:ea typeface="+mn-ea"/>
              </a:rPr>
              <a:t>光顕観察</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引き続き、観察を実施</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1PCV2304BR3</a:t>
            </a:r>
          </a:p>
          <a:p>
            <a:pPr marL="342900" indent="-342900">
              <a:spcBef>
                <a:spcPts val="500"/>
              </a:spcBef>
              <a:buClrTx/>
              <a:buSzTx/>
              <a:buFont typeface="Wingdings" panose="05000000000000000000" pitchFamily="2" charset="2"/>
              <a:buChar char="p"/>
            </a:pPr>
            <a:r>
              <a:rPr kumimoji="0" lang="en-US" altLang="ja-JP" sz="2200" dirty="0">
                <a:latin typeface="+mn-ea"/>
                <a:ea typeface="+mn-ea"/>
              </a:rPr>
              <a:t>SEM-EDS</a:t>
            </a:r>
            <a:r>
              <a:rPr kumimoji="0" lang="ja-JP" altLang="en-US" sz="2200" dirty="0">
                <a:latin typeface="+mn-ea"/>
                <a:ea typeface="+mn-ea"/>
              </a:rPr>
              <a:t>測定</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引き続き、低倍率測定を実施</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1PCV2304BR3</a:t>
            </a:r>
          </a:p>
          <a:p>
            <a:pPr marL="538163" indent="-182563">
              <a:spcBef>
                <a:spcPts val="0"/>
              </a:spcBef>
              <a:buClrTx/>
              <a:buSzTx/>
              <a:buFont typeface="Arial" panose="020B0604020202020204" pitchFamily="34" charset="0"/>
              <a:buChar char="•"/>
              <a:tabLst>
                <a:tab pos="538163" algn="l"/>
              </a:tabLst>
            </a:pPr>
            <a:r>
              <a:rPr kumimoji="0" lang="ja-JP" altLang="en-US" sz="2200" dirty="0">
                <a:latin typeface="+mn-ea"/>
                <a:ea typeface="+mn-ea"/>
              </a:rPr>
              <a:t>低倍率測定終了後、高倍率測定を実施</a:t>
            </a:r>
            <a:endParaRPr kumimoji="0" lang="en-US" altLang="ja-JP" sz="2200" dirty="0">
              <a:latin typeface="+mn-ea"/>
              <a:ea typeface="+mn-ea"/>
            </a:endParaRPr>
          </a:p>
          <a:p>
            <a:pPr marL="342900" indent="-342900">
              <a:spcBef>
                <a:spcPts val="500"/>
              </a:spcBef>
              <a:buClrTx/>
              <a:buSzTx/>
              <a:buFont typeface="Wingdings" panose="05000000000000000000" pitchFamily="2" charset="2"/>
              <a:buChar char="p"/>
            </a:pPr>
            <a:r>
              <a:rPr kumimoji="0" lang="en-US" altLang="ja-JP" sz="2200" dirty="0">
                <a:latin typeface="+mn-ea"/>
                <a:ea typeface="+mn-ea"/>
              </a:rPr>
              <a:t>XRD</a:t>
            </a:r>
            <a:r>
              <a:rPr kumimoji="0" lang="ja-JP" altLang="en-US" sz="2200" dirty="0">
                <a:latin typeface="+mn-ea"/>
                <a:ea typeface="+mn-ea"/>
              </a:rPr>
              <a:t>測定</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en-US" altLang="ja-JP" sz="2200" dirty="0">
                <a:latin typeface="+mn-ea"/>
                <a:ea typeface="+mn-ea"/>
              </a:rPr>
              <a:t>1PCV2303BR3</a:t>
            </a:r>
            <a:r>
              <a:rPr kumimoji="0" lang="ja-JP" altLang="en-US" sz="2200" dirty="0">
                <a:latin typeface="+mn-ea"/>
                <a:ea typeface="+mn-ea"/>
              </a:rPr>
              <a:t>にて測定条件の調整中</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引き続き、測定を実施（ペデスタル開口部近傍試料を優先）</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1PCV2301BR3→1PCV2302BR3</a:t>
            </a:r>
            <a:r>
              <a:rPr kumimoji="0" lang="ja-JP" altLang="en-US" sz="2200" dirty="0">
                <a:latin typeface="+mn-ea"/>
                <a:ea typeface="+mn-ea"/>
              </a:rPr>
              <a:t>→</a:t>
            </a:r>
            <a:r>
              <a:rPr kumimoji="0" lang="en-US" altLang="ja-JP" sz="2200" dirty="0">
                <a:latin typeface="+mn-ea"/>
                <a:ea typeface="+mn-ea"/>
              </a:rPr>
              <a:t>1PCV2304BR3</a:t>
            </a:r>
          </a:p>
          <a:p>
            <a:pPr marL="342900" indent="-342900">
              <a:spcBef>
                <a:spcPts val="500"/>
              </a:spcBef>
              <a:buClrTx/>
              <a:buSzTx/>
              <a:buFont typeface="Wingdings" panose="05000000000000000000" pitchFamily="2" charset="2"/>
              <a:buChar char="p"/>
            </a:pPr>
            <a:r>
              <a:rPr kumimoji="0" lang="ja-JP" altLang="en-US" sz="2200" dirty="0">
                <a:latin typeface="+mn-ea"/>
                <a:ea typeface="+mn-ea"/>
              </a:rPr>
              <a:t>化学分析</a:t>
            </a: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r>
              <a:rPr kumimoji="0" lang="ja-JP" altLang="en-US" sz="2200" dirty="0">
                <a:latin typeface="+mn-ea"/>
                <a:ea typeface="+mn-ea"/>
              </a:rPr>
              <a:t>現在、ブランク試験を実施中</a:t>
            </a: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r>
              <a:rPr kumimoji="0" lang="ja-JP" altLang="en-US" sz="2200" dirty="0">
                <a:latin typeface="+mn-ea"/>
                <a:ea typeface="+mn-ea"/>
              </a:rPr>
              <a:t>引き続き、試料の溶解を実施</a:t>
            </a:r>
            <a:endParaRPr kumimoji="0" lang="en-US" altLang="ja-JP" sz="2200" dirty="0">
              <a:latin typeface="+mn-ea"/>
              <a:ea typeface="+mn-ea"/>
            </a:endParaRPr>
          </a:p>
          <a:p>
            <a:pPr marL="808038">
              <a:spcBef>
                <a:spcPts val="500"/>
              </a:spcBef>
              <a:buClrTx/>
              <a:buSzTx/>
              <a:buNone/>
            </a:pPr>
            <a:r>
              <a:rPr kumimoji="0" lang="en-US" altLang="ja-JP" sz="2200" dirty="0">
                <a:latin typeface="+mn-ea"/>
                <a:ea typeface="+mn-ea"/>
              </a:rPr>
              <a:t>1PCV2303BR3→1PCV2301BR3</a:t>
            </a:r>
            <a:r>
              <a:rPr kumimoji="0" lang="ja-JP" altLang="en-US" sz="2200" dirty="0">
                <a:latin typeface="+mn-ea"/>
                <a:ea typeface="+mn-ea"/>
              </a:rPr>
              <a:t>→</a:t>
            </a: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1PCV2304BR3</a:t>
            </a:r>
          </a:p>
          <a:p>
            <a:pPr marL="808038">
              <a:spcBef>
                <a:spcPts val="500"/>
              </a:spcBef>
              <a:buClrTx/>
              <a:buSzTx/>
              <a:buNone/>
            </a:pP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endParaRPr kumimoji="0" lang="en-US" altLang="ja-JP" sz="2200" dirty="0">
              <a:latin typeface="+mn-ea"/>
              <a:ea typeface="+mn-ea"/>
            </a:endParaRPr>
          </a:p>
        </p:txBody>
      </p:sp>
    </p:spTree>
    <p:extLst>
      <p:ext uri="{BB962C8B-B14F-4D97-AF65-F5344CB8AC3E}">
        <p14:creationId xmlns:p14="http://schemas.microsoft.com/office/powerpoint/2010/main" val="3691252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313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4304"/>
            <a:ext cx="5305425" cy="349961"/>
          </a:xfrm>
        </p:spPr>
        <p:txBody>
          <a:bodyPr/>
          <a:lstStyle/>
          <a:p>
            <a:r>
              <a:rPr kumimoji="1" lang="ja-JP" altLang="en-US" dirty="0"/>
              <a:t>２．</a:t>
            </a:r>
            <a:r>
              <a:rPr kumimoji="0" lang="ja-JP" altLang="en-US" sz="2200" dirty="0">
                <a:latin typeface="+mn-ea"/>
                <a:ea typeface="+mn-ea"/>
              </a:rPr>
              <a:t>試料調製①：固液分離操作－２</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60" y="576559"/>
            <a:ext cx="8457640" cy="1107996"/>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放射能分布測定</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試料の</a:t>
            </a:r>
            <a:r>
              <a:rPr kumimoji="0" lang="en-US" altLang="ja-JP" sz="2200" dirty="0">
                <a:latin typeface="+mn-ea"/>
                <a:ea typeface="+mn-ea"/>
              </a:rPr>
              <a:t>95%</a:t>
            </a:r>
            <a:r>
              <a:rPr kumimoji="0" lang="ja-JP" altLang="en-US" sz="2200" dirty="0">
                <a:latin typeface="+mn-ea"/>
                <a:ea typeface="+mn-ea"/>
              </a:rPr>
              <a:t>以上は、ろ過残渣とろ液とで回収</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共に９割以上がろ過残渣に分布</a:t>
            </a:r>
            <a:endParaRPr kumimoji="0" lang="en-US" altLang="ja-JP" sz="2200" dirty="0">
              <a:latin typeface="+mn-ea"/>
              <a:ea typeface="+mn-ea"/>
            </a:endParaRPr>
          </a:p>
        </p:txBody>
      </p:sp>
      <p:graphicFrame>
        <p:nvGraphicFramePr>
          <p:cNvPr id="4" name="表 3">
            <a:extLst>
              <a:ext uri="{FF2B5EF4-FFF2-40B4-BE49-F238E27FC236}">
                <a16:creationId xmlns:a16="http://schemas.microsoft.com/office/drawing/2014/main" id="{C1DEAC6B-CFFF-429D-B190-7FE08B424CBB}"/>
              </a:ext>
            </a:extLst>
          </p:cNvPr>
          <p:cNvGraphicFramePr>
            <a:graphicFrameLocks noGrp="1"/>
          </p:cNvGraphicFramePr>
          <p:nvPr>
            <p:extLst>
              <p:ext uri="{D42A27DB-BD31-4B8C-83A1-F6EECF244321}">
                <p14:modId xmlns:p14="http://schemas.microsoft.com/office/powerpoint/2010/main" val="1898476741"/>
              </p:ext>
            </p:extLst>
          </p:nvPr>
        </p:nvGraphicFramePr>
        <p:xfrm>
          <a:off x="1287162" y="1889324"/>
          <a:ext cx="6474142" cy="4392117"/>
        </p:xfrm>
        <a:graphic>
          <a:graphicData uri="http://schemas.openxmlformats.org/drawingml/2006/table">
            <a:tbl>
              <a:tblPr>
                <a:tableStyleId>{5C22544A-7EE6-4342-B048-85BDC9FD1C3A}</a:tableStyleId>
              </a:tblPr>
              <a:tblGrid>
                <a:gridCol w="1198324">
                  <a:extLst>
                    <a:ext uri="{9D8B030D-6E8A-4147-A177-3AD203B41FA5}">
                      <a16:colId xmlns:a16="http://schemas.microsoft.com/office/drawing/2014/main" val="4054525852"/>
                    </a:ext>
                  </a:extLst>
                </a:gridCol>
                <a:gridCol w="879303">
                  <a:extLst>
                    <a:ext uri="{9D8B030D-6E8A-4147-A177-3AD203B41FA5}">
                      <a16:colId xmlns:a16="http://schemas.microsoft.com/office/drawing/2014/main" val="1769744119"/>
                    </a:ext>
                  </a:extLst>
                </a:gridCol>
                <a:gridCol w="879303">
                  <a:extLst>
                    <a:ext uri="{9D8B030D-6E8A-4147-A177-3AD203B41FA5}">
                      <a16:colId xmlns:a16="http://schemas.microsoft.com/office/drawing/2014/main" val="940497027"/>
                    </a:ext>
                  </a:extLst>
                </a:gridCol>
                <a:gridCol w="879303">
                  <a:extLst>
                    <a:ext uri="{9D8B030D-6E8A-4147-A177-3AD203B41FA5}">
                      <a16:colId xmlns:a16="http://schemas.microsoft.com/office/drawing/2014/main" val="3741265451"/>
                    </a:ext>
                  </a:extLst>
                </a:gridCol>
                <a:gridCol w="879303">
                  <a:extLst>
                    <a:ext uri="{9D8B030D-6E8A-4147-A177-3AD203B41FA5}">
                      <a16:colId xmlns:a16="http://schemas.microsoft.com/office/drawing/2014/main" val="1273538516"/>
                    </a:ext>
                  </a:extLst>
                </a:gridCol>
                <a:gridCol w="879303">
                  <a:extLst>
                    <a:ext uri="{9D8B030D-6E8A-4147-A177-3AD203B41FA5}">
                      <a16:colId xmlns:a16="http://schemas.microsoft.com/office/drawing/2014/main" val="935656566"/>
                    </a:ext>
                  </a:extLst>
                </a:gridCol>
                <a:gridCol w="879303">
                  <a:extLst>
                    <a:ext uri="{9D8B030D-6E8A-4147-A177-3AD203B41FA5}">
                      <a16:colId xmlns:a16="http://schemas.microsoft.com/office/drawing/2014/main" val="1035787390"/>
                    </a:ext>
                  </a:extLst>
                </a:gridCol>
              </a:tblGrid>
              <a:tr h="226466">
                <a:tc rowSpan="2">
                  <a:txBody>
                    <a:bodyPr/>
                    <a:lstStyle/>
                    <a:p>
                      <a:pPr algn="ctr" fontAlgn="ctr"/>
                      <a:r>
                        <a:rPr lang="ja-JP" altLang="en-US" sz="1300" u="none" strike="noStrike" dirty="0">
                          <a:effectLst/>
                        </a:rPr>
                        <a:t>試料</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放射線</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単位</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ろ過残渣</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ろ液</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ろ過機器</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試料容器</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64708858"/>
                  </a:ext>
                </a:extLst>
              </a:tr>
              <a:tr h="31572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（使用後）</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（空）</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924755064"/>
                  </a:ext>
                </a:extLst>
              </a:tr>
              <a:tr h="226466">
                <a:tc rowSpan="4">
                  <a:txBody>
                    <a:bodyPr/>
                    <a:lstStyle/>
                    <a:p>
                      <a:pPr algn="ctr" fontAlgn="ctr"/>
                      <a:r>
                        <a:rPr lang="en-US" sz="1300" u="none" strike="noStrike" dirty="0">
                          <a:effectLst/>
                        </a:rPr>
                        <a:t>1PCV2301B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dirty="0">
                          <a:effectLst/>
                        </a:rPr>
                        <a:t>β</a:t>
                      </a:r>
                      <a:endParaRPr lang="el-GR"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22.4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72731049"/>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93.3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4.5</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5490898"/>
                  </a:ext>
                </a:extLst>
              </a:tr>
              <a:tr h="226466">
                <a:tc vMerge="1">
                  <a:txBody>
                    <a:bodyPr/>
                    <a:lstStyle/>
                    <a:p>
                      <a:endParaRPr kumimoji="1" lang="ja-JP" altLang="en-US"/>
                    </a:p>
                  </a:txBody>
                  <a:tcPr/>
                </a:tc>
                <a:tc rowSpan="2">
                  <a:txBody>
                    <a:bodyPr/>
                    <a:lstStyle/>
                    <a:p>
                      <a:pPr algn="ctr" fontAlgn="ctr"/>
                      <a:r>
                        <a:rPr lang="el-GR" sz="1300" u="none" strike="noStrike" dirty="0">
                          <a:effectLst/>
                        </a:rPr>
                        <a:t>γ</a:t>
                      </a:r>
                      <a:endParaRPr lang="el-GR"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8.2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74653861"/>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dirty="0">
                          <a:effectLst/>
                        </a:rPr>
                        <a:t>％</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86.4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13.6</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681680822"/>
                  </a:ext>
                </a:extLst>
              </a:tr>
              <a:tr h="226466">
                <a:tc rowSpan="4">
                  <a:txBody>
                    <a:bodyPr/>
                    <a:lstStyle/>
                    <a:p>
                      <a:pPr algn="ctr" fontAlgn="ctr"/>
                      <a:r>
                        <a:rPr lang="en-US" sz="1300" u="none" strike="noStrike" dirty="0">
                          <a:effectLst/>
                        </a:rPr>
                        <a:t>1PCV2302B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dirty="0">
                          <a:effectLst/>
                        </a:rPr>
                        <a:t>k/min</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32.4</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93506545"/>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97.9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631460391"/>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5.2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778761991"/>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158020194"/>
                  </a:ext>
                </a:extLst>
              </a:tr>
              <a:tr h="226466">
                <a:tc rowSpan="4">
                  <a:txBody>
                    <a:bodyPr/>
                    <a:lstStyle/>
                    <a:p>
                      <a:pPr algn="ctr" fontAlgn="ctr"/>
                      <a:r>
                        <a:rPr lang="en-US" sz="1300" u="none" strike="noStrike" dirty="0">
                          <a:effectLst/>
                        </a:rPr>
                        <a:t>1PCV2303B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19.7</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90606753"/>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dirty="0">
                          <a:effectLst/>
                        </a:rPr>
                        <a:t>％</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96.8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0.9</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47140694"/>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3.9</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99894786"/>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01593212"/>
                  </a:ext>
                </a:extLst>
              </a:tr>
              <a:tr h="226466">
                <a:tc rowSpan="4">
                  <a:txBody>
                    <a:bodyPr/>
                    <a:lstStyle/>
                    <a:p>
                      <a:pPr algn="ctr" fontAlgn="ctr"/>
                      <a:r>
                        <a:rPr lang="en-US" sz="1300" u="none" strike="noStrike">
                          <a:effectLst/>
                        </a:rPr>
                        <a:t>1PCV2304B</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7.7</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16710954"/>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94.0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2.7</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1.4</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95270176"/>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4.2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412671288"/>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27206381"/>
                  </a:ext>
                </a:extLst>
              </a:tr>
              <a:tr h="226466">
                <a:tc gridSpan="7">
                  <a:txBody>
                    <a:bodyPr/>
                    <a:lstStyle/>
                    <a:p>
                      <a:pPr algn="r" fontAlgn="ct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放射能測定結果は形状補正は行っていない値</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74383316"/>
                  </a:ext>
                </a:extLst>
              </a:tr>
            </a:tbl>
          </a:graphicData>
        </a:graphic>
      </p:graphicFrame>
    </p:spTree>
    <p:extLst>
      <p:ext uri="{BB962C8B-B14F-4D97-AF65-F5344CB8AC3E}">
        <p14:creationId xmlns:p14="http://schemas.microsoft.com/office/powerpoint/2010/main" val="383330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4304"/>
            <a:ext cx="5305425" cy="349961"/>
          </a:xfrm>
        </p:spPr>
        <p:txBody>
          <a:bodyPr/>
          <a:lstStyle/>
          <a:p>
            <a:r>
              <a:rPr kumimoji="1" lang="ja-JP" altLang="en-US" dirty="0"/>
              <a:t>２．</a:t>
            </a:r>
            <a:r>
              <a:rPr kumimoji="0" lang="ja-JP" altLang="en-US" sz="2200" dirty="0">
                <a:latin typeface="+mn-ea"/>
                <a:ea typeface="+mn-ea"/>
              </a:rPr>
              <a:t>試料調製②：試料分割</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59" y="576559"/>
            <a:ext cx="8789491"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フィルタ試料の切断</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フィルタ試料は化学分析用、</a:t>
            </a:r>
            <a:r>
              <a:rPr kumimoji="0" lang="en-US" altLang="ja-JP" sz="2200" dirty="0">
                <a:latin typeface="+mn-ea"/>
                <a:ea typeface="+mn-ea"/>
              </a:rPr>
              <a:t>XRD</a:t>
            </a:r>
            <a:r>
              <a:rPr kumimoji="0" lang="ja-JP" altLang="en-US" sz="2200" dirty="0">
                <a:latin typeface="+mn-ea"/>
                <a:ea typeface="+mn-ea"/>
              </a:rPr>
              <a:t>用及び光顕・</a:t>
            </a:r>
            <a:r>
              <a:rPr kumimoji="0" lang="en-US" altLang="ja-JP" sz="2200" dirty="0">
                <a:latin typeface="+mn-ea"/>
                <a:ea typeface="+mn-ea"/>
              </a:rPr>
              <a:t>SEM-EDS</a:t>
            </a:r>
            <a:r>
              <a:rPr kumimoji="0" lang="ja-JP" altLang="en-US" sz="2200" dirty="0">
                <a:latin typeface="+mn-ea"/>
                <a:ea typeface="+mn-ea"/>
              </a:rPr>
              <a:t>用の３試料に分割</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ペデスタル開口部近傍（</a:t>
            </a:r>
            <a:r>
              <a:rPr kumimoji="0" lang="en-US" altLang="ja-JP" sz="2200" dirty="0">
                <a:latin typeface="+mn-ea"/>
                <a:ea typeface="+mn-ea"/>
              </a:rPr>
              <a:t>S</a:t>
            </a:r>
            <a:r>
              <a:rPr kumimoji="0" lang="ja-JP" altLang="en-US" sz="2200" dirty="0">
                <a:latin typeface="+mn-ea"/>
                <a:ea typeface="+mn-ea"/>
              </a:rPr>
              <a:t>２・</a:t>
            </a:r>
            <a:r>
              <a:rPr kumimoji="0" lang="en-US" altLang="ja-JP" sz="2200" dirty="0">
                <a:latin typeface="+mn-ea"/>
                <a:ea typeface="+mn-ea"/>
              </a:rPr>
              <a:t>S</a:t>
            </a:r>
            <a:r>
              <a:rPr kumimoji="0" lang="ja-JP" altLang="en-US" sz="2200" dirty="0">
                <a:latin typeface="+mn-ea"/>
                <a:ea typeface="+mn-ea"/>
              </a:rPr>
              <a:t>３）の採取試料は</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比が高く、且つ分割試料間の差異が大きい。</a:t>
            </a:r>
            <a:endParaRPr kumimoji="0" lang="en-US" altLang="ja-JP" sz="2200" dirty="0">
              <a:latin typeface="+mn-ea"/>
              <a:ea typeface="+mn-ea"/>
            </a:endParaRPr>
          </a:p>
        </p:txBody>
      </p:sp>
      <p:graphicFrame>
        <p:nvGraphicFramePr>
          <p:cNvPr id="3" name="表 2">
            <a:extLst>
              <a:ext uri="{FF2B5EF4-FFF2-40B4-BE49-F238E27FC236}">
                <a16:creationId xmlns:a16="http://schemas.microsoft.com/office/drawing/2014/main" id="{AD53E97B-6768-4D6D-B9E1-6DC97BA894CE}"/>
              </a:ext>
            </a:extLst>
          </p:cNvPr>
          <p:cNvGraphicFramePr>
            <a:graphicFrameLocks noGrp="1"/>
          </p:cNvGraphicFramePr>
          <p:nvPr>
            <p:extLst>
              <p:ext uri="{D42A27DB-BD31-4B8C-83A1-F6EECF244321}">
                <p14:modId xmlns:p14="http://schemas.microsoft.com/office/powerpoint/2010/main" val="1685173670"/>
              </p:ext>
            </p:extLst>
          </p:nvPr>
        </p:nvGraphicFramePr>
        <p:xfrm>
          <a:off x="571804" y="2351000"/>
          <a:ext cx="8028000" cy="3944805"/>
        </p:xfrm>
        <a:graphic>
          <a:graphicData uri="http://schemas.openxmlformats.org/drawingml/2006/table">
            <a:tbl>
              <a:tblPr>
                <a:tableStyleId>{5C22544A-7EE6-4342-B048-85BDC9FD1C3A}</a:tableStyleId>
              </a:tblPr>
              <a:tblGrid>
                <a:gridCol w="900000">
                  <a:extLst>
                    <a:ext uri="{9D8B030D-6E8A-4147-A177-3AD203B41FA5}">
                      <a16:colId xmlns:a16="http://schemas.microsoft.com/office/drawing/2014/main" val="1792373023"/>
                    </a:ext>
                  </a:extLst>
                </a:gridCol>
                <a:gridCol w="540000">
                  <a:extLst>
                    <a:ext uri="{9D8B030D-6E8A-4147-A177-3AD203B41FA5}">
                      <a16:colId xmlns:a16="http://schemas.microsoft.com/office/drawing/2014/main" val="2125873944"/>
                    </a:ext>
                  </a:extLst>
                </a:gridCol>
                <a:gridCol w="540000">
                  <a:extLst>
                    <a:ext uri="{9D8B030D-6E8A-4147-A177-3AD203B41FA5}">
                      <a16:colId xmlns:a16="http://schemas.microsoft.com/office/drawing/2014/main" val="3749721289"/>
                    </a:ext>
                  </a:extLst>
                </a:gridCol>
                <a:gridCol w="756000">
                  <a:extLst>
                    <a:ext uri="{9D8B030D-6E8A-4147-A177-3AD203B41FA5}">
                      <a16:colId xmlns:a16="http://schemas.microsoft.com/office/drawing/2014/main" val="3932331689"/>
                    </a:ext>
                  </a:extLst>
                </a:gridCol>
                <a:gridCol w="756000">
                  <a:extLst>
                    <a:ext uri="{9D8B030D-6E8A-4147-A177-3AD203B41FA5}">
                      <a16:colId xmlns:a16="http://schemas.microsoft.com/office/drawing/2014/main" val="2563326523"/>
                    </a:ext>
                  </a:extLst>
                </a:gridCol>
                <a:gridCol w="756000">
                  <a:extLst>
                    <a:ext uri="{9D8B030D-6E8A-4147-A177-3AD203B41FA5}">
                      <a16:colId xmlns:a16="http://schemas.microsoft.com/office/drawing/2014/main" val="3396570153"/>
                    </a:ext>
                  </a:extLst>
                </a:gridCol>
                <a:gridCol w="756000">
                  <a:extLst>
                    <a:ext uri="{9D8B030D-6E8A-4147-A177-3AD203B41FA5}">
                      <a16:colId xmlns:a16="http://schemas.microsoft.com/office/drawing/2014/main" val="2973114572"/>
                    </a:ext>
                  </a:extLst>
                </a:gridCol>
                <a:gridCol w="756000">
                  <a:extLst>
                    <a:ext uri="{9D8B030D-6E8A-4147-A177-3AD203B41FA5}">
                      <a16:colId xmlns:a16="http://schemas.microsoft.com/office/drawing/2014/main" val="3064169204"/>
                    </a:ext>
                  </a:extLst>
                </a:gridCol>
                <a:gridCol w="756000">
                  <a:extLst>
                    <a:ext uri="{9D8B030D-6E8A-4147-A177-3AD203B41FA5}">
                      <a16:colId xmlns:a16="http://schemas.microsoft.com/office/drawing/2014/main" val="3356734792"/>
                    </a:ext>
                  </a:extLst>
                </a:gridCol>
                <a:gridCol w="756000">
                  <a:extLst>
                    <a:ext uri="{9D8B030D-6E8A-4147-A177-3AD203B41FA5}">
                      <a16:colId xmlns:a16="http://schemas.microsoft.com/office/drawing/2014/main" val="427093340"/>
                    </a:ext>
                  </a:extLst>
                </a:gridCol>
                <a:gridCol w="756000">
                  <a:extLst>
                    <a:ext uri="{9D8B030D-6E8A-4147-A177-3AD203B41FA5}">
                      <a16:colId xmlns:a16="http://schemas.microsoft.com/office/drawing/2014/main" val="243701271"/>
                    </a:ext>
                  </a:extLst>
                </a:gridCol>
              </a:tblGrid>
              <a:tr h="288000">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試料</a:t>
                      </a:r>
                      <a:endParaRPr lang="en-US" altLang="ja-JP" sz="1100" u="none" strike="noStrike" dirty="0">
                        <a:effectLst/>
                        <a:latin typeface="ＭＳ Ｐゴシック" panose="020B0600070205080204" pitchFamily="50" charset="-128"/>
                        <a:ea typeface="ＭＳ Ｐゴシック" panose="020B0600070205080204" pitchFamily="50" charset="-128"/>
                      </a:endParaRP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（採取位置）</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放射線</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単位</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全体</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化学分析</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mj-ea"/>
                          <a:ea typeface="+mj-ea"/>
                        </a:rPr>
                        <a:t>XRD</a:t>
                      </a:r>
                      <a:endParaRPr 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hMerge="1">
                  <a:txBody>
                    <a:bodyPr/>
                    <a:lstStyle/>
                    <a:p>
                      <a:pPr algn="ctr" fontAlgn="ctr"/>
                      <a:endParaRPr 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mj-ea"/>
                          <a:ea typeface="+mj-ea"/>
                        </a:rPr>
                        <a:t>光顕・</a:t>
                      </a:r>
                      <a:r>
                        <a:rPr lang="en-US" sz="1100" u="none" strike="noStrike" dirty="0">
                          <a:effectLst/>
                          <a:latin typeface="ＭＳ Ｐゴシック" panose="020B0600070205080204" pitchFamily="50" charset="-128"/>
                          <a:ea typeface="ＭＳ Ｐゴシック" panose="020B0600070205080204" pitchFamily="50" charset="-128"/>
                        </a:rPr>
                        <a:t>SEM-EDS</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extLst>
                  <a:ext uri="{0D108BD9-81ED-4DB2-BD59-A6C34878D82A}">
                    <a16:rowId xmlns:a16="http://schemas.microsoft.com/office/drawing/2014/main" val="1033510155"/>
                  </a:ext>
                </a:extLst>
              </a:tr>
              <a:tr h="288000">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F１</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F２</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F３</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3275486"/>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1PCV2301B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１）</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β</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22.4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5.5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7.6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9.3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7465131"/>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8.2</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4.0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471334959"/>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β／γ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3.7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272827749"/>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1PCV2302B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２</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32.4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6.9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9.5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2515887"/>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5.2</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97339255"/>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6.2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4.1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9.8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6.3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7265220"/>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1PCV2303B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３</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3.5</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12.6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86348730"/>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363113960"/>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5.0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3.2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6.7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398171298"/>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1PCV2304B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４</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7.7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4.6</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1298052"/>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4.2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0.8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2.3</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56969062"/>
                  </a:ext>
                </a:extLst>
              </a:tr>
              <a:tr h="252000">
                <a:tc vMerge="1">
                  <a:txBody>
                    <a:bodyPr/>
                    <a:lstStyle/>
                    <a:p>
                      <a:endParaRPr kumimoji="1" lang="ja-JP" altLang="en-US"/>
                    </a:p>
                  </a:txBody>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β</a:t>
                      </a:r>
                      <a:r>
                        <a:rPr lang="ja-JP" altLang="en-US" sz="1100" u="none" strike="noStrike" dirty="0">
                          <a:effectLst/>
                          <a:latin typeface="ＭＳ Ｐゴシック" panose="020B0600070205080204" pitchFamily="50" charset="-128"/>
                          <a:ea typeface="ＭＳ Ｐゴシック" panose="020B0600070205080204" pitchFamily="50" charset="-128"/>
                        </a:rPr>
                        <a:t>／</a:t>
                      </a:r>
                      <a:r>
                        <a:rPr lang="en-US" altLang="ja-JP" sz="1100" u="none" strike="noStrike" dirty="0">
                          <a:effectLst/>
                          <a:latin typeface="ＭＳ Ｐゴシック" panose="020B0600070205080204" pitchFamily="50" charset="-128"/>
                          <a:ea typeface="ＭＳ Ｐゴシック" panose="020B0600070205080204" pitchFamily="50" charset="-128"/>
                        </a:rPr>
                        <a:t>γ</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49163364"/>
                  </a:ext>
                </a:extLst>
              </a:tr>
              <a:tr h="190500">
                <a:tc gridSpan="11">
                  <a:txBody>
                    <a:bodyPr/>
                    <a:lstStyle/>
                    <a:p>
                      <a:pPr algn="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放射能測定結果は形状補正は行っていない値</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1PCV2304B</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試料はフィルタ分割前に試料粒子の分散を実施</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dirty="0"/>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98258613"/>
                  </a:ext>
                </a:extLst>
              </a:tr>
            </a:tbl>
          </a:graphicData>
        </a:graphic>
      </p:graphicFrame>
      <p:pic>
        <p:nvPicPr>
          <p:cNvPr id="7" name="図 6">
            <a:extLst>
              <a:ext uri="{FF2B5EF4-FFF2-40B4-BE49-F238E27FC236}">
                <a16:creationId xmlns:a16="http://schemas.microsoft.com/office/drawing/2014/main" id="{4A0C139B-976B-4CD3-884C-C5C18E79DCE3}"/>
              </a:ext>
            </a:extLst>
          </p:cNvPr>
          <p:cNvPicPr>
            <a:picLocks noChangeAspect="1"/>
          </p:cNvPicPr>
          <p:nvPr/>
        </p:nvPicPr>
        <p:blipFill>
          <a:blip r:embed="rId3"/>
          <a:stretch>
            <a:fillRect/>
          </a:stretch>
        </p:blipFill>
        <p:spPr>
          <a:xfrm>
            <a:off x="3332449" y="2935955"/>
            <a:ext cx="701101" cy="719390"/>
          </a:xfrm>
          <a:prstGeom prst="rect">
            <a:avLst/>
          </a:prstGeom>
        </p:spPr>
      </p:pic>
      <p:pic>
        <p:nvPicPr>
          <p:cNvPr id="10" name="図 9">
            <a:extLst>
              <a:ext uri="{FF2B5EF4-FFF2-40B4-BE49-F238E27FC236}">
                <a16:creationId xmlns:a16="http://schemas.microsoft.com/office/drawing/2014/main" id="{E3C74A2E-C4AB-4F80-B6B4-A5819710F53E}"/>
              </a:ext>
            </a:extLst>
          </p:cNvPr>
          <p:cNvPicPr>
            <a:picLocks noChangeAspect="1"/>
          </p:cNvPicPr>
          <p:nvPr/>
        </p:nvPicPr>
        <p:blipFill>
          <a:blip r:embed="rId4"/>
          <a:stretch>
            <a:fillRect/>
          </a:stretch>
        </p:blipFill>
        <p:spPr>
          <a:xfrm>
            <a:off x="6351696" y="2935955"/>
            <a:ext cx="707197" cy="719390"/>
          </a:xfrm>
          <a:prstGeom prst="rect">
            <a:avLst/>
          </a:prstGeom>
        </p:spPr>
      </p:pic>
      <p:pic>
        <p:nvPicPr>
          <p:cNvPr id="11" name="図 10">
            <a:extLst>
              <a:ext uri="{FF2B5EF4-FFF2-40B4-BE49-F238E27FC236}">
                <a16:creationId xmlns:a16="http://schemas.microsoft.com/office/drawing/2014/main" id="{6A5595B0-95BD-4D63-88CB-899B17390F8F}"/>
              </a:ext>
            </a:extLst>
          </p:cNvPr>
          <p:cNvPicPr>
            <a:picLocks noChangeAspect="1"/>
          </p:cNvPicPr>
          <p:nvPr/>
        </p:nvPicPr>
        <p:blipFill>
          <a:blip r:embed="rId5"/>
          <a:stretch>
            <a:fillRect/>
          </a:stretch>
        </p:blipFill>
        <p:spPr>
          <a:xfrm>
            <a:off x="4848885" y="2935955"/>
            <a:ext cx="701101" cy="719390"/>
          </a:xfrm>
          <a:prstGeom prst="rect">
            <a:avLst/>
          </a:prstGeom>
        </p:spPr>
      </p:pic>
      <p:pic>
        <p:nvPicPr>
          <p:cNvPr id="13" name="図 12">
            <a:extLst>
              <a:ext uri="{FF2B5EF4-FFF2-40B4-BE49-F238E27FC236}">
                <a16:creationId xmlns:a16="http://schemas.microsoft.com/office/drawing/2014/main" id="{1EE0CC8B-B943-4048-997F-4F72E1D68EEC}"/>
              </a:ext>
            </a:extLst>
          </p:cNvPr>
          <p:cNvPicPr>
            <a:picLocks noChangeAspect="1"/>
          </p:cNvPicPr>
          <p:nvPr/>
        </p:nvPicPr>
        <p:blipFill>
          <a:blip r:embed="rId6"/>
          <a:stretch>
            <a:fillRect/>
          </a:stretch>
        </p:blipFill>
        <p:spPr>
          <a:xfrm rot="10800000" flipH="1">
            <a:off x="7854253" y="2948655"/>
            <a:ext cx="719390" cy="719390"/>
          </a:xfrm>
          <a:prstGeom prst="rect">
            <a:avLst/>
          </a:prstGeom>
        </p:spPr>
      </p:pic>
      <p:pic>
        <p:nvPicPr>
          <p:cNvPr id="15" name="図 14">
            <a:extLst>
              <a:ext uri="{FF2B5EF4-FFF2-40B4-BE49-F238E27FC236}">
                <a16:creationId xmlns:a16="http://schemas.microsoft.com/office/drawing/2014/main" id="{C7C25EA1-7E1C-42CD-A2B4-9CCC7A954456}"/>
              </a:ext>
            </a:extLst>
          </p:cNvPr>
          <p:cNvPicPr>
            <a:picLocks noChangeAspect="1"/>
          </p:cNvPicPr>
          <p:nvPr/>
        </p:nvPicPr>
        <p:blipFill>
          <a:blip r:embed="rId7"/>
          <a:stretch>
            <a:fillRect/>
          </a:stretch>
        </p:blipFill>
        <p:spPr>
          <a:xfrm rot="10800000">
            <a:off x="3317207" y="3693982"/>
            <a:ext cx="731583" cy="719390"/>
          </a:xfrm>
          <a:prstGeom prst="rect">
            <a:avLst/>
          </a:prstGeom>
        </p:spPr>
      </p:pic>
      <p:pic>
        <p:nvPicPr>
          <p:cNvPr id="16" name="図 15">
            <a:extLst>
              <a:ext uri="{FF2B5EF4-FFF2-40B4-BE49-F238E27FC236}">
                <a16:creationId xmlns:a16="http://schemas.microsoft.com/office/drawing/2014/main" id="{6EC93E74-3562-4150-908B-DB8344B8BE87}"/>
              </a:ext>
            </a:extLst>
          </p:cNvPr>
          <p:cNvPicPr>
            <a:picLocks noChangeAspect="1"/>
          </p:cNvPicPr>
          <p:nvPr/>
        </p:nvPicPr>
        <p:blipFill>
          <a:blip r:embed="rId8"/>
          <a:stretch>
            <a:fillRect/>
          </a:stretch>
        </p:blipFill>
        <p:spPr>
          <a:xfrm rot="5400000">
            <a:off x="6345346" y="3693982"/>
            <a:ext cx="720000" cy="720000"/>
          </a:xfrm>
          <a:prstGeom prst="rect">
            <a:avLst/>
          </a:prstGeom>
        </p:spPr>
      </p:pic>
      <p:pic>
        <p:nvPicPr>
          <p:cNvPr id="18" name="図 17">
            <a:extLst>
              <a:ext uri="{FF2B5EF4-FFF2-40B4-BE49-F238E27FC236}">
                <a16:creationId xmlns:a16="http://schemas.microsoft.com/office/drawing/2014/main" id="{CADE409B-7863-4465-9A13-A600A73C8F7F}"/>
              </a:ext>
            </a:extLst>
          </p:cNvPr>
          <p:cNvPicPr>
            <a:picLocks noChangeAspect="1"/>
          </p:cNvPicPr>
          <p:nvPr/>
        </p:nvPicPr>
        <p:blipFill>
          <a:blip r:embed="rId9"/>
          <a:stretch>
            <a:fillRect/>
          </a:stretch>
        </p:blipFill>
        <p:spPr>
          <a:xfrm rot="5400000">
            <a:off x="7873303" y="3700585"/>
            <a:ext cx="695004" cy="725487"/>
          </a:xfrm>
          <a:prstGeom prst="rect">
            <a:avLst/>
          </a:prstGeom>
        </p:spPr>
      </p:pic>
      <p:pic>
        <p:nvPicPr>
          <p:cNvPr id="19" name="図 18">
            <a:extLst>
              <a:ext uri="{FF2B5EF4-FFF2-40B4-BE49-F238E27FC236}">
                <a16:creationId xmlns:a16="http://schemas.microsoft.com/office/drawing/2014/main" id="{5606C7BF-D72C-43E6-9434-7B8321E4DFA0}"/>
              </a:ext>
            </a:extLst>
          </p:cNvPr>
          <p:cNvPicPr>
            <a:picLocks noChangeAspect="1"/>
          </p:cNvPicPr>
          <p:nvPr/>
        </p:nvPicPr>
        <p:blipFill>
          <a:blip r:embed="rId10"/>
          <a:stretch>
            <a:fillRect/>
          </a:stretch>
        </p:blipFill>
        <p:spPr>
          <a:xfrm>
            <a:off x="6363738" y="5216494"/>
            <a:ext cx="702367" cy="720000"/>
          </a:xfrm>
          <a:prstGeom prst="rect">
            <a:avLst/>
          </a:prstGeom>
        </p:spPr>
      </p:pic>
      <p:pic>
        <p:nvPicPr>
          <p:cNvPr id="21" name="図 20">
            <a:extLst>
              <a:ext uri="{FF2B5EF4-FFF2-40B4-BE49-F238E27FC236}">
                <a16:creationId xmlns:a16="http://schemas.microsoft.com/office/drawing/2014/main" id="{3096A281-AB6D-4159-8E15-BD3B395C7CD6}"/>
              </a:ext>
            </a:extLst>
          </p:cNvPr>
          <p:cNvPicPr>
            <a:picLocks noChangeAspect="1"/>
          </p:cNvPicPr>
          <p:nvPr/>
        </p:nvPicPr>
        <p:blipFill>
          <a:blip r:embed="rId11"/>
          <a:stretch>
            <a:fillRect/>
          </a:stretch>
        </p:blipFill>
        <p:spPr>
          <a:xfrm>
            <a:off x="7855267" y="5216494"/>
            <a:ext cx="725487" cy="719390"/>
          </a:xfrm>
          <a:prstGeom prst="rect">
            <a:avLst/>
          </a:prstGeom>
        </p:spPr>
      </p:pic>
      <p:pic>
        <p:nvPicPr>
          <p:cNvPr id="23" name="図 22">
            <a:extLst>
              <a:ext uri="{FF2B5EF4-FFF2-40B4-BE49-F238E27FC236}">
                <a16:creationId xmlns:a16="http://schemas.microsoft.com/office/drawing/2014/main" id="{55F280F2-1406-4681-A9F0-B72C2746225D}"/>
              </a:ext>
            </a:extLst>
          </p:cNvPr>
          <p:cNvPicPr>
            <a:picLocks noChangeAspect="1"/>
          </p:cNvPicPr>
          <p:nvPr/>
        </p:nvPicPr>
        <p:blipFill>
          <a:blip r:embed="rId12"/>
          <a:stretch>
            <a:fillRect/>
          </a:stretch>
        </p:blipFill>
        <p:spPr>
          <a:xfrm>
            <a:off x="6363738" y="4455543"/>
            <a:ext cx="688908" cy="719390"/>
          </a:xfrm>
          <a:prstGeom prst="rect">
            <a:avLst/>
          </a:prstGeom>
        </p:spPr>
      </p:pic>
      <p:pic>
        <p:nvPicPr>
          <p:cNvPr id="25" name="図 24">
            <a:extLst>
              <a:ext uri="{FF2B5EF4-FFF2-40B4-BE49-F238E27FC236}">
                <a16:creationId xmlns:a16="http://schemas.microsoft.com/office/drawing/2014/main" id="{4E8C4E4B-4114-45E9-8E01-D5D21E7448E6}"/>
              </a:ext>
            </a:extLst>
          </p:cNvPr>
          <p:cNvPicPr>
            <a:picLocks noChangeAspect="1"/>
          </p:cNvPicPr>
          <p:nvPr/>
        </p:nvPicPr>
        <p:blipFill>
          <a:blip r:embed="rId13"/>
          <a:stretch>
            <a:fillRect/>
          </a:stretch>
        </p:blipFill>
        <p:spPr>
          <a:xfrm>
            <a:off x="7855774" y="4446540"/>
            <a:ext cx="731583" cy="719390"/>
          </a:xfrm>
          <a:prstGeom prst="rect">
            <a:avLst/>
          </a:prstGeom>
        </p:spPr>
      </p:pic>
      <p:pic>
        <p:nvPicPr>
          <p:cNvPr id="27" name="図 26">
            <a:extLst>
              <a:ext uri="{FF2B5EF4-FFF2-40B4-BE49-F238E27FC236}">
                <a16:creationId xmlns:a16="http://schemas.microsoft.com/office/drawing/2014/main" id="{9273D97F-3A14-414E-B532-A9B577A02513}"/>
              </a:ext>
            </a:extLst>
          </p:cNvPr>
          <p:cNvPicPr>
            <a:picLocks noChangeAspect="1"/>
          </p:cNvPicPr>
          <p:nvPr/>
        </p:nvPicPr>
        <p:blipFill>
          <a:blip r:embed="rId14"/>
          <a:stretch>
            <a:fillRect/>
          </a:stretch>
        </p:blipFill>
        <p:spPr>
          <a:xfrm rot="5400000">
            <a:off x="4848884" y="3700332"/>
            <a:ext cx="701101" cy="719390"/>
          </a:xfrm>
          <a:prstGeom prst="rect">
            <a:avLst/>
          </a:prstGeom>
        </p:spPr>
      </p:pic>
      <p:pic>
        <p:nvPicPr>
          <p:cNvPr id="28" name="図 27">
            <a:extLst>
              <a:ext uri="{FF2B5EF4-FFF2-40B4-BE49-F238E27FC236}">
                <a16:creationId xmlns:a16="http://schemas.microsoft.com/office/drawing/2014/main" id="{45FDB56A-467C-4BDA-9535-E8A80C0E9446}"/>
              </a:ext>
            </a:extLst>
          </p:cNvPr>
          <p:cNvPicPr>
            <a:picLocks noChangeAspect="1"/>
          </p:cNvPicPr>
          <p:nvPr/>
        </p:nvPicPr>
        <p:blipFill>
          <a:blip r:embed="rId15"/>
          <a:stretch>
            <a:fillRect/>
          </a:stretch>
        </p:blipFill>
        <p:spPr>
          <a:xfrm>
            <a:off x="4872351" y="4458001"/>
            <a:ext cx="652235" cy="720000"/>
          </a:xfrm>
          <a:prstGeom prst="rect">
            <a:avLst/>
          </a:prstGeom>
        </p:spPr>
      </p:pic>
      <p:pic>
        <p:nvPicPr>
          <p:cNvPr id="29" name="図 28">
            <a:extLst>
              <a:ext uri="{FF2B5EF4-FFF2-40B4-BE49-F238E27FC236}">
                <a16:creationId xmlns:a16="http://schemas.microsoft.com/office/drawing/2014/main" id="{CA9711FE-8D0F-480D-AD48-42A6DEC5CB2A}"/>
              </a:ext>
            </a:extLst>
          </p:cNvPr>
          <p:cNvPicPr>
            <a:picLocks noChangeAspect="1"/>
          </p:cNvPicPr>
          <p:nvPr/>
        </p:nvPicPr>
        <p:blipFill>
          <a:blip r:embed="rId16"/>
          <a:stretch>
            <a:fillRect/>
          </a:stretch>
        </p:blipFill>
        <p:spPr>
          <a:xfrm>
            <a:off x="4836767" y="5219074"/>
            <a:ext cx="720000" cy="720000"/>
          </a:xfrm>
          <a:prstGeom prst="rect">
            <a:avLst/>
          </a:prstGeom>
        </p:spPr>
      </p:pic>
      <p:pic>
        <p:nvPicPr>
          <p:cNvPr id="31" name="図 30">
            <a:extLst>
              <a:ext uri="{FF2B5EF4-FFF2-40B4-BE49-F238E27FC236}">
                <a16:creationId xmlns:a16="http://schemas.microsoft.com/office/drawing/2014/main" id="{66730291-4E0C-4BFD-A9C6-682FCD1E25F4}"/>
              </a:ext>
            </a:extLst>
          </p:cNvPr>
          <p:cNvPicPr>
            <a:picLocks noChangeAspect="1"/>
          </p:cNvPicPr>
          <p:nvPr/>
        </p:nvPicPr>
        <p:blipFill rotWithShape="1">
          <a:blip r:embed="rId17"/>
          <a:srcRect l="29104" t="8819" r="30326" b="32972"/>
          <a:stretch/>
        </p:blipFill>
        <p:spPr>
          <a:xfrm>
            <a:off x="3306634" y="4445930"/>
            <a:ext cx="752727" cy="720000"/>
          </a:xfrm>
          <a:prstGeom prst="rect">
            <a:avLst/>
          </a:prstGeom>
        </p:spPr>
      </p:pic>
      <p:pic>
        <p:nvPicPr>
          <p:cNvPr id="30" name="図 29">
            <a:extLst>
              <a:ext uri="{FF2B5EF4-FFF2-40B4-BE49-F238E27FC236}">
                <a16:creationId xmlns:a16="http://schemas.microsoft.com/office/drawing/2014/main" id="{7CF63EE2-33A4-4050-A87C-DB58DB9077E8}"/>
              </a:ext>
            </a:extLst>
          </p:cNvPr>
          <p:cNvPicPr>
            <a:picLocks noChangeAspect="1"/>
          </p:cNvPicPr>
          <p:nvPr/>
        </p:nvPicPr>
        <p:blipFill>
          <a:blip r:embed="rId18"/>
          <a:stretch>
            <a:fillRect/>
          </a:stretch>
        </p:blipFill>
        <p:spPr>
          <a:xfrm rot="5400000">
            <a:off x="3311884" y="5204838"/>
            <a:ext cx="738075" cy="720000"/>
          </a:xfrm>
          <a:prstGeom prst="rect">
            <a:avLst/>
          </a:prstGeom>
        </p:spPr>
      </p:pic>
    </p:spTree>
    <p:extLst>
      <p:ext uri="{BB962C8B-B14F-4D97-AF65-F5344CB8AC3E}">
        <p14:creationId xmlns:p14="http://schemas.microsoft.com/office/powerpoint/2010/main" val="1522416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4304"/>
            <a:ext cx="6591631" cy="349961"/>
          </a:xfrm>
        </p:spPr>
        <p:txBody>
          <a:bodyPr/>
          <a:lstStyle/>
          <a:p>
            <a:r>
              <a:rPr kumimoji="1" lang="ja-JP" altLang="en-US" dirty="0"/>
              <a:t>２．</a:t>
            </a:r>
            <a:r>
              <a:rPr kumimoji="0" lang="ja-JP" altLang="en-US" sz="2200" dirty="0">
                <a:latin typeface="+mn-ea"/>
                <a:ea typeface="+mn-ea"/>
              </a:rPr>
              <a:t>試料調製③：粉末試料採取（光顕・</a:t>
            </a:r>
            <a:r>
              <a:rPr kumimoji="0" lang="en-US" altLang="ja-JP" sz="2200" dirty="0">
                <a:latin typeface="+mn-ea"/>
                <a:ea typeface="+mn-ea"/>
              </a:rPr>
              <a:t>SEM-EDS</a:t>
            </a:r>
            <a:r>
              <a:rPr kumimoji="0" lang="ja-JP" altLang="en-US" sz="2200" dirty="0">
                <a:latin typeface="+mn-ea"/>
                <a:ea typeface="+mn-ea"/>
              </a:rPr>
              <a:t>用）</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59" y="576559"/>
            <a:ext cx="8537305" cy="1446550"/>
          </a:xfrm>
          <a:prstGeom prst="rect">
            <a:avLst/>
          </a:prstGeom>
          <a:noFill/>
          <a:ln w="9525" algn="ctr">
            <a:noFill/>
            <a:miter lim="800000"/>
            <a:headEnd/>
            <a:tailEnd/>
          </a:ln>
          <a:effectLst/>
        </p:spPr>
        <p:txBody>
          <a:bodyPr wrap="square" rtlCol="0">
            <a:spAutoFit/>
          </a:bodyPr>
          <a:lstStyle/>
          <a:p>
            <a:pPr algn="just">
              <a:spcBef>
                <a:spcPts val="500"/>
              </a:spcBef>
              <a:buClrTx/>
              <a:buSzTx/>
              <a:buNone/>
            </a:pPr>
            <a:r>
              <a:rPr kumimoji="0" lang="ja-JP" altLang="en-US" sz="2200" dirty="0">
                <a:latin typeface="+mn-ea"/>
                <a:ea typeface="+mn-ea"/>
              </a:rPr>
              <a:t>フィルタからの粉末試料の採取</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ja-JP" altLang="en-US" sz="2200" dirty="0">
                <a:latin typeface="+mn-ea"/>
                <a:ea typeface="+mn-ea"/>
              </a:rPr>
              <a:t>フィルタ上のろ過残渣（粉末試料）を掻き取り採取</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ja-JP" altLang="en-US" sz="2200" dirty="0">
                <a:latin typeface="+mn-ea"/>
                <a:ea typeface="+mn-ea"/>
              </a:rPr>
              <a:t>燃料成分の観察を期待し、採取位置がペデスタル開口部に近く、且つ</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比の高い</a:t>
            </a:r>
            <a:r>
              <a:rPr kumimoji="0" lang="en-US" altLang="ja-JP" sz="2200" dirty="0">
                <a:latin typeface="+mn-ea"/>
                <a:ea typeface="+mn-ea"/>
              </a:rPr>
              <a:t>1PCV2303B</a:t>
            </a:r>
            <a:r>
              <a:rPr kumimoji="0" lang="ja-JP" altLang="en-US" sz="2200" dirty="0">
                <a:latin typeface="+mn-ea"/>
                <a:ea typeface="+mn-ea"/>
              </a:rPr>
              <a:t>（採取位置：</a:t>
            </a:r>
            <a:r>
              <a:rPr kumimoji="0" lang="en-US" altLang="ja-JP" sz="2200" dirty="0">
                <a:latin typeface="+mn-ea"/>
                <a:ea typeface="+mn-ea"/>
              </a:rPr>
              <a:t>S3</a:t>
            </a:r>
            <a:r>
              <a:rPr kumimoji="0" lang="ja-JP" altLang="en-US" sz="2200" dirty="0">
                <a:latin typeface="+mn-ea"/>
                <a:ea typeface="+mn-ea"/>
              </a:rPr>
              <a:t>）から優先実施。</a:t>
            </a:r>
            <a:endParaRPr kumimoji="0" lang="en-US" altLang="ja-JP" sz="2200" dirty="0">
              <a:latin typeface="+mn-ea"/>
              <a:ea typeface="+mn-ea"/>
            </a:endParaRPr>
          </a:p>
        </p:txBody>
      </p:sp>
      <p:graphicFrame>
        <p:nvGraphicFramePr>
          <p:cNvPr id="4" name="表 4">
            <a:extLst>
              <a:ext uri="{FF2B5EF4-FFF2-40B4-BE49-F238E27FC236}">
                <a16:creationId xmlns:a16="http://schemas.microsoft.com/office/drawing/2014/main" id="{6E69D8C2-45EF-463B-8D64-075C862862CD}"/>
              </a:ext>
            </a:extLst>
          </p:cNvPr>
          <p:cNvGraphicFramePr>
            <a:graphicFrameLocks noGrp="1"/>
          </p:cNvGraphicFramePr>
          <p:nvPr>
            <p:extLst>
              <p:ext uri="{D42A27DB-BD31-4B8C-83A1-F6EECF244321}">
                <p14:modId xmlns:p14="http://schemas.microsoft.com/office/powerpoint/2010/main" val="47954823"/>
              </p:ext>
            </p:extLst>
          </p:nvPr>
        </p:nvGraphicFramePr>
        <p:xfrm>
          <a:off x="1939711" y="2158461"/>
          <a:ext cx="5040000" cy="4207442"/>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406538910"/>
                    </a:ext>
                  </a:extLst>
                </a:gridCol>
                <a:gridCol w="1440000">
                  <a:extLst>
                    <a:ext uri="{9D8B030D-6E8A-4147-A177-3AD203B41FA5}">
                      <a16:colId xmlns:a16="http://schemas.microsoft.com/office/drawing/2014/main" val="3314705866"/>
                    </a:ext>
                  </a:extLst>
                </a:gridCol>
                <a:gridCol w="1800000">
                  <a:extLst>
                    <a:ext uri="{9D8B030D-6E8A-4147-A177-3AD203B41FA5}">
                      <a16:colId xmlns:a16="http://schemas.microsoft.com/office/drawing/2014/main" val="524790241"/>
                    </a:ext>
                  </a:extLst>
                </a:gridCol>
              </a:tblGrid>
              <a:tr h="1797842">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3157179"/>
                  </a:ext>
                </a:extLst>
              </a:tr>
              <a:tr h="288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kumimoji="1" lang="ja-JP" altLang="en-US" sz="1400" dirty="0"/>
                        <a:t>粉末試料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9408387"/>
                  </a:ext>
                </a:extLst>
              </a:tr>
              <a:tr h="1800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5759479"/>
                  </a:ext>
                </a:extLst>
              </a:tr>
              <a:tr h="288000">
                <a:tc>
                  <a:txBody>
                    <a:bodyPr/>
                    <a:lstStyle/>
                    <a:p>
                      <a:pPr algn="ctr"/>
                      <a:r>
                        <a:rPr kumimoji="1" lang="ja-JP" altLang="en-US" sz="1400" dirty="0"/>
                        <a:t>分割フィルタ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t>掻き取り後フィルタ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0079079"/>
                  </a:ext>
                </a:extLst>
              </a:tr>
            </a:tbl>
          </a:graphicData>
        </a:graphic>
      </p:graphicFrame>
      <p:pic>
        <p:nvPicPr>
          <p:cNvPr id="14" name="図 13">
            <a:extLst>
              <a:ext uri="{FF2B5EF4-FFF2-40B4-BE49-F238E27FC236}">
                <a16:creationId xmlns:a16="http://schemas.microsoft.com/office/drawing/2014/main" id="{4EF19C08-16DC-46F3-ACA7-9D35067C9E7D}"/>
              </a:ext>
            </a:extLst>
          </p:cNvPr>
          <p:cNvPicPr>
            <a:picLocks noChangeAspect="1"/>
          </p:cNvPicPr>
          <p:nvPr/>
        </p:nvPicPr>
        <p:blipFill>
          <a:blip r:embed="rId2"/>
          <a:stretch>
            <a:fillRect/>
          </a:stretch>
        </p:blipFill>
        <p:spPr>
          <a:xfrm>
            <a:off x="1939711" y="3274939"/>
            <a:ext cx="1804572" cy="2389839"/>
          </a:xfrm>
          <a:prstGeom prst="rect">
            <a:avLst/>
          </a:prstGeom>
        </p:spPr>
      </p:pic>
      <p:pic>
        <p:nvPicPr>
          <p:cNvPr id="15" name="図 14">
            <a:extLst>
              <a:ext uri="{FF2B5EF4-FFF2-40B4-BE49-F238E27FC236}">
                <a16:creationId xmlns:a16="http://schemas.microsoft.com/office/drawing/2014/main" id="{C7B16DE6-BA97-4DEA-8CF2-938652FCC2E3}"/>
              </a:ext>
            </a:extLst>
          </p:cNvPr>
          <p:cNvPicPr>
            <a:picLocks noChangeAspect="1"/>
          </p:cNvPicPr>
          <p:nvPr/>
        </p:nvPicPr>
        <p:blipFill>
          <a:blip r:embed="rId3"/>
          <a:stretch>
            <a:fillRect/>
          </a:stretch>
        </p:blipFill>
        <p:spPr>
          <a:xfrm>
            <a:off x="5187978" y="4279598"/>
            <a:ext cx="1798476" cy="1798476"/>
          </a:xfrm>
          <a:prstGeom prst="rect">
            <a:avLst/>
          </a:prstGeom>
        </p:spPr>
      </p:pic>
      <p:pic>
        <p:nvPicPr>
          <p:cNvPr id="16" name="図 15">
            <a:extLst>
              <a:ext uri="{FF2B5EF4-FFF2-40B4-BE49-F238E27FC236}">
                <a16:creationId xmlns:a16="http://schemas.microsoft.com/office/drawing/2014/main" id="{7654B709-C5B2-49F5-AA09-F4931180B0DE}"/>
              </a:ext>
            </a:extLst>
          </p:cNvPr>
          <p:cNvPicPr>
            <a:picLocks noChangeAspect="1"/>
          </p:cNvPicPr>
          <p:nvPr/>
        </p:nvPicPr>
        <p:blipFill>
          <a:blip r:embed="rId4"/>
          <a:stretch>
            <a:fillRect/>
          </a:stretch>
        </p:blipFill>
        <p:spPr>
          <a:xfrm>
            <a:off x="5170824" y="2171846"/>
            <a:ext cx="1798476" cy="1798476"/>
          </a:xfrm>
          <a:prstGeom prst="rect">
            <a:avLst/>
          </a:prstGeom>
        </p:spPr>
      </p:pic>
      <p:sp>
        <p:nvSpPr>
          <p:cNvPr id="17" name="矢印: 右 16">
            <a:extLst>
              <a:ext uri="{FF2B5EF4-FFF2-40B4-BE49-F238E27FC236}">
                <a16:creationId xmlns:a16="http://schemas.microsoft.com/office/drawing/2014/main" id="{29B692AC-1BAB-4ED5-A931-2248A576F4AF}"/>
              </a:ext>
            </a:extLst>
          </p:cNvPr>
          <p:cNvSpPr/>
          <p:nvPr/>
        </p:nvSpPr>
        <p:spPr>
          <a:xfrm rot="20149823">
            <a:off x="3697645" y="3481325"/>
            <a:ext cx="1536971" cy="388843"/>
          </a:xfrm>
          <a:prstGeom prst="rightArrow">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CEDDD5BD-2CF2-450B-AB84-68809212C770}"/>
              </a:ext>
            </a:extLst>
          </p:cNvPr>
          <p:cNvSpPr/>
          <p:nvPr/>
        </p:nvSpPr>
        <p:spPr>
          <a:xfrm rot="1450177" flipV="1">
            <a:off x="3697645" y="4295749"/>
            <a:ext cx="1536971" cy="388843"/>
          </a:xfrm>
          <a:prstGeom prst="rightArrow">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991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A9627885-3416-4AD3-8CF5-6261FDFE1B88}"/>
              </a:ext>
            </a:extLst>
          </p:cNvPr>
          <p:cNvPicPr>
            <a:picLocks noChangeAspect="1"/>
          </p:cNvPicPr>
          <p:nvPr/>
        </p:nvPicPr>
        <p:blipFill>
          <a:blip r:embed="rId3"/>
          <a:stretch>
            <a:fillRect/>
          </a:stretch>
        </p:blipFill>
        <p:spPr>
          <a:xfrm>
            <a:off x="3852552" y="4246679"/>
            <a:ext cx="1258717" cy="1639259"/>
          </a:xfrm>
          <a:prstGeom prst="rect">
            <a:avLst/>
          </a:prstGeom>
        </p:spPr>
      </p:pic>
      <p:pic>
        <p:nvPicPr>
          <p:cNvPr id="27" name="図 26">
            <a:extLst>
              <a:ext uri="{FF2B5EF4-FFF2-40B4-BE49-F238E27FC236}">
                <a16:creationId xmlns:a16="http://schemas.microsoft.com/office/drawing/2014/main" id="{CD2BF3BC-F0E1-4451-B97E-9DB80383D788}"/>
              </a:ext>
            </a:extLst>
          </p:cNvPr>
          <p:cNvPicPr>
            <a:picLocks noChangeAspect="1"/>
          </p:cNvPicPr>
          <p:nvPr/>
        </p:nvPicPr>
        <p:blipFill>
          <a:blip r:embed="rId4"/>
          <a:stretch>
            <a:fillRect/>
          </a:stretch>
        </p:blipFill>
        <p:spPr>
          <a:xfrm>
            <a:off x="1323687" y="4249115"/>
            <a:ext cx="1261981" cy="1639966"/>
          </a:xfrm>
          <a:prstGeom prst="rect">
            <a:avLst/>
          </a:prstGeom>
        </p:spPr>
      </p:pic>
      <p:pic>
        <p:nvPicPr>
          <p:cNvPr id="56" name="図 55">
            <a:extLst>
              <a:ext uri="{FF2B5EF4-FFF2-40B4-BE49-F238E27FC236}">
                <a16:creationId xmlns:a16="http://schemas.microsoft.com/office/drawing/2014/main" id="{5DF55BA0-4A1B-4F19-B3FB-20A24D2F78AA}"/>
              </a:ext>
            </a:extLst>
          </p:cNvPr>
          <p:cNvPicPr>
            <a:picLocks noChangeAspect="1"/>
          </p:cNvPicPr>
          <p:nvPr/>
        </p:nvPicPr>
        <p:blipFill rotWithShape="1">
          <a:blip r:embed="rId5"/>
          <a:srcRect l="27113" t="1152" b="13487"/>
          <a:stretch/>
        </p:blipFill>
        <p:spPr>
          <a:xfrm>
            <a:off x="2575475" y="4243892"/>
            <a:ext cx="1261982" cy="163925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粉末試料を用いた観察試料の調製</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粉末試料を試料台上の</a:t>
            </a:r>
            <a:r>
              <a:rPr kumimoji="0" lang="en-US" altLang="ja-JP" sz="2200" dirty="0">
                <a:latin typeface="+mn-ea"/>
                <a:ea typeface="+mn-ea"/>
              </a:rPr>
              <a:t>C</a:t>
            </a:r>
            <a:r>
              <a:rPr kumimoji="0" lang="ja-JP" altLang="en-US" sz="2200" dirty="0">
                <a:latin typeface="+mn-ea"/>
                <a:ea typeface="+mn-ea"/>
              </a:rPr>
              <a:t>テープに塗布</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粉末試料を攪拌後に３試料を分取し、その内</a:t>
            </a:r>
            <a:r>
              <a:rPr kumimoji="0" lang="en-US" altLang="ja-JP" sz="2200" dirty="0">
                <a:latin typeface="+mn-ea"/>
                <a:ea typeface="+mn-ea"/>
              </a:rPr>
              <a:t> 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比が最も高い試料を観察</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観察は無処理状態で実施（</a:t>
            </a:r>
            <a:r>
              <a:rPr kumimoji="0" lang="en-US" altLang="ja-JP" sz="2200" dirty="0">
                <a:latin typeface="+mn-ea"/>
                <a:ea typeface="+mn-ea"/>
              </a:rPr>
              <a:t>SEM-EDS</a:t>
            </a:r>
            <a:r>
              <a:rPr kumimoji="0" lang="ja-JP" altLang="en-US" sz="2200" dirty="0">
                <a:latin typeface="+mn-ea"/>
                <a:ea typeface="+mn-ea"/>
              </a:rPr>
              <a:t>は低真空モードにて測定）</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4"/>
            <a:ext cx="6924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２．試料調製④：試料作製（光顕・</a:t>
            </a:r>
            <a:r>
              <a:rPr lang="en-US" altLang="ja-JP" dirty="0">
                <a:solidFill>
                  <a:srgbClr val="FF0000"/>
                </a:solidFill>
              </a:rPr>
              <a:t>SEM-EDS</a:t>
            </a:r>
            <a:r>
              <a:rPr lang="ja-JP" altLang="en-US" dirty="0">
                <a:solidFill>
                  <a:srgbClr val="FF0000"/>
                </a:solidFill>
              </a:rPr>
              <a:t>用）－</a:t>
            </a:r>
            <a:r>
              <a:rPr lang="en-US" altLang="ja-JP" dirty="0">
                <a:solidFill>
                  <a:srgbClr val="FF0000"/>
                </a:solidFill>
              </a:rPr>
              <a:t>1</a:t>
            </a:r>
            <a:endParaRPr lang="ja-JP" altLang="en-US" dirty="0">
              <a:solidFill>
                <a:srgbClr val="FF0000"/>
              </a:solidFill>
            </a:endParaRPr>
          </a:p>
        </p:txBody>
      </p:sp>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454666299"/>
              </p:ext>
            </p:extLst>
          </p:nvPr>
        </p:nvGraphicFramePr>
        <p:xfrm>
          <a:off x="1332000" y="4235314"/>
          <a:ext cx="7200000" cy="20268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363536352"/>
                    </a:ext>
                  </a:extLst>
                </a:gridCol>
                <a:gridCol w="1260000">
                  <a:extLst>
                    <a:ext uri="{9D8B030D-6E8A-4147-A177-3AD203B41FA5}">
                      <a16:colId xmlns:a16="http://schemas.microsoft.com/office/drawing/2014/main" val="1338871496"/>
                    </a:ext>
                  </a:extLst>
                </a:gridCol>
                <a:gridCol w="1260000">
                  <a:extLst>
                    <a:ext uri="{9D8B030D-6E8A-4147-A177-3AD203B41FA5}">
                      <a16:colId xmlns:a16="http://schemas.microsoft.com/office/drawing/2014/main" val="245203590"/>
                    </a:ext>
                  </a:extLst>
                </a:gridCol>
                <a:gridCol w="1260000">
                  <a:extLst>
                    <a:ext uri="{9D8B030D-6E8A-4147-A177-3AD203B41FA5}">
                      <a16:colId xmlns:a16="http://schemas.microsoft.com/office/drawing/2014/main" val="2443521689"/>
                    </a:ext>
                  </a:extLst>
                </a:gridCol>
                <a:gridCol w="2160000">
                  <a:extLst>
                    <a:ext uri="{9D8B030D-6E8A-4147-A177-3AD203B41FA5}">
                      <a16:colId xmlns:a16="http://schemas.microsoft.com/office/drawing/2014/main" val="3487097940"/>
                    </a:ext>
                  </a:extLst>
                </a:gridCol>
              </a:tblGrid>
              <a:tr h="1656000">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試料調整中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r h="370840">
                <a:tc>
                  <a:txBody>
                    <a:bodyPr/>
                    <a:lstStyle/>
                    <a:p>
                      <a:pPr algn="ctr"/>
                      <a:r>
                        <a:rPr kumimoji="1" lang="en-US" altLang="ja-JP" sz="1200" dirty="0"/>
                        <a:t>1PCV2301BR3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1PCV2302BR3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1PCV2303BR3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1PCV2304BR3</a:t>
                      </a:r>
                      <a:endParaRPr kumimoji="1" lang="ja-JP" altLang="en-US" sz="12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t>観察試料の構成</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81903"/>
                  </a:ext>
                </a:extLst>
              </a:tr>
            </a:tbl>
          </a:graphicData>
        </a:graphic>
      </p:graphicFrame>
      <p:pic>
        <p:nvPicPr>
          <p:cNvPr id="26" name="図 25">
            <a:extLst>
              <a:ext uri="{FF2B5EF4-FFF2-40B4-BE49-F238E27FC236}">
                <a16:creationId xmlns:a16="http://schemas.microsoft.com/office/drawing/2014/main" id="{2E679B53-E346-440A-9AB3-C98551B601BF}"/>
              </a:ext>
            </a:extLst>
          </p:cNvPr>
          <p:cNvPicPr>
            <a:picLocks noChangeAspect="1"/>
          </p:cNvPicPr>
          <p:nvPr/>
        </p:nvPicPr>
        <p:blipFill>
          <a:blip r:embed="rId6"/>
          <a:stretch>
            <a:fillRect/>
          </a:stretch>
        </p:blipFill>
        <p:spPr>
          <a:xfrm>
            <a:off x="4916255" y="2413109"/>
            <a:ext cx="1800000" cy="1477841"/>
          </a:xfrm>
          <a:prstGeom prst="rect">
            <a:avLst/>
          </a:prstGeom>
        </p:spPr>
      </p:pic>
      <p:grpSp>
        <p:nvGrpSpPr>
          <p:cNvPr id="4" name="グループ化 3">
            <a:extLst>
              <a:ext uri="{FF2B5EF4-FFF2-40B4-BE49-F238E27FC236}">
                <a16:creationId xmlns:a16="http://schemas.microsoft.com/office/drawing/2014/main" id="{2E57728F-B692-43A0-83FA-32EED5853A2E}"/>
              </a:ext>
            </a:extLst>
          </p:cNvPr>
          <p:cNvGrpSpPr/>
          <p:nvPr/>
        </p:nvGrpSpPr>
        <p:grpSpPr>
          <a:xfrm>
            <a:off x="6690261" y="4280680"/>
            <a:ext cx="1883120" cy="1549147"/>
            <a:chOff x="6345136" y="3890950"/>
            <a:chExt cx="1883120" cy="1549147"/>
          </a:xfrm>
        </p:grpSpPr>
        <p:sp>
          <p:nvSpPr>
            <p:cNvPr id="31" name="テキスト ボックス 30">
              <a:extLst>
                <a:ext uri="{FF2B5EF4-FFF2-40B4-BE49-F238E27FC236}">
                  <a16:creationId xmlns:a16="http://schemas.microsoft.com/office/drawing/2014/main" id="{2765A8BB-9A17-406E-BF3E-987878593F34}"/>
                </a:ext>
              </a:extLst>
            </p:cNvPr>
            <p:cNvSpPr txBox="1"/>
            <p:nvPr/>
          </p:nvSpPr>
          <p:spPr bwMode="auto">
            <a:xfrm>
              <a:off x="6346209" y="4928306"/>
              <a:ext cx="832513" cy="511791"/>
            </a:xfrm>
            <a:prstGeom prst="rect">
              <a:avLst/>
            </a:prstGeom>
            <a:solidFill>
              <a:srgbClr val="CCFFFF"/>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Al</a:t>
              </a:r>
              <a:r>
                <a:rPr kumimoji="0" lang="ja-JP" altLang="en-US" b="0" dirty="0">
                  <a:latin typeface="+mn-ea"/>
                  <a:ea typeface="+mn-ea"/>
                </a:rPr>
                <a:t>試料台</a:t>
              </a:r>
            </a:p>
          </p:txBody>
        </p:sp>
        <p:cxnSp>
          <p:nvCxnSpPr>
            <p:cNvPr id="33" name="直線コネクタ 32">
              <a:extLst>
                <a:ext uri="{FF2B5EF4-FFF2-40B4-BE49-F238E27FC236}">
                  <a16:creationId xmlns:a16="http://schemas.microsoft.com/office/drawing/2014/main" id="{A25C28F0-1765-4AA6-9004-2271F3C4A9FC}"/>
                </a:ext>
              </a:extLst>
            </p:cNvPr>
            <p:cNvCxnSpPr>
              <a:cxnSpLocks/>
            </p:cNvCxnSpPr>
            <p:nvPr/>
          </p:nvCxnSpPr>
          <p:spPr>
            <a:xfrm>
              <a:off x="6346209" y="4880539"/>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CF1230A6-3614-47D6-BEF0-B53CDE7CF7A3}"/>
                </a:ext>
              </a:extLst>
            </p:cNvPr>
            <p:cNvSpPr txBox="1"/>
            <p:nvPr/>
          </p:nvSpPr>
          <p:spPr bwMode="auto">
            <a:xfrm>
              <a:off x="6455393" y="4764294"/>
              <a:ext cx="612000" cy="50291"/>
            </a:xfrm>
            <a:prstGeom prst="rect">
              <a:avLst/>
            </a:prstGeom>
            <a:solidFill>
              <a:srgbClr val="FFFF00"/>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cxnSp>
          <p:nvCxnSpPr>
            <p:cNvPr id="37" name="直線コネクタ 36">
              <a:extLst>
                <a:ext uri="{FF2B5EF4-FFF2-40B4-BE49-F238E27FC236}">
                  <a16:creationId xmlns:a16="http://schemas.microsoft.com/office/drawing/2014/main" id="{4626A4BC-C08D-47E7-9A57-A7390F31B81B}"/>
                </a:ext>
              </a:extLst>
            </p:cNvPr>
            <p:cNvCxnSpPr>
              <a:cxnSpLocks/>
            </p:cNvCxnSpPr>
            <p:nvPr/>
          </p:nvCxnSpPr>
          <p:spPr>
            <a:xfrm>
              <a:off x="6346209" y="4709941"/>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D2843049-CB6C-4762-A89D-C8DDC0DC85DF}"/>
                </a:ext>
              </a:extLst>
            </p:cNvPr>
            <p:cNvSpPr txBox="1"/>
            <p:nvPr/>
          </p:nvSpPr>
          <p:spPr bwMode="auto">
            <a:xfrm>
              <a:off x="7395743" y="4683788"/>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Au</a:t>
              </a:r>
              <a:r>
                <a:rPr kumimoji="0" lang="ja-JP" altLang="en-US" b="0" dirty="0">
                  <a:latin typeface="+mn-ea"/>
                  <a:ea typeface="+mn-ea"/>
                </a:rPr>
                <a:t>板</a:t>
              </a:r>
            </a:p>
          </p:txBody>
        </p:sp>
        <p:cxnSp>
          <p:nvCxnSpPr>
            <p:cNvPr id="39" name="直線矢印コネクタ 38">
              <a:extLst>
                <a:ext uri="{FF2B5EF4-FFF2-40B4-BE49-F238E27FC236}">
                  <a16:creationId xmlns:a16="http://schemas.microsoft.com/office/drawing/2014/main" id="{FA7599F7-D1FA-47BA-88C8-556FE7C49F5C}"/>
                </a:ext>
              </a:extLst>
            </p:cNvPr>
            <p:cNvCxnSpPr/>
            <p:nvPr/>
          </p:nvCxnSpPr>
          <p:spPr>
            <a:xfrm flipH="1">
              <a:off x="7067393" y="4789439"/>
              <a:ext cx="552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114ACC1-ABED-463F-AD6A-25843FE39495}"/>
                </a:ext>
              </a:extLst>
            </p:cNvPr>
            <p:cNvSpPr txBox="1"/>
            <p:nvPr/>
          </p:nvSpPr>
          <p:spPr bwMode="auto">
            <a:xfrm>
              <a:off x="7395743" y="4972899"/>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C</a:t>
              </a:r>
              <a:r>
                <a:rPr kumimoji="0" lang="ja-JP" altLang="en-US" b="0" dirty="0">
                  <a:latin typeface="+mn-ea"/>
                  <a:ea typeface="+mn-ea"/>
                </a:rPr>
                <a:t>テープ</a:t>
              </a:r>
            </a:p>
          </p:txBody>
        </p:sp>
        <p:cxnSp>
          <p:nvCxnSpPr>
            <p:cNvPr id="42" name="直線矢印コネクタ 41">
              <a:extLst>
                <a:ext uri="{FF2B5EF4-FFF2-40B4-BE49-F238E27FC236}">
                  <a16:creationId xmlns:a16="http://schemas.microsoft.com/office/drawing/2014/main" id="{34350F96-345D-4E8C-B5AE-05A3C3630B3C}"/>
                </a:ext>
              </a:extLst>
            </p:cNvPr>
            <p:cNvCxnSpPr>
              <a:cxnSpLocks/>
            </p:cNvCxnSpPr>
            <p:nvPr/>
          </p:nvCxnSpPr>
          <p:spPr>
            <a:xfrm flipH="1" flipV="1">
              <a:off x="7178722" y="4885877"/>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55F6001A-B36B-4D57-86C7-6BC175EFF935}"/>
                </a:ext>
              </a:extLst>
            </p:cNvPr>
            <p:cNvSpPr txBox="1"/>
            <p:nvPr/>
          </p:nvSpPr>
          <p:spPr bwMode="auto">
            <a:xfrm>
              <a:off x="7395743" y="4360796"/>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C</a:t>
              </a:r>
              <a:r>
                <a:rPr kumimoji="0" lang="ja-JP" altLang="en-US" b="0" dirty="0">
                  <a:latin typeface="+mn-ea"/>
                  <a:ea typeface="+mn-ea"/>
                </a:rPr>
                <a:t>テープ</a:t>
              </a:r>
            </a:p>
          </p:txBody>
        </p:sp>
        <p:cxnSp>
          <p:nvCxnSpPr>
            <p:cNvPr id="45" name="直線矢印コネクタ 44">
              <a:extLst>
                <a:ext uri="{FF2B5EF4-FFF2-40B4-BE49-F238E27FC236}">
                  <a16:creationId xmlns:a16="http://schemas.microsoft.com/office/drawing/2014/main" id="{A37C97D2-0492-4035-8DF6-158AA9745C17}"/>
                </a:ext>
              </a:extLst>
            </p:cNvPr>
            <p:cNvCxnSpPr>
              <a:cxnSpLocks/>
            </p:cNvCxnSpPr>
            <p:nvPr/>
          </p:nvCxnSpPr>
          <p:spPr>
            <a:xfrm flipH="1">
              <a:off x="7178722" y="4490875"/>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思考の吹き出し: 雲形 45">
              <a:extLst>
                <a:ext uri="{FF2B5EF4-FFF2-40B4-BE49-F238E27FC236}">
                  <a16:creationId xmlns:a16="http://schemas.microsoft.com/office/drawing/2014/main" id="{B4728620-5485-40E8-9044-18B3CFD159BC}"/>
                </a:ext>
              </a:extLst>
            </p:cNvPr>
            <p:cNvSpPr/>
            <p:nvPr/>
          </p:nvSpPr>
          <p:spPr>
            <a:xfrm>
              <a:off x="6591467" y="4598858"/>
              <a:ext cx="423080" cy="99482"/>
            </a:xfrm>
            <a:prstGeom prst="cloudCallout">
              <a:avLst/>
            </a:prstGeom>
            <a:pattFill prst="lgConfetti">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5119CB0B-37D2-4690-BC5D-5CA8C78FC02B}"/>
                </a:ext>
              </a:extLst>
            </p:cNvPr>
            <p:cNvSpPr txBox="1"/>
            <p:nvPr/>
          </p:nvSpPr>
          <p:spPr bwMode="auto">
            <a:xfrm>
              <a:off x="6345136" y="3890950"/>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ja-JP" altLang="en-US" b="0" dirty="0">
                  <a:latin typeface="+mn-ea"/>
                  <a:ea typeface="+mn-ea"/>
                </a:rPr>
                <a:t>粉末試料</a:t>
              </a:r>
            </a:p>
          </p:txBody>
        </p:sp>
        <p:cxnSp>
          <p:nvCxnSpPr>
            <p:cNvPr id="48" name="直線矢印コネクタ 47">
              <a:extLst>
                <a:ext uri="{FF2B5EF4-FFF2-40B4-BE49-F238E27FC236}">
                  <a16:creationId xmlns:a16="http://schemas.microsoft.com/office/drawing/2014/main" id="{E46C1134-B403-4B73-A2C3-4AE0E278820F}"/>
                </a:ext>
              </a:extLst>
            </p:cNvPr>
            <p:cNvCxnSpPr>
              <a:cxnSpLocks/>
            </p:cNvCxnSpPr>
            <p:nvPr/>
          </p:nvCxnSpPr>
          <p:spPr>
            <a:xfrm flipH="1">
              <a:off x="6754970" y="4114601"/>
              <a:ext cx="6422" cy="45783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図 17">
            <a:extLst>
              <a:ext uri="{FF2B5EF4-FFF2-40B4-BE49-F238E27FC236}">
                <a16:creationId xmlns:a16="http://schemas.microsoft.com/office/drawing/2014/main" id="{14646232-B199-4C52-9639-4DB92289FEBA}"/>
              </a:ext>
            </a:extLst>
          </p:cNvPr>
          <p:cNvPicPr>
            <a:picLocks noChangeAspect="1"/>
          </p:cNvPicPr>
          <p:nvPr/>
        </p:nvPicPr>
        <p:blipFill>
          <a:blip r:embed="rId7"/>
          <a:stretch>
            <a:fillRect/>
          </a:stretch>
        </p:blipFill>
        <p:spPr>
          <a:xfrm>
            <a:off x="1348319" y="2447708"/>
            <a:ext cx="1767993" cy="1444877"/>
          </a:xfrm>
          <a:prstGeom prst="rect">
            <a:avLst/>
          </a:prstGeom>
        </p:spPr>
      </p:pic>
      <p:pic>
        <p:nvPicPr>
          <p:cNvPr id="62" name="図 61">
            <a:extLst>
              <a:ext uri="{FF2B5EF4-FFF2-40B4-BE49-F238E27FC236}">
                <a16:creationId xmlns:a16="http://schemas.microsoft.com/office/drawing/2014/main" id="{71AF2FA9-F448-432C-926D-F09657C27B10}"/>
              </a:ext>
            </a:extLst>
          </p:cNvPr>
          <p:cNvPicPr>
            <a:picLocks noChangeAspect="1"/>
          </p:cNvPicPr>
          <p:nvPr/>
        </p:nvPicPr>
        <p:blipFill>
          <a:blip r:embed="rId8"/>
          <a:stretch>
            <a:fillRect/>
          </a:stretch>
        </p:blipFill>
        <p:spPr>
          <a:xfrm>
            <a:off x="3142165" y="2440958"/>
            <a:ext cx="1774090" cy="1414395"/>
          </a:xfrm>
          <a:prstGeom prst="rect">
            <a:avLst/>
          </a:prstGeom>
        </p:spPr>
      </p:pic>
      <p:graphicFrame>
        <p:nvGraphicFramePr>
          <p:cNvPr id="2" name="表 3">
            <a:extLst>
              <a:ext uri="{FF2B5EF4-FFF2-40B4-BE49-F238E27FC236}">
                <a16:creationId xmlns:a16="http://schemas.microsoft.com/office/drawing/2014/main" id="{A55B3FF4-BCE2-4F08-995F-6C3EA19AAE27}"/>
              </a:ext>
            </a:extLst>
          </p:cNvPr>
          <p:cNvGraphicFramePr>
            <a:graphicFrameLocks noGrp="1"/>
          </p:cNvGraphicFramePr>
          <p:nvPr>
            <p:extLst>
              <p:ext uri="{D42A27DB-BD31-4B8C-83A1-F6EECF244321}">
                <p14:modId xmlns:p14="http://schemas.microsoft.com/office/powerpoint/2010/main" val="1513487260"/>
              </p:ext>
            </p:extLst>
          </p:nvPr>
        </p:nvGraphicFramePr>
        <p:xfrm>
          <a:off x="1332000" y="2424474"/>
          <a:ext cx="7200000" cy="181084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903335145"/>
                    </a:ext>
                  </a:extLst>
                </a:gridCol>
                <a:gridCol w="1800000">
                  <a:extLst>
                    <a:ext uri="{9D8B030D-6E8A-4147-A177-3AD203B41FA5}">
                      <a16:colId xmlns:a16="http://schemas.microsoft.com/office/drawing/2014/main" val="422202762"/>
                    </a:ext>
                  </a:extLst>
                </a:gridCol>
                <a:gridCol w="1800000">
                  <a:extLst>
                    <a:ext uri="{9D8B030D-6E8A-4147-A177-3AD203B41FA5}">
                      <a16:colId xmlns:a16="http://schemas.microsoft.com/office/drawing/2014/main" val="401684801"/>
                    </a:ext>
                  </a:extLst>
                </a:gridCol>
                <a:gridCol w="1800000">
                  <a:extLst>
                    <a:ext uri="{9D8B030D-6E8A-4147-A177-3AD203B41FA5}">
                      <a16:colId xmlns:a16="http://schemas.microsoft.com/office/drawing/2014/main" val="2379581572"/>
                    </a:ext>
                  </a:extLst>
                </a:gridCol>
              </a:tblGrid>
              <a:tr h="1440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データ整理中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1824890"/>
                  </a:ext>
                </a:extLst>
              </a:tr>
              <a:tr h="370840">
                <a:tc>
                  <a:txBody>
                    <a:bodyPr/>
                    <a:lstStyle/>
                    <a:p>
                      <a:pPr algn="ctr"/>
                      <a:r>
                        <a:rPr kumimoji="1" lang="en-US" altLang="ja-JP" dirty="0"/>
                        <a:t>1PCV2301BR3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1PCV2302BR3</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1PCV2303BR3</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1PCV2304BR3</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414040"/>
                  </a:ext>
                </a:extLst>
              </a:tr>
            </a:tbl>
          </a:graphicData>
        </a:graphic>
      </p:graphicFrame>
    </p:spTree>
    <p:extLst>
      <p:ext uri="{BB962C8B-B14F-4D97-AF65-F5344CB8AC3E}">
        <p14:creationId xmlns:p14="http://schemas.microsoft.com/office/powerpoint/2010/main" val="70510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lgn="just">
              <a:spcBef>
                <a:spcPts val="500"/>
              </a:spcBef>
              <a:buClrTx/>
              <a:buSzTx/>
              <a:buNone/>
            </a:pPr>
            <a:r>
              <a:rPr kumimoji="0" lang="ja-JP" altLang="en-US" sz="2200" dirty="0">
                <a:latin typeface="+mn-ea"/>
                <a:ea typeface="+mn-ea"/>
              </a:rPr>
              <a:t>粉末試料から３試料を分取し、その内 </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比が最も高い試料を観察</a:t>
            </a:r>
          </a:p>
          <a:p>
            <a:pPr marL="538163" indent="-271463" algn="just">
              <a:spcBef>
                <a:spcPts val="0"/>
              </a:spcBef>
              <a:buClrTx/>
              <a:buSzTx/>
              <a:buFont typeface="Arial" panose="020B0604020202020204" pitchFamily="34" charset="0"/>
              <a:buChar char="•"/>
            </a:pPr>
            <a:r>
              <a:rPr kumimoji="0" lang="ja-JP" altLang="en-US" sz="2200" dirty="0">
                <a:latin typeface="+mn-ea"/>
                <a:ea typeface="+mn-ea"/>
              </a:rPr>
              <a:t>採取位置がペデスタル開口部に近い試料（</a:t>
            </a: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a:t>
            </a:r>
            <a:r>
              <a:rPr kumimoji="0" lang="ja-JP" altLang="en-US" sz="2200" dirty="0">
                <a:latin typeface="+mn-ea"/>
                <a:ea typeface="+mn-ea"/>
              </a:rPr>
              <a:t>　</a:t>
            </a:r>
            <a:r>
              <a:rPr kumimoji="0" lang="en-US" altLang="ja-JP" sz="2200" dirty="0">
                <a:latin typeface="+mn-ea"/>
                <a:ea typeface="+mn-ea"/>
              </a:rPr>
              <a:t>2303BR3</a:t>
            </a:r>
            <a:r>
              <a:rPr kumimoji="0" lang="ja-JP" altLang="en-US" sz="2200" dirty="0">
                <a:latin typeface="+mn-ea"/>
                <a:ea typeface="+mn-ea"/>
              </a:rPr>
              <a:t>）は</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比は高いが、分取試料間の差異が大きい。</a:t>
            </a:r>
            <a:endParaRPr kumimoji="0" lang="en-US" altLang="ja-JP" sz="2200" dirty="0">
              <a:latin typeface="+mn-ea"/>
              <a:ea typeface="+mn-ea"/>
            </a:endParaRPr>
          </a:p>
          <a:p>
            <a:pPr marL="538163" indent="-271463" algn="just">
              <a:spcBef>
                <a:spcPts val="0"/>
              </a:spcBef>
              <a:buClrTx/>
              <a:buSzTx/>
              <a:buFont typeface="Arial" panose="020B0604020202020204" pitchFamily="34" charset="0"/>
              <a:buChar char="•"/>
            </a:pPr>
            <a:r>
              <a:rPr kumimoji="0" lang="ja-JP" altLang="en-US" sz="2200" dirty="0">
                <a:latin typeface="+mn-ea"/>
                <a:ea typeface="+mn-ea"/>
              </a:rPr>
              <a:t>採取位置がペデスタル開口部から遠い試料（</a:t>
            </a:r>
            <a:r>
              <a:rPr kumimoji="0" lang="en-US" altLang="ja-JP" sz="2200" dirty="0">
                <a:latin typeface="+mn-ea"/>
                <a:ea typeface="+mn-ea"/>
              </a:rPr>
              <a:t>1PCV2301BR3</a:t>
            </a:r>
            <a:r>
              <a:rPr kumimoji="0" lang="ja-JP" altLang="en-US" sz="2200" dirty="0">
                <a:latin typeface="+mn-ea"/>
                <a:ea typeface="+mn-ea"/>
              </a:rPr>
              <a:t>）は</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比は低いが、分取試料間の差異は小さい。</a:t>
            </a: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5524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２．試料調製④：試料作製（光顕・</a:t>
            </a:r>
            <a:r>
              <a:rPr lang="en-US" altLang="ja-JP" dirty="0">
                <a:solidFill>
                  <a:srgbClr val="FF0000"/>
                </a:solidFill>
              </a:rPr>
              <a:t>SEM-EDS</a:t>
            </a:r>
            <a:r>
              <a:rPr lang="ja-JP" altLang="en-US" dirty="0">
                <a:solidFill>
                  <a:srgbClr val="FF0000"/>
                </a:solidFill>
              </a:rPr>
              <a:t>用）－</a:t>
            </a:r>
            <a:r>
              <a:rPr lang="en-US" altLang="ja-JP" dirty="0">
                <a:solidFill>
                  <a:srgbClr val="FF0000"/>
                </a:solidFill>
              </a:rPr>
              <a:t>2</a:t>
            </a:r>
          </a:p>
        </p:txBody>
      </p:sp>
      <p:graphicFrame>
        <p:nvGraphicFramePr>
          <p:cNvPr id="7" name="表 7">
            <a:extLst>
              <a:ext uri="{FF2B5EF4-FFF2-40B4-BE49-F238E27FC236}">
                <a16:creationId xmlns:a16="http://schemas.microsoft.com/office/drawing/2014/main" id="{B647F420-16BB-4E8D-A074-CDBC4C6FF188}"/>
              </a:ext>
            </a:extLst>
          </p:cNvPr>
          <p:cNvGraphicFramePr>
            <a:graphicFrameLocks noGrp="1"/>
          </p:cNvGraphicFramePr>
          <p:nvPr>
            <p:extLst>
              <p:ext uri="{D42A27DB-BD31-4B8C-83A1-F6EECF244321}">
                <p14:modId xmlns:p14="http://schemas.microsoft.com/office/powerpoint/2010/main" val="3368576586"/>
              </p:ext>
            </p:extLst>
          </p:nvPr>
        </p:nvGraphicFramePr>
        <p:xfrm>
          <a:off x="1524000" y="2538309"/>
          <a:ext cx="6096000" cy="37440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797200551"/>
                    </a:ext>
                  </a:extLst>
                </a:gridCol>
                <a:gridCol w="1219200">
                  <a:extLst>
                    <a:ext uri="{9D8B030D-6E8A-4147-A177-3AD203B41FA5}">
                      <a16:colId xmlns:a16="http://schemas.microsoft.com/office/drawing/2014/main" val="3829181462"/>
                    </a:ext>
                  </a:extLst>
                </a:gridCol>
                <a:gridCol w="1219200">
                  <a:extLst>
                    <a:ext uri="{9D8B030D-6E8A-4147-A177-3AD203B41FA5}">
                      <a16:colId xmlns:a16="http://schemas.microsoft.com/office/drawing/2014/main" val="1353516255"/>
                    </a:ext>
                  </a:extLst>
                </a:gridCol>
                <a:gridCol w="1190513">
                  <a:extLst>
                    <a:ext uri="{9D8B030D-6E8A-4147-A177-3AD203B41FA5}">
                      <a16:colId xmlns:a16="http://schemas.microsoft.com/office/drawing/2014/main" val="897710577"/>
                    </a:ext>
                  </a:extLst>
                </a:gridCol>
                <a:gridCol w="1247887">
                  <a:extLst>
                    <a:ext uri="{9D8B030D-6E8A-4147-A177-3AD203B41FA5}">
                      <a16:colId xmlns:a16="http://schemas.microsoft.com/office/drawing/2014/main" val="2043743486"/>
                    </a:ext>
                  </a:extLst>
                </a:gridCol>
              </a:tblGrid>
              <a:tr h="288000">
                <a:tc>
                  <a:txBody>
                    <a:bodyPr/>
                    <a:lstStyle/>
                    <a:p>
                      <a:pPr algn="ctr">
                        <a:lnSpc>
                          <a:spcPts val="1300"/>
                        </a:lnSpc>
                      </a:pPr>
                      <a:r>
                        <a:rPr kumimoji="1" lang="ja-JP" altLang="en-US" sz="1200" dirty="0">
                          <a:solidFill>
                            <a:schemeClr val="tx1"/>
                          </a:solidFill>
                        </a:rPr>
                        <a:t>試料</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測定</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①</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②</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③</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44776466"/>
                  </a:ext>
                </a:extLst>
              </a:tr>
              <a:tr h="288000">
                <a:tc rowSpan="3">
                  <a:txBody>
                    <a:bodyPr/>
                    <a:lstStyle/>
                    <a:p>
                      <a:pPr algn="ctr">
                        <a:lnSpc>
                          <a:spcPts val="1300"/>
                        </a:lnSpc>
                      </a:pPr>
                      <a:r>
                        <a:rPr kumimoji="1" lang="en-US" altLang="ja-JP" sz="1200" dirty="0">
                          <a:solidFill>
                            <a:schemeClr val="tx1"/>
                          </a:solidFill>
                        </a:rPr>
                        <a:t>1PCV2301BR3</a:t>
                      </a:r>
                    </a:p>
                    <a:p>
                      <a:pPr algn="ctr">
                        <a:lnSpc>
                          <a:spcPts val="1300"/>
                        </a:lnSpc>
                      </a:pPr>
                      <a:r>
                        <a:rPr kumimoji="1" lang="ja-JP" altLang="en-US" sz="1200" dirty="0">
                          <a:solidFill>
                            <a:schemeClr val="tx1"/>
                          </a:solidFill>
                        </a:rPr>
                        <a:t>（</a:t>
                      </a:r>
                      <a:r>
                        <a:rPr kumimoji="1" lang="en-US" altLang="ja-JP" sz="1200" dirty="0">
                          <a:solidFill>
                            <a:schemeClr val="tx1"/>
                          </a:solidFill>
                        </a:rPr>
                        <a:t>S1)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1.30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1.61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0.81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07315472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0.61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1.14</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0.31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981512091"/>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2.16</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1.41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2.61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469771741"/>
                  </a:ext>
                </a:extLst>
              </a:tr>
              <a:tr h="288000">
                <a:tc rowSpan="3">
                  <a:txBody>
                    <a:bodyPr/>
                    <a:lstStyle/>
                    <a:p>
                      <a:pPr algn="ctr">
                        <a:lnSpc>
                          <a:spcPts val="1300"/>
                        </a:lnSpc>
                      </a:pPr>
                      <a:r>
                        <a:rPr kumimoji="1" lang="en-US" altLang="ja-JP" sz="1200" dirty="0">
                          <a:solidFill>
                            <a:schemeClr val="tx1"/>
                          </a:solidFill>
                        </a:rPr>
                        <a:t>1PCV2302BR3</a:t>
                      </a:r>
                    </a:p>
                    <a:p>
                      <a:pPr algn="ctr">
                        <a:lnSpc>
                          <a:spcPts val="1300"/>
                        </a:lnSpc>
                      </a:pPr>
                      <a:r>
                        <a:rPr kumimoji="1" lang="ja-JP" altLang="en-US" sz="1200" dirty="0">
                          <a:solidFill>
                            <a:schemeClr val="tx1"/>
                          </a:solidFill>
                        </a:rPr>
                        <a:t>（</a:t>
                      </a:r>
                      <a:r>
                        <a:rPr kumimoji="1" lang="en-US" altLang="ja-JP" sz="1200" dirty="0">
                          <a:solidFill>
                            <a:schemeClr val="tx1"/>
                          </a:solidFill>
                        </a:rPr>
                        <a:t>S2)</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11.7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1.07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1.80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832035506"/>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0.80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0.30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0.38</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7053157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14.6</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3.57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4.74</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544320701"/>
                  </a:ext>
                </a:extLst>
              </a:tr>
              <a:tr h="288000">
                <a:tc rowSpan="3">
                  <a:txBody>
                    <a:bodyPr/>
                    <a:lstStyle/>
                    <a:p>
                      <a:pPr algn="ctr">
                        <a:lnSpc>
                          <a:spcPts val="1300"/>
                        </a:lnSpc>
                      </a:pPr>
                      <a:r>
                        <a:rPr kumimoji="1" lang="en-US" altLang="ja-JP" sz="1200" dirty="0">
                          <a:solidFill>
                            <a:schemeClr val="tx1"/>
                          </a:solidFill>
                        </a:rPr>
                        <a:t>1PCV2303BR3</a:t>
                      </a:r>
                    </a:p>
                    <a:p>
                      <a:pPr algn="ctr">
                        <a:lnSpc>
                          <a:spcPts val="1300"/>
                        </a:lnSpc>
                      </a:pPr>
                      <a:r>
                        <a:rPr kumimoji="1" lang="ja-JP" altLang="en-US" sz="1200" dirty="0">
                          <a:solidFill>
                            <a:schemeClr val="tx1"/>
                          </a:solidFill>
                        </a:rPr>
                        <a:t>（</a:t>
                      </a:r>
                      <a:r>
                        <a:rPr kumimoji="1" lang="en-US" altLang="ja-JP" sz="1200" dirty="0">
                          <a:solidFill>
                            <a:schemeClr val="tx1"/>
                          </a:solidFill>
                        </a:rPr>
                        <a:t>S</a:t>
                      </a:r>
                      <a:r>
                        <a:rPr kumimoji="1" lang="ja-JP" altLang="en-US" sz="1200" dirty="0">
                          <a:solidFill>
                            <a:schemeClr val="tx1"/>
                          </a:solidFill>
                        </a:rPr>
                        <a:t>３</a:t>
                      </a:r>
                      <a:r>
                        <a:rPr kumimoji="1" lang="en-US" altLang="ja-JP" sz="1200" dirty="0">
                          <a:solidFill>
                            <a:schemeClr val="tx1"/>
                          </a:solidFill>
                        </a:rPr>
                        <a:t>)</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4.52</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9.03</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6.43</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1498488"/>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0.49</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0.77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0.73</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95893839"/>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9.2</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11.7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8.8</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266145150"/>
                  </a:ext>
                </a:extLst>
              </a:tr>
              <a:tr h="288000">
                <a:tc rowSpan="3">
                  <a:txBody>
                    <a:bodyPr/>
                    <a:lstStyle/>
                    <a:p>
                      <a:pPr algn="ctr">
                        <a:lnSpc>
                          <a:spcPts val="1300"/>
                        </a:lnSpc>
                      </a:pPr>
                      <a:r>
                        <a:rPr kumimoji="1" lang="en-US" altLang="ja-JP" sz="1200" dirty="0">
                          <a:solidFill>
                            <a:schemeClr val="tx1"/>
                          </a:solidFill>
                        </a:rPr>
                        <a:t>1PCV2304BR3</a:t>
                      </a:r>
                    </a:p>
                    <a:p>
                      <a:pPr algn="ctr">
                        <a:lnSpc>
                          <a:spcPts val="1300"/>
                        </a:lnSpc>
                      </a:pPr>
                      <a:r>
                        <a:rPr kumimoji="1" lang="ja-JP" altLang="en-US" sz="1200" dirty="0">
                          <a:solidFill>
                            <a:schemeClr val="tx1"/>
                          </a:solidFill>
                        </a:rPr>
                        <a:t>（</a:t>
                      </a:r>
                      <a:r>
                        <a:rPr kumimoji="1" lang="en-US" altLang="ja-JP" sz="1200" dirty="0">
                          <a:solidFill>
                            <a:schemeClr val="tx1"/>
                          </a:solidFill>
                        </a:rPr>
                        <a:t>S4)</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60484000"/>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3886953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7896166"/>
                  </a:ext>
                </a:extLst>
              </a:tr>
            </a:tbl>
          </a:graphicData>
        </a:graphic>
      </p:graphicFrame>
      <p:sp>
        <p:nvSpPr>
          <p:cNvPr id="23" name="テキスト ボックス 22">
            <a:extLst>
              <a:ext uri="{FF2B5EF4-FFF2-40B4-BE49-F238E27FC236}">
                <a16:creationId xmlns:a16="http://schemas.microsoft.com/office/drawing/2014/main" id="{B877E83D-860D-4DE5-8AA0-833DF78BFAA5}"/>
              </a:ext>
            </a:extLst>
          </p:cNvPr>
          <p:cNvSpPr txBox="1"/>
          <p:nvPr/>
        </p:nvSpPr>
        <p:spPr bwMode="auto">
          <a:xfrm>
            <a:off x="4642917" y="5673462"/>
            <a:ext cx="1938584" cy="276999"/>
          </a:xfrm>
          <a:prstGeom prst="rect">
            <a:avLst/>
          </a:prstGeom>
          <a:solidFill>
            <a:schemeClr val="bg1"/>
          </a:solidFill>
          <a:ln w="9525" algn="ctr">
            <a:solidFill>
              <a:schemeClr val="accent3">
                <a:lumMod val="60000"/>
                <a:lumOff val="40000"/>
              </a:schemeClr>
            </a:solidFill>
            <a:prstDash val="dash"/>
            <a:miter lim="800000"/>
            <a:headEnd/>
            <a:tailEnd/>
          </a:ln>
          <a:effectLst/>
        </p:spPr>
        <p:txBody>
          <a:bodyPr wrap="square" rtlCol="0">
            <a:spAutoFit/>
          </a:bodyPr>
          <a:lstStyle/>
          <a:p>
            <a:pPr marL="174625" indent="-174625" algn="ctr">
              <a:spcBef>
                <a:spcPct val="50000"/>
              </a:spcBef>
              <a:buClrTx/>
              <a:buSzTx/>
              <a:buFontTx/>
              <a:buNone/>
            </a:pPr>
            <a:r>
              <a:rPr kumimoji="0" lang="ja-JP" altLang="en-US" b="0" dirty="0">
                <a:latin typeface="+mn-ea"/>
                <a:ea typeface="+mn-ea"/>
              </a:rPr>
              <a:t>試料調製中</a:t>
            </a:r>
          </a:p>
        </p:txBody>
      </p:sp>
    </p:spTree>
    <p:extLst>
      <p:ext uri="{BB962C8B-B14F-4D97-AF65-F5344CB8AC3E}">
        <p14:creationId xmlns:p14="http://schemas.microsoft.com/office/powerpoint/2010/main" val="481092117"/>
      </p:ext>
    </p:extLst>
  </p:cSld>
  <p:clrMapOvr>
    <a:masterClrMapping/>
  </p:clrMapOvr>
</p:sld>
</file>

<file path=ppt/theme/theme1.xml><?xml version="1.0" encoding="utf-8"?>
<a:theme xmlns:a="http://schemas.openxmlformats.org/drawingml/2006/main" name="MHI_ppt_color">
  <a:themeElements>
    <a:clrScheme name="ユーザー定義 1">
      <a:dk1>
        <a:sysClr val="windowText" lastClr="000000"/>
      </a:dk1>
      <a:lt1>
        <a:sysClr val="window" lastClr="FFFFFF"/>
      </a:lt1>
      <a:dk2>
        <a:srgbClr val="44546A"/>
      </a:dk2>
      <a:lt2>
        <a:srgbClr val="E7E6E6"/>
      </a:lt2>
      <a:accent1>
        <a:srgbClr val="063144"/>
      </a:accent1>
      <a:accent2>
        <a:srgbClr val="92A8B9"/>
      </a:accent2>
      <a:accent3>
        <a:srgbClr val="E31F26"/>
      </a:accent3>
      <a:accent4>
        <a:srgbClr val="6C8FA4"/>
      </a:accent4>
      <a:accent5>
        <a:srgbClr val="B6C4CF"/>
      </a:accent5>
      <a:accent6>
        <a:srgbClr val="F9998F"/>
      </a:accent6>
      <a:hlink>
        <a:srgbClr val="0563C1"/>
      </a:hlink>
      <a:folHlink>
        <a:srgbClr val="954F72"/>
      </a:folHlink>
    </a:clrScheme>
    <a:fontScheme name="MHI_PPT_font">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ctr">
          <a:spcBef>
            <a:spcPct val="50000"/>
          </a:spcBef>
          <a:buClrTx/>
          <a:buSzTx/>
          <a:buFontTx/>
          <a:buNone/>
          <a:defRPr kumimoji="0" sz="2400" b="0"/>
        </a:defPPr>
      </a:lstStyle>
    </a:txDef>
  </a:objectDefaults>
  <a:extraClrSchemeLst/>
  <a:extLst>
    <a:ext uri="{05A4C25C-085E-4340-85A3-A5531E510DB2}">
      <thm15:themeFamily xmlns:thm15="http://schemas.microsoft.com/office/thememl/2012/main" name="MHI_ppt_color" id="{8714110F-2F40-4E20-B9EF-82653DE22CAC}" vid="{2E728569-002A-49DD-A6AB-1E30B9D445F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40407</TotalTime>
  <Words>4399</Words>
  <Application>Microsoft Office PowerPoint</Application>
  <PresentationFormat>画面に合わせる (4:3)</PresentationFormat>
  <Paragraphs>898</Paragraphs>
  <Slides>47</Slides>
  <Notes>16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47</vt:i4>
      </vt:variant>
    </vt:vector>
  </HeadingPairs>
  <TitlesOfParts>
    <vt:vector size="54" baseType="lpstr">
      <vt:lpstr>Meiryo UI</vt:lpstr>
      <vt:lpstr>ＭＳ Ｐゴシック</vt:lpstr>
      <vt:lpstr>ＭＳ ゴシック</vt:lpstr>
      <vt:lpstr>Arial</vt:lpstr>
      <vt:lpstr>Calibri</vt:lpstr>
      <vt:lpstr>Wingdings</vt:lpstr>
      <vt:lpstr>MHI_ppt_color</vt:lpstr>
      <vt:lpstr>福島第一原子力発電所から採取された試料の固体性状及び組成分析    - 進捗状況速報 – (光顕観察・SEM分析・XRD分析結果)   二研-X23108　  2023年12月21日</vt:lpstr>
      <vt:lpstr>目次</vt:lpstr>
      <vt:lpstr>１．まえがき</vt:lpstr>
      <vt:lpstr>２．試料調製①：固液分離操作－１</vt:lpstr>
      <vt:lpstr>２．試料調製①：固液分離操作－２</vt:lpstr>
      <vt:lpstr>２．試料調製②：試料分割</vt:lpstr>
      <vt:lpstr>２．試料調製③：粉末試料採取（光顕・SEM-EDS用）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８．まとめ</vt:lpstr>
      <vt:lpstr>９．今後の予定</vt:lpstr>
      <vt:lpstr>PowerPoint プレゼンテーション</vt:lpstr>
    </vt:vector>
  </TitlesOfParts>
  <Company>Mitsubishi Heavy Industries,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MHI_PPT_format_group</dc:title>
  <dc:creator>Corporate Communication Department</dc:creator>
  <cp:lastModifiedBy>Yuji Kosaka/高阪 裕二</cp:lastModifiedBy>
  <cp:revision>1528</cp:revision>
  <cp:lastPrinted>2022-11-17T00:02:59Z</cp:lastPrinted>
  <dcterms:created xsi:type="dcterms:W3CDTF">2012-01-12T01:34:18Z</dcterms:created>
  <dcterms:modified xsi:type="dcterms:W3CDTF">2023-12-19T02:37:21Z</dcterms:modified>
</cp:coreProperties>
</file>