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63" r:id="rId4"/>
    <p:sldId id="264" r:id="rId5"/>
    <p:sldId id="258" r:id="rId6"/>
    <p:sldId id="267" r:id="rId7"/>
    <p:sldId id="268" r:id="rId8"/>
    <p:sldId id="269" r:id="rId9"/>
    <p:sldId id="265" r:id="rId10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54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8354E6-F7BC-4CF9-9EBF-5AAB284B735D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DA5BC3-7892-4B8A-A5AE-548997F1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3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B817-3C2E-46FB-AA40-24A452C1B51E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33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5E68-D7C5-46F4-B8F9-E9D5E067BFB7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57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3F9C-4DD1-489E-A05C-3F527CFC8C1E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83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69D6-408E-47E8-9C88-90A19CE57EE8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2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B93A-FB7A-49EE-8E36-D5BD0D840B90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40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A9A7-0C36-458D-9749-3501E11E341E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82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73E-65F8-4B39-BB48-76F66C7B2693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92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1959-C3BC-4058-862B-C6B56FA8C0C2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52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167-E3A2-4C5F-B0EF-733F56D9A880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3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7769-D05B-4EB8-9B96-E58558DA218E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A17-DC44-46FA-A606-B7001347000B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03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19B1-460C-41BD-AA01-4559A5496171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1059" y="6433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46E1-4830-4A76-8D7A-07D31005D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2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6047" y="2184122"/>
            <a:ext cx="389241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2800" b="1" dirty="0" smtClean="0"/>
              <a:t>R4</a:t>
            </a:r>
            <a:r>
              <a:rPr kumimoji="1" lang="ja-JP" altLang="en-US" sz="2800" b="1" dirty="0" smtClean="0"/>
              <a:t>年度の分析計画（案）</a:t>
            </a:r>
            <a:endParaRPr kumimoji="1" lang="en-US" altLang="ja-JP" sz="2800" b="1" dirty="0" smtClean="0"/>
          </a:p>
          <a:p>
            <a:pPr>
              <a:spcBef>
                <a:spcPts val="600"/>
              </a:spcBef>
            </a:pPr>
            <a:endParaRPr kumimoji="1" lang="en-US" altLang="ja-JP" sz="2800" b="1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kumimoji="1" lang="en-US" altLang="ja-JP" sz="2000" dirty="0" smtClean="0"/>
              <a:t>R4</a:t>
            </a:r>
            <a:r>
              <a:rPr kumimoji="1" lang="ja-JP" altLang="en-US" sz="2000" dirty="0" smtClean="0"/>
              <a:t>年度主目的</a:t>
            </a:r>
            <a:endParaRPr kumimoji="1" lang="en-US" altLang="ja-JP" sz="20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kumimoji="1" lang="ja-JP" altLang="en-US" sz="2000" dirty="0" smtClean="0"/>
              <a:t>分析サンプルと関心事項</a:t>
            </a:r>
            <a:endParaRPr kumimoji="1" lang="en-US" altLang="ja-JP" sz="20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kumimoji="1" lang="ja-JP" altLang="en-US" sz="2000" dirty="0" smtClean="0"/>
              <a:t>過年度サンプルの選定候補</a:t>
            </a:r>
            <a:endParaRPr kumimoji="1" lang="en-US" altLang="ja-JP" sz="20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10054" y="62791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2000" dirty="0" smtClean="0"/>
              <a:t>2022.08.25 </a:t>
            </a:r>
            <a:r>
              <a:rPr kumimoji="1" lang="ja-JP" altLang="en-US" sz="2000" dirty="0" smtClean="0"/>
              <a:t>分析</a:t>
            </a:r>
            <a:r>
              <a:rPr kumimoji="1" lang="en-US" altLang="ja-JP" sz="2000" dirty="0" smtClean="0"/>
              <a:t>TF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07736" y="529516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9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768" y="114251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R4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年度の主目的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9484" y="1055193"/>
            <a:ext cx="85287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燃料デブリの形成過程の検討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着目する粒子の形成条件（</a:t>
            </a:r>
            <a:r>
              <a:rPr kumimoji="1" lang="ja-JP" altLang="en-US" dirty="0"/>
              <a:t>材料、到達温度、雰囲気</a:t>
            </a:r>
            <a:r>
              <a:rPr kumimoji="1" lang="ja-JP" altLang="en-US" dirty="0" smtClean="0"/>
              <a:t>）を推定し、場所ごとの形成条件の相違や共通点等の特徴を整理し、特定の領域に対する燃料デブリの形成過程を検討するためのデータを取得する。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484" y="3864845"/>
            <a:ext cx="837067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将来的な燃料デブリ分析に向けた課題への対応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r>
              <a:rPr kumimoji="1" lang="ja-JP" altLang="en-US" sz="1400" dirty="0" smtClean="0">
                <a:solidFill>
                  <a:schemeClr val="accent5"/>
                </a:solidFill>
              </a:rPr>
              <a:t>（上記２目的と連動）</a:t>
            </a:r>
            <a:endParaRPr kumimoji="1" lang="en-US" altLang="ja-JP" sz="1400" dirty="0" smtClean="0">
              <a:solidFill>
                <a:schemeClr val="accent5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粒子</a:t>
            </a:r>
            <a:r>
              <a:rPr kumimoji="1" lang="ja-JP" altLang="en-US" dirty="0"/>
              <a:t>内部の（金属／酸化物の判定を含む）組成</a:t>
            </a:r>
            <a:r>
              <a:rPr kumimoji="1" lang="ja-JP" altLang="en-US" dirty="0" smtClean="0"/>
              <a:t>・結晶構造評価の高精度化（</a:t>
            </a:r>
            <a:r>
              <a:rPr kumimoji="1" lang="en-US" altLang="ja-JP" dirty="0" smtClean="0"/>
              <a:t>TEM</a:t>
            </a:r>
            <a:r>
              <a:rPr kumimoji="1" lang="ja-JP" altLang="en-US" dirty="0" smtClean="0"/>
              <a:t>分析）</a:t>
            </a:r>
            <a:endParaRPr kumimoji="1" lang="en-US" altLang="ja-JP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dirty="0"/>
              <a:t>含有元素</a:t>
            </a:r>
            <a:r>
              <a:rPr kumimoji="1" lang="ja-JP" altLang="en-US" dirty="0" smtClean="0"/>
              <a:t>の同定過程の明確化（</a:t>
            </a:r>
            <a:r>
              <a:rPr kumimoji="1" lang="en-US" altLang="ja-JP" dirty="0" smtClean="0"/>
              <a:t>EDX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WDX</a:t>
            </a:r>
            <a:r>
              <a:rPr kumimoji="1" lang="ja-JP" altLang="en-US" dirty="0" smtClean="0"/>
              <a:t>分析）</a:t>
            </a:r>
            <a:endParaRPr kumimoji="1" lang="en-US" altLang="ja-JP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dirty="0"/>
              <a:t>定量</a:t>
            </a:r>
            <a:r>
              <a:rPr kumimoji="1" lang="ja-JP" altLang="en-US" dirty="0" smtClean="0"/>
              <a:t>分析値の不確かさとその評価過程の明確化（化学分析）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9484" y="2636626"/>
            <a:ext cx="83135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現場情報、汚染状況の把握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　</a:t>
            </a:r>
            <a:endParaRPr kumimoji="1" lang="en-US" altLang="ja-JP" dirty="0" smtClean="0">
              <a:solidFill>
                <a:schemeClr val="accent5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サンプル中の主要構成成分、主要放射性核種、構成相を把握する。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3705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768" y="114251"/>
            <a:ext cx="524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分析の着眼点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【</a:t>
            </a:r>
            <a:r>
              <a:rPr kumimoji="1" lang="ja-JP" altLang="en-US" sz="2000" b="1" dirty="0">
                <a:solidFill>
                  <a:srgbClr val="0070C0"/>
                </a:solidFill>
              </a:rPr>
              <a:t>燃料デブリの形成過程の検討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】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7950" y="550213"/>
            <a:ext cx="85521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ＭＳ Ｐゴシック" panose="020B0600070205080204" pitchFamily="50" charset="-128"/>
              <a:buChar char="○"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堆積物・付着物（スミア含む）サンプル共通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8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構造材や建屋材由来の破片や粉末に、着目元素を含む微粒子や微小領域（まとめて「着目領域」という）が付着・混入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している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　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⇒　着目領域の探索・検出と詳細分析が重要。</a:t>
            </a:r>
            <a:endParaRPr kumimoji="1" lang="en-US" altLang="ja-JP" sz="1600" dirty="0" smtClean="0">
              <a:solidFill>
                <a:srgbClr val="C00000"/>
              </a:solidFill>
            </a:endParaRPr>
          </a:p>
          <a:p>
            <a:pPr marL="623888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粒子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生成条件の検討に資する</a:t>
            </a:r>
            <a:r>
              <a:rPr kumimoji="1" lang="ja-JP" altLang="en-US" sz="1600" dirty="0">
                <a:solidFill>
                  <a:srgbClr val="C00000"/>
                </a:solidFill>
              </a:rPr>
              <a:t>と期待される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着目元素を</a:t>
            </a:r>
            <a:r>
              <a:rPr kumimoji="1" lang="ja-JP" altLang="en-US" sz="1600" dirty="0">
                <a:solidFill>
                  <a:srgbClr val="C00000"/>
                </a:solidFill>
              </a:rPr>
              <a:t>前広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に設定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し（下表参照）、検出できた着目領域での元素の同伴関係の確認、及び詳細分析対象を選定する。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08579"/>
              </p:ext>
            </p:extLst>
          </p:nvPr>
        </p:nvGraphicFramePr>
        <p:xfrm>
          <a:off x="481965" y="4241379"/>
          <a:ext cx="8180070" cy="240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99">
                  <a:extLst>
                    <a:ext uri="{9D8B030D-6E8A-4147-A177-3AD203B41FA5}">
                      <a16:colId xmlns:a16="http://schemas.microsoft.com/office/drawing/2014/main" val="1320985275"/>
                    </a:ext>
                  </a:extLst>
                </a:gridCol>
                <a:gridCol w="3509010">
                  <a:extLst>
                    <a:ext uri="{9D8B030D-6E8A-4147-A177-3AD203B41FA5}">
                      <a16:colId xmlns:a16="http://schemas.microsoft.com/office/drawing/2014/main" val="1151856"/>
                    </a:ext>
                  </a:extLst>
                </a:gridCol>
                <a:gridCol w="3233361">
                  <a:extLst>
                    <a:ext uri="{9D8B030D-6E8A-4147-A177-3AD203B41FA5}">
                      <a16:colId xmlns:a16="http://schemas.microsoft.com/office/drawing/2014/main" val="1951976048"/>
                    </a:ext>
                  </a:extLst>
                </a:gridCol>
              </a:tblGrid>
              <a:tr h="28694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着目元素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着目相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期待される情報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45682"/>
                  </a:ext>
                </a:extLst>
              </a:tr>
              <a:tr h="403869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Zr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Fe(</a:t>
                      </a:r>
                      <a:r>
                        <a:rPr kumimoji="1" lang="en-US" altLang="ja-JP" sz="1200" dirty="0" err="1" smtClean="0"/>
                        <a:t>Cr,Ni</a:t>
                      </a:r>
                      <a:r>
                        <a:rPr kumimoji="1" lang="en-US" altLang="ja-JP" sz="1200" dirty="0" smtClean="0"/>
                        <a:t>) – </a:t>
                      </a:r>
                      <a:r>
                        <a:rPr kumimoji="1" lang="en-US" altLang="ja-JP" sz="1200" dirty="0" err="1" smtClean="0"/>
                        <a:t>Zr</a:t>
                      </a:r>
                      <a:r>
                        <a:rPr kumimoji="1" lang="ja-JP" altLang="en-US" sz="1200" dirty="0" smtClean="0"/>
                        <a:t>系の金属間化合物またはその酸化物、</a:t>
                      </a:r>
                      <a:r>
                        <a:rPr kumimoji="1" lang="en-US" altLang="ja-JP" sz="1200" dirty="0" err="1" smtClean="0"/>
                        <a:t>Zr</a:t>
                      </a:r>
                      <a:r>
                        <a:rPr kumimoji="1" lang="en-US" altLang="ja-JP" sz="1200" dirty="0" smtClean="0"/>
                        <a:t>(O)/ZrO</a:t>
                      </a:r>
                      <a:r>
                        <a:rPr kumimoji="1" lang="en-US" altLang="ja-JP" sz="1200" baseline="-25000" dirty="0" smtClean="0"/>
                        <a:t>2</a:t>
                      </a:r>
                      <a:r>
                        <a:rPr kumimoji="1" lang="en-US" altLang="ja-JP" sz="1200" dirty="0" smtClean="0"/>
                        <a:t> </a:t>
                      </a:r>
                      <a:endParaRPr kumimoji="1" lang="ja-JP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SUS-</a:t>
                      </a:r>
                      <a:r>
                        <a:rPr kumimoji="1" lang="en-US" altLang="ja-JP" sz="1200" dirty="0" err="1" smtClean="0"/>
                        <a:t>Zry</a:t>
                      </a:r>
                      <a:r>
                        <a:rPr kumimoji="1" lang="ja-JP" altLang="en-US" sz="1200" dirty="0" smtClean="0"/>
                        <a:t>の反応条件（到達温度）</a:t>
                      </a:r>
                      <a:endParaRPr kumimoji="1" lang="en-US" altLang="ja-JP" sz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Zry</a:t>
                      </a:r>
                      <a:r>
                        <a:rPr kumimoji="1" lang="ja-JP" altLang="en-US" sz="1200" dirty="0" smtClean="0"/>
                        <a:t>の酸化条件（雰囲気）</a:t>
                      </a:r>
                      <a:endParaRPr kumimoji="1" lang="en-US" altLang="ja-JP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14125"/>
                  </a:ext>
                </a:extLst>
              </a:tr>
              <a:tr h="28694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Mo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Cs-Mo</a:t>
                      </a:r>
                      <a:r>
                        <a:rPr kumimoji="1" lang="ja-JP" altLang="en-US" sz="1200" dirty="0" smtClean="0"/>
                        <a:t>複合酸化物、</a:t>
                      </a:r>
                      <a:r>
                        <a:rPr kumimoji="1" lang="en-US" altLang="ja-JP" sz="1200" dirty="0" smtClean="0"/>
                        <a:t>MoO</a:t>
                      </a:r>
                      <a:r>
                        <a:rPr kumimoji="1" lang="en-US" altLang="ja-JP" sz="1200" baseline="-25000" dirty="0" smtClean="0"/>
                        <a:t>2</a:t>
                      </a:r>
                      <a:r>
                        <a:rPr kumimoji="1" lang="en-US" altLang="ja-JP" sz="1200" dirty="0" smtClean="0"/>
                        <a:t>/MoO</a:t>
                      </a:r>
                      <a:r>
                        <a:rPr kumimoji="1" lang="en-US" altLang="ja-JP" sz="1200" baseline="-25000" dirty="0" smtClean="0"/>
                        <a:t>3</a:t>
                      </a:r>
                      <a:r>
                        <a:rPr kumimoji="1" lang="en-US" altLang="ja-JP" sz="1200" dirty="0" smtClean="0"/>
                        <a:t> </a:t>
                      </a:r>
                      <a:endParaRPr kumimoji="1" lang="ja-JP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Mo</a:t>
                      </a:r>
                      <a:r>
                        <a:rPr kumimoji="1" lang="ja-JP" altLang="en-US" sz="1200" dirty="0" smtClean="0"/>
                        <a:t>放出時の条件（到達温度、雰囲気）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524418"/>
                  </a:ext>
                </a:extLst>
              </a:tr>
              <a:tr h="28694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Si-Cs</a:t>
                      </a:r>
                      <a:r>
                        <a:rPr kumimoji="1" lang="ja-JP" altLang="en-US" sz="1200" dirty="0" smtClean="0"/>
                        <a:t>酸化物（非晶質または定比化合物）</a:t>
                      </a:r>
                      <a:endParaRPr kumimoji="1" lang="en-US" altLang="ja-JP" sz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Fe-Cs</a:t>
                      </a:r>
                      <a:r>
                        <a:rPr kumimoji="1" lang="ja-JP" altLang="en-US" sz="1200" dirty="0" smtClean="0"/>
                        <a:t>複合酸化物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Cs</a:t>
                      </a:r>
                      <a:r>
                        <a:rPr kumimoji="1" lang="ja-JP" altLang="en-US" sz="1200" dirty="0" smtClean="0"/>
                        <a:t>放出時の条件（到達温度、雰囲気）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14826"/>
                  </a:ext>
                </a:extLst>
              </a:tr>
              <a:tr h="403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Ag</a:t>
                      </a:r>
                      <a:r>
                        <a:rPr kumimoji="1" lang="ja-JP" altLang="en-US" sz="1200" dirty="0" err="1" smtClean="0"/>
                        <a:t>，</a:t>
                      </a:r>
                      <a:r>
                        <a:rPr kumimoji="1" lang="en-US" altLang="ja-JP" sz="1200" dirty="0" err="1" smtClean="0"/>
                        <a:t>Te</a:t>
                      </a:r>
                      <a:r>
                        <a:rPr kumimoji="1" lang="ja-JP" altLang="en-US" sz="1200" dirty="0" err="1" smtClean="0"/>
                        <a:t>，</a:t>
                      </a:r>
                      <a:r>
                        <a:rPr kumimoji="1" lang="en-US" altLang="ja-JP" sz="1200" dirty="0" smtClean="0"/>
                        <a:t>Sb</a:t>
                      </a:r>
                      <a:r>
                        <a:rPr kumimoji="1" lang="ja-JP" altLang="en-US" sz="1200" dirty="0" err="1" smtClean="0"/>
                        <a:t>，</a:t>
                      </a:r>
                      <a:r>
                        <a:rPr kumimoji="1" lang="en-US" altLang="ja-JP" sz="1200" dirty="0" smtClean="0"/>
                        <a:t>Sn</a:t>
                      </a:r>
                      <a:endParaRPr kumimoji="1" lang="ja-JP" altLang="en-US" sz="1200" dirty="0" smtClean="0"/>
                    </a:p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合金、酸化物、</a:t>
                      </a:r>
                      <a:r>
                        <a:rPr kumimoji="1" lang="en-US" altLang="ja-JP" sz="1200" dirty="0" err="1" smtClean="0"/>
                        <a:t>Te</a:t>
                      </a:r>
                      <a:r>
                        <a:rPr kumimoji="1" lang="ja-JP" altLang="en-US" sz="1200" dirty="0" smtClean="0"/>
                        <a:t>化物、</a:t>
                      </a:r>
                      <a:r>
                        <a:rPr kumimoji="1" lang="en-US" altLang="ja-JP" sz="1200" dirty="0" smtClean="0"/>
                        <a:t>Se</a:t>
                      </a:r>
                      <a:r>
                        <a:rPr kumimoji="1" lang="ja-JP" altLang="en-US" sz="1200" dirty="0" smtClean="0"/>
                        <a:t>化物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中揮発性</a:t>
                      </a:r>
                      <a:r>
                        <a:rPr kumimoji="1" lang="en-US" altLang="ja-JP" sz="1200" dirty="0" smtClean="0"/>
                        <a:t>FP</a:t>
                      </a:r>
                      <a:r>
                        <a:rPr kumimoji="1" lang="ja-JP" altLang="en-US" sz="1200" dirty="0" smtClean="0"/>
                        <a:t>の放出過程（到達温度、雰囲気）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393433"/>
                  </a:ext>
                </a:extLst>
              </a:tr>
              <a:tr h="403869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U</a:t>
                      </a:r>
                      <a:r>
                        <a:rPr kumimoji="1" lang="ja-JP" altLang="en-US" sz="1200" dirty="0" smtClean="0"/>
                        <a:t>（従前）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en-US" altLang="ja-JP" sz="1200" dirty="0" err="1" smtClean="0"/>
                        <a:t>U,Zr</a:t>
                      </a:r>
                      <a:r>
                        <a:rPr kumimoji="1" lang="en-US" altLang="ja-JP" sz="1200" dirty="0" smtClean="0"/>
                        <a:t>)O</a:t>
                      </a:r>
                      <a:r>
                        <a:rPr kumimoji="1" lang="en-US" altLang="ja-JP" sz="1200" baseline="-25000" dirty="0" smtClean="0"/>
                        <a:t>2</a:t>
                      </a:r>
                      <a:r>
                        <a:rPr kumimoji="1" lang="ja-JP" altLang="en-US" sz="1200" dirty="0" err="1" smtClean="0"/>
                        <a:t>、</a:t>
                      </a:r>
                      <a:r>
                        <a:rPr kumimoji="1" lang="ja-JP" altLang="en-US" sz="1200" dirty="0" smtClean="0"/>
                        <a:t>及び周辺の</a:t>
                      </a:r>
                      <a:r>
                        <a:rPr kumimoji="1" lang="en-US" altLang="ja-JP" sz="1200" dirty="0" smtClean="0"/>
                        <a:t>Fe-Cr-Ni</a:t>
                      </a:r>
                      <a:r>
                        <a:rPr kumimoji="1" lang="ja-JP" altLang="en-US" sz="1200" dirty="0" smtClean="0"/>
                        <a:t>酸化物（</a:t>
                      </a:r>
                      <a:r>
                        <a:rPr kumimoji="1" lang="en-US" altLang="ja-JP" sz="1200" dirty="0" err="1" smtClean="0"/>
                        <a:t>FeO</a:t>
                      </a:r>
                      <a:r>
                        <a:rPr kumimoji="1" lang="en-US" altLang="ja-JP" sz="1200" dirty="0" smtClean="0"/>
                        <a:t>,</a:t>
                      </a:r>
                      <a:r>
                        <a:rPr kumimoji="1" lang="en-US" altLang="ja-JP" sz="1200" baseline="0" dirty="0" smtClean="0"/>
                        <a:t> Fe</a:t>
                      </a:r>
                      <a:r>
                        <a:rPr kumimoji="1" lang="en-US" altLang="ja-JP" sz="1200" baseline="-25000" dirty="0" smtClean="0"/>
                        <a:t>2</a:t>
                      </a:r>
                      <a:r>
                        <a:rPr kumimoji="1" lang="en-US" altLang="ja-JP" sz="1200" baseline="0" dirty="0" smtClean="0"/>
                        <a:t>O</a:t>
                      </a:r>
                      <a:r>
                        <a:rPr kumimoji="1" lang="en-US" altLang="ja-JP" sz="1200" baseline="-25000" dirty="0" smtClean="0"/>
                        <a:t>3</a:t>
                      </a:r>
                      <a:r>
                        <a:rPr kumimoji="1" lang="en-US" altLang="ja-JP" sz="1200" baseline="0" dirty="0" smtClean="0"/>
                        <a:t>, Cr</a:t>
                      </a:r>
                      <a:r>
                        <a:rPr kumimoji="1" lang="en-US" altLang="ja-JP" sz="1200" baseline="-25000" dirty="0" smtClean="0"/>
                        <a:t>2</a:t>
                      </a:r>
                      <a:r>
                        <a:rPr kumimoji="1" lang="en-US" altLang="ja-JP" sz="1200" baseline="0" dirty="0" smtClean="0"/>
                        <a:t>O</a:t>
                      </a:r>
                      <a:r>
                        <a:rPr kumimoji="1" lang="en-US" altLang="ja-JP" sz="1200" baseline="-25000" dirty="0" smtClean="0"/>
                        <a:t>3</a:t>
                      </a:r>
                      <a:r>
                        <a:rPr kumimoji="1" lang="en-US" altLang="ja-JP" sz="1200" baseline="0" dirty="0" smtClean="0"/>
                        <a:t>, </a:t>
                      </a:r>
                      <a:r>
                        <a:rPr kumimoji="1" lang="en-US" altLang="ja-JP" sz="1200" baseline="0" dirty="0" err="1" smtClean="0"/>
                        <a:t>NiO</a:t>
                      </a:r>
                      <a:r>
                        <a:rPr kumimoji="1" lang="ja-JP" altLang="en-US" sz="1200" baseline="0" dirty="0" smtClean="0"/>
                        <a:t>）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UO</a:t>
                      </a:r>
                      <a:r>
                        <a:rPr kumimoji="1" lang="en-US" altLang="ja-JP" sz="1200" baseline="-25000" dirty="0" smtClean="0"/>
                        <a:t>2</a:t>
                      </a:r>
                      <a:r>
                        <a:rPr kumimoji="1" lang="ja-JP" altLang="en-US" sz="1200" dirty="0" err="1" smtClean="0"/>
                        <a:t>、</a:t>
                      </a:r>
                      <a:r>
                        <a:rPr kumimoji="1" lang="en-US" altLang="ja-JP" sz="1200" dirty="0" err="1" smtClean="0"/>
                        <a:t>Zry</a:t>
                      </a:r>
                      <a:r>
                        <a:rPr kumimoji="1" lang="ja-JP" altLang="en-US" sz="1200" dirty="0" err="1" smtClean="0"/>
                        <a:t>、</a:t>
                      </a:r>
                      <a:r>
                        <a:rPr kumimoji="1" lang="en-US" altLang="ja-JP" sz="1200" dirty="0" smtClean="0"/>
                        <a:t>SUS</a:t>
                      </a:r>
                      <a:r>
                        <a:rPr kumimoji="1" lang="ja-JP" altLang="en-US" sz="1200" dirty="0" smtClean="0"/>
                        <a:t>間の反応過程（到達温度、雰囲気）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0120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848650" y="2257934"/>
            <a:ext cx="797548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b="1" dirty="0" smtClean="0">
                <a:solidFill>
                  <a:schemeClr val="accent5"/>
                </a:solidFill>
              </a:rPr>
              <a:t>FE-SEM/WDX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着目元素の他元素との同伴関係の把握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b="1" dirty="0" smtClean="0">
                <a:solidFill>
                  <a:schemeClr val="accent5"/>
                </a:solidFill>
              </a:rPr>
              <a:t>FE-SEM/EDX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同上（探索する元素の種類は上記</a:t>
            </a:r>
            <a:r>
              <a:rPr kumimoji="1"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WDX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よりも前広に設定）、</a:t>
            </a:r>
            <a:r>
              <a:rPr kumimoji="1"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分析対象の選定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b="1" dirty="0" smtClean="0">
                <a:solidFill>
                  <a:schemeClr val="accent5"/>
                </a:solidFill>
              </a:rPr>
              <a:t>TEM/STEM-EDX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粒子内部の構成相の詳細分析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b="1" dirty="0" smtClean="0">
                <a:solidFill>
                  <a:schemeClr val="accent5"/>
                </a:solidFill>
              </a:rPr>
              <a:t>ICP-MS</a:t>
            </a:r>
            <a:r>
              <a:rPr kumimoji="1" lang="ja-JP" altLang="en-US" sz="1600" b="1" dirty="0" err="1" smtClean="0">
                <a:solidFill>
                  <a:schemeClr val="accent5"/>
                </a:solidFill>
              </a:rPr>
              <a:t>、</a:t>
            </a:r>
            <a:r>
              <a:rPr kumimoji="1" lang="ja-JP" altLang="en-US" sz="1600" b="1" dirty="0" smtClean="0">
                <a:solidFill>
                  <a:schemeClr val="accent5"/>
                </a:solidFill>
              </a:rPr>
              <a:t>放射線分析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着目元素の同位体比の測定（照射由来か否かの判定）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4258" y="3909929"/>
            <a:ext cx="797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 smtClean="0">
                <a:solidFill>
                  <a:srgbClr val="0070C0"/>
                </a:solidFill>
              </a:rPr>
              <a:t>表　主な着目元素（案）</a:t>
            </a:r>
            <a:endParaRPr kumimoji="1" lang="en-US" altLang="ja-JP" sz="1600" dirty="0" smtClean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7950" y="1924893"/>
            <a:ext cx="797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ＭＳ Ｐゴシック" panose="020B0600070205080204" pitchFamily="50" charset="-128"/>
              <a:buChar char="○"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分析項目と用途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9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768" y="114251"/>
            <a:ext cx="513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分析の着眼点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【</a:t>
            </a:r>
            <a:r>
              <a:rPr kumimoji="1" lang="ja-JP" altLang="en-US" sz="2000" b="1" dirty="0">
                <a:solidFill>
                  <a:srgbClr val="0070C0"/>
                </a:solidFill>
              </a:rPr>
              <a:t>現場情報、汚染状況の把握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】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3477" y="2970563"/>
            <a:ext cx="674663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U, </a:t>
            </a:r>
            <a:r>
              <a:rPr kumimoji="1"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Zr</a:t>
            </a: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Fe, Cr, Ni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（炉心内主要材料）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FP</a:t>
            </a:r>
            <a:r>
              <a:rPr kumimoji="1" lang="ja-JP" alt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構造材，グリス：酸還元鋭敏元素）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（中性子吸収材）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Cs</a:t>
            </a:r>
            <a:r>
              <a:rPr kumimoji="1" lang="ja-JP" alt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</a:t>
            </a:r>
            <a:r>
              <a:rPr kumimoji="1" lang="ja-JP" alt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kumimoji="1" lang="ja-JP" alt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Sb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FP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：粒子探索での着目元素）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</a:t>
            </a:r>
            <a:r>
              <a:rPr kumimoji="1" lang="ja-JP" alt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線放出核種）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2691" y="3919128"/>
            <a:ext cx="722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元素・核種の簡易同定（定性分析）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42691" y="2599381"/>
            <a:ext cx="311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定量分析対象元素（案）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7950" y="550213"/>
            <a:ext cx="855216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ＭＳ Ｐゴシック" panose="020B0600070205080204" pitchFamily="50" charset="-128"/>
              <a:buChar char="○"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堆積物・付着物（スミア含む）サンプル共通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8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サンプルの巨視的な特徴（主要構成元素・主要放射性核種の内訳とそれらの含有率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）及び炉心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成分の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混入程度の把握が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目的であり、</a:t>
            </a:r>
            <a:r>
              <a:rPr kumimoji="1" lang="ja-JP" altLang="en-US" sz="1600" dirty="0">
                <a:solidFill>
                  <a:srgbClr val="C00000"/>
                </a:solidFill>
              </a:rPr>
              <a:t>定量分析が重要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7950" y="1924893"/>
            <a:ext cx="797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ＭＳ Ｐゴシック" panose="020B0600070205080204" pitchFamily="50" charset="-128"/>
              <a:buChar char="○"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分析項目と用途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8650" y="2252831"/>
            <a:ext cx="797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b="1" dirty="0" smtClean="0">
                <a:solidFill>
                  <a:schemeClr val="accent5"/>
                </a:solidFill>
              </a:rPr>
              <a:t>ICP-MS</a:t>
            </a:r>
            <a:r>
              <a:rPr kumimoji="1" lang="ja-JP" altLang="en-US" sz="1600" b="1" dirty="0" err="1" smtClean="0">
                <a:solidFill>
                  <a:schemeClr val="accent5"/>
                </a:solidFill>
              </a:rPr>
              <a:t>、</a:t>
            </a:r>
            <a:r>
              <a:rPr kumimoji="1" lang="ja-JP" altLang="en-US" sz="1600" b="1" dirty="0" smtClean="0">
                <a:solidFill>
                  <a:schemeClr val="accent5"/>
                </a:solidFill>
              </a:rPr>
              <a:t>放射線分析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3477" y="4298306"/>
            <a:ext cx="55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サンプル重量及び放射能への寄与の大きい元素・核種の把握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上記以外の定量分析対象元素の選定）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9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768" y="114251"/>
            <a:ext cx="277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R4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年度の分析サンプル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768" y="131053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(1) R4</a:t>
            </a:r>
            <a:r>
              <a:rPr kumimoji="1" lang="ja-JP" altLang="en-US" dirty="0" smtClean="0"/>
              <a:t>年度輸送分（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回目）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9469" y="3428574"/>
            <a:ext cx="377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3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　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RHR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系（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A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）残水（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RHR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熱交換器）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570" y="4991599"/>
            <a:ext cx="373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1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　格納容器内部調査採取サンプル（水中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ROV-E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）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749" y="1780442"/>
            <a:ext cx="393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2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　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X-53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ペネコア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968" y="459088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 R4</a:t>
            </a:r>
            <a:r>
              <a:rPr kumimoji="1" lang="ja-JP" altLang="en-US" dirty="0" smtClean="0"/>
              <a:t>年度輸送分（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回目）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5968" y="5640752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(3) </a:t>
            </a:r>
            <a:r>
              <a:rPr kumimoji="1" lang="ja-JP" altLang="en-US" dirty="0" smtClean="0"/>
              <a:t>過年度に輸送したサンプル（案）</a:t>
            </a:r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6441" y="2257186"/>
            <a:ext cx="393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2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　シールドプラグ穿孔部ダスト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6441" y="2684368"/>
            <a:ext cx="393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1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　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SGTS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室調査スミア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6441" y="3014980"/>
            <a:ext cx="393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2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　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SGTS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室調査スミア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3623" y="3793417"/>
            <a:ext cx="3302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3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　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RHR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系（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A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）残水（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RHR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配管）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6441" y="6465011"/>
            <a:ext cx="3133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2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 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TIP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配管内閉塞物（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2u-TIP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）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12120" y="2293935"/>
            <a:ext cx="4531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G丸ｺﾞｼｯｸM-PRO" panose="020F0600000000000000" pitchFamily="50" charset="-128"/>
              <a:buChar char="⇒"/>
            </a:pPr>
            <a:r>
              <a:rPr kumimoji="1" lang="ja-JP" altLang="en-US" sz="1400" dirty="0" smtClean="0"/>
              <a:t>高線量であり、</a:t>
            </a:r>
            <a:r>
              <a:rPr kumimoji="1" lang="ja-JP" altLang="en-US" sz="1400" dirty="0"/>
              <a:t>放射性微粒子</a:t>
            </a:r>
            <a:r>
              <a:rPr kumimoji="1" lang="ja-JP" altLang="en-US" sz="1400" dirty="0" smtClean="0"/>
              <a:t>を含んでいる可能性。</a:t>
            </a:r>
            <a:endParaRPr kumimoji="1" lang="en-US" altLang="ja-JP" sz="1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8115" y="563625"/>
            <a:ext cx="808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サンプルの採取箇所や線量の情報から、</a:t>
            </a:r>
            <a:r>
              <a:rPr kumimoji="1" lang="en-US" altLang="ja-JP" dirty="0" smtClean="0"/>
              <a:t>PCV</a:t>
            </a:r>
            <a:r>
              <a:rPr kumimoji="1" lang="ja-JP" altLang="en-US" dirty="0" smtClean="0"/>
              <a:t>内での反応生成物を含むことが期待されるサンプルを選定。</a:t>
            </a:r>
            <a:endParaRPr kumimoji="1" lang="en-US" altLang="ja-JP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9469" y="4192811"/>
            <a:ext cx="393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kumimoji="1" lang="ja-JP" altLang="en-US" sz="1600" dirty="0" smtClean="0">
                <a:solidFill>
                  <a:schemeClr val="bg1">
                    <a:lumMod val="65000"/>
                  </a:schemeClr>
                </a:solidFill>
              </a:rPr>
              <a:t>号機　オペフロ</a:t>
            </a:r>
            <a:r>
              <a:rPr kumimoji="1" lang="en-US" altLang="ja-JP" sz="1600" dirty="0" smtClean="0">
                <a:solidFill>
                  <a:schemeClr val="bg1">
                    <a:lumMod val="65000"/>
                  </a:schemeClr>
                </a:solidFill>
              </a:rPr>
              <a:t>FHM</a:t>
            </a:r>
            <a:r>
              <a:rPr kumimoji="1" lang="ja-JP" altLang="en-US" sz="1600" dirty="0" smtClean="0">
                <a:solidFill>
                  <a:schemeClr val="bg1">
                    <a:lumMod val="65000"/>
                  </a:schemeClr>
                </a:solidFill>
              </a:rPr>
              <a:t>操作室</a:t>
            </a:r>
            <a:r>
              <a:rPr kumimoji="1" lang="en-US" altLang="ja-JP" sz="1600" baseline="30000" dirty="0" smtClean="0">
                <a:solidFill>
                  <a:schemeClr val="bg1">
                    <a:lumMod val="65000"/>
                  </a:schemeClr>
                </a:solidFill>
              </a:rPr>
              <a:t>※</a:t>
            </a:r>
            <a:r>
              <a:rPr kumimoji="1" lang="ja-JP" altLang="en-US" sz="1600" dirty="0" smtClean="0">
                <a:solidFill>
                  <a:schemeClr val="bg1">
                    <a:lumMod val="65000"/>
                  </a:schemeClr>
                </a:solidFill>
              </a:rPr>
              <a:t>調査スミア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77767" y="4487510"/>
            <a:ext cx="2874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※FHM</a:t>
            </a:r>
            <a:r>
              <a:rPr kumimoji="1"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操作室：燃料取扱機操作室</a:t>
            </a:r>
            <a:endParaRPr kumimoji="1" lang="ja-JP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12119" y="1828112"/>
            <a:ext cx="437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G丸ｺﾞｼｯｸM-PRO" panose="020F0600000000000000" pitchFamily="50" charset="-128"/>
              <a:buChar char="⇒"/>
            </a:pPr>
            <a:r>
              <a:rPr kumimoji="1" lang="en-US" altLang="ja-JP" sz="1400" dirty="0" smtClean="0"/>
              <a:t>X-6</a:t>
            </a:r>
            <a:r>
              <a:rPr kumimoji="1" lang="ja-JP" altLang="en-US" sz="1400" dirty="0" smtClean="0"/>
              <a:t>ペネに隣接しており、事故進展途中の</a:t>
            </a:r>
            <a:r>
              <a:rPr kumimoji="1" lang="en-US" altLang="ja-JP" sz="1400" dirty="0" smtClean="0"/>
              <a:t>PCV</a:t>
            </a:r>
            <a:r>
              <a:rPr kumimoji="1" lang="ja-JP" altLang="en-US" sz="1400" dirty="0" smtClean="0"/>
              <a:t>内汚染が付着している可能性。</a:t>
            </a:r>
            <a:endParaRPr kumimoji="1" lang="en-US" altLang="ja-JP" sz="14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29037" y="2751894"/>
            <a:ext cx="4531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G丸ｺﾞｼｯｸM-PRO" panose="020F0600000000000000" pitchFamily="50" charset="-128"/>
              <a:buChar char="⇒"/>
            </a:pPr>
            <a:r>
              <a:rPr kumimoji="1" lang="ja-JP" altLang="en-US" sz="1400" dirty="0"/>
              <a:t>高線量であり、放射性微粒子を含んでいる可能性。</a:t>
            </a:r>
            <a:endParaRPr kumimoji="1" lang="en-US" altLang="ja-JP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93603" y="3468895"/>
            <a:ext cx="440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G丸ｺﾞｼｯｸM-PRO" panose="020F0600000000000000" pitchFamily="50" charset="-128"/>
              <a:buChar char="⇒"/>
            </a:pPr>
            <a:r>
              <a:rPr kumimoji="1" lang="ja-JP" altLang="en-US" sz="1400" dirty="0" smtClean="0"/>
              <a:t>水素が滞留しており、事故由来の物質が含まれる可能性。（ろ過後の固形成分が対象）</a:t>
            </a:r>
            <a:endParaRPr kumimoji="1" lang="en-US" altLang="ja-JP" sz="14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29037" y="4217050"/>
            <a:ext cx="440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G丸ｺﾞｼｯｸM-PRO" panose="020F0600000000000000" pitchFamily="50" charset="-128"/>
              <a:buChar char="⇒"/>
            </a:pPr>
            <a:r>
              <a:rPr kumimoji="1"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囲われた空間内にあり、事故当時の状況がある程度保存されている可能性。</a:t>
            </a:r>
            <a:endParaRPr kumimoji="1" lang="en-US" altLang="ja-JP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53570" y="6095070"/>
            <a:ext cx="3534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1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号機 格納容器底部堆積物（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1u-PCV</a:t>
            </a:r>
            <a:r>
              <a:rPr kumimoji="1" lang="ja-JP" altLang="en-US" sz="1600" dirty="0" smtClean="0">
                <a:solidFill>
                  <a:srgbClr val="00B050"/>
                </a:solidFill>
              </a:rPr>
              <a:t>）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75088" y="5046888"/>
            <a:ext cx="440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G丸ｺﾞｼｯｸM-PRO" panose="020F0600000000000000" pitchFamily="50" charset="-128"/>
              <a:buChar char="⇒"/>
            </a:pPr>
            <a:r>
              <a:rPr kumimoji="1" lang="ja-JP" altLang="en-US" sz="1400" dirty="0" smtClean="0"/>
              <a:t>炉内物質を含んでいる可能性。</a:t>
            </a:r>
            <a:endParaRPr kumimoji="1" lang="en-US" altLang="ja-JP" sz="1400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0" y="4190813"/>
            <a:ext cx="75438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 smtClean="0">
                <a:solidFill>
                  <a:srgbClr val="FF0000"/>
                </a:solidFill>
              </a:rPr>
              <a:t>検討中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74050" y="6153483"/>
            <a:ext cx="440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G丸ｺﾞｼｯｸM-PRO" panose="020F0600000000000000" pitchFamily="50" charset="-128"/>
              <a:buChar char="⇒"/>
            </a:pPr>
            <a:r>
              <a:rPr kumimoji="1" lang="ja-JP" altLang="en-US" sz="1400" dirty="0"/>
              <a:t>次</a:t>
            </a:r>
            <a:r>
              <a:rPr kumimoji="1" lang="ja-JP" altLang="en-US" sz="1400" dirty="0" smtClean="0"/>
              <a:t>頁（</a:t>
            </a:r>
            <a:r>
              <a:rPr kumimoji="1" lang="en-US" altLang="ja-JP" sz="1400" dirty="0" smtClean="0"/>
              <a:t>p.6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8</a:t>
            </a:r>
            <a:r>
              <a:rPr kumimoji="1" lang="ja-JP" altLang="en-US" sz="1400" dirty="0" smtClean="0"/>
              <a:t>）参照。</a:t>
            </a:r>
            <a:endParaRPr kumimoji="1" lang="en-US" altLang="ja-JP" sz="1400" dirty="0" smtClean="0"/>
          </a:p>
        </p:txBody>
      </p:sp>
      <p:sp>
        <p:nvSpPr>
          <p:cNvPr id="4" name="右中かっこ 3"/>
          <p:cNvSpPr/>
          <p:nvPr/>
        </p:nvSpPr>
        <p:spPr>
          <a:xfrm>
            <a:off x="4335981" y="2733930"/>
            <a:ext cx="76138" cy="676680"/>
          </a:xfrm>
          <a:prstGeom prst="rightBrace">
            <a:avLst>
              <a:gd name="adj1" fmla="val 46086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中かっこ 29"/>
          <p:cNvSpPr/>
          <p:nvPr/>
        </p:nvSpPr>
        <p:spPr>
          <a:xfrm>
            <a:off x="4335981" y="3486799"/>
            <a:ext cx="76138" cy="676680"/>
          </a:xfrm>
          <a:prstGeom prst="rightBrace">
            <a:avLst>
              <a:gd name="adj1" fmla="val 46086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中かっこ 33"/>
          <p:cNvSpPr/>
          <p:nvPr/>
        </p:nvSpPr>
        <p:spPr>
          <a:xfrm>
            <a:off x="4276270" y="6122069"/>
            <a:ext cx="76138" cy="676680"/>
          </a:xfrm>
          <a:prstGeom prst="rightBrace">
            <a:avLst>
              <a:gd name="adj1" fmla="val 46086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39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768" y="114251"/>
            <a:ext cx="403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(3)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　過年度に輸送したサンプル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案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740" y="580768"/>
            <a:ext cx="350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2</a:t>
            </a:r>
            <a:r>
              <a:rPr kumimoji="1" lang="ja-JP" altLang="en-US" dirty="0">
                <a:solidFill>
                  <a:srgbClr val="00B050"/>
                </a:solidFill>
              </a:rPr>
              <a:t>号機 </a:t>
            </a:r>
            <a:r>
              <a:rPr kumimoji="1" lang="en-US" altLang="ja-JP" dirty="0">
                <a:solidFill>
                  <a:srgbClr val="00B050"/>
                </a:solidFill>
              </a:rPr>
              <a:t>TIP</a:t>
            </a:r>
            <a:r>
              <a:rPr kumimoji="1" lang="ja-JP" altLang="en-US" dirty="0">
                <a:solidFill>
                  <a:srgbClr val="00B050"/>
                </a:solidFill>
              </a:rPr>
              <a:t>配管内閉塞物（</a:t>
            </a:r>
            <a:r>
              <a:rPr kumimoji="1" lang="en-US" altLang="ja-JP" dirty="0">
                <a:solidFill>
                  <a:srgbClr val="00B050"/>
                </a:solidFill>
              </a:rPr>
              <a:t>2u-TIP</a:t>
            </a:r>
            <a:r>
              <a:rPr kumimoji="1" lang="ja-JP" altLang="en-US" dirty="0">
                <a:solidFill>
                  <a:srgbClr val="00B050"/>
                </a:solidFill>
              </a:rPr>
              <a:t>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39" y="1541669"/>
            <a:ext cx="2824126" cy="233835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5416" y="3836718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</a:t>
            </a:r>
            <a:r>
              <a:rPr kumimoji="1" lang="ja-JP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r>
              <a:rPr kumimoji="1"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Zr</a:t>
            </a:r>
            <a:r>
              <a:rPr kumimoji="1" lang="ja-JP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が共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存する領域を対象にできないか？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85" y="1541669"/>
            <a:ext cx="2159306" cy="163600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389" y="1283047"/>
            <a:ext cx="1498294" cy="116778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367" y="2575228"/>
            <a:ext cx="1498294" cy="11677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389" y="2545862"/>
            <a:ext cx="1498294" cy="116778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422" y="1313738"/>
            <a:ext cx="1498294" cy="116778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84258" y="1042870"/>
            <a:ext cx="797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b="1" dirty="0" smtClean="0">
                <a:solidFill>
                  <a:schemeClr val="accent5"/>
                </a:solidFill>
              </a:rPr>
              <a:t>TEM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分析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が中心　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09768" y="4765767"/>
            <a:ext cx="6558206" cy="100027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lvl="0" defTabSz="914400">
              <a:spcBef>
                <a:spcPts val="300"/>
              </a:spcBef>
              <a:defRPr/>
            </a:pP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SUS-</a:t>
            </a:r>
            <a:r>
              <a:rPr kumimoji="1"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Zry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由来の物質（その酸化物含む）を含んでいる可能性あり。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defTabSz="9144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</a:t>
            </a:r>
            <a:r>
              <a:rPr kumimoji="1" lang="ja-JP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</a:t>
            </a:r>
            <a:r>
              <a:rPr kumimoji="1" lang="ja-JP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</a:t>
            </a:r>
            <a:r>
              <a:rPr kumimoji="1" lang="ja-JP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Zr</a:t>
            </a: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の酸化形態⇒雰囲気の推定</a:t>
            </a:r>
          </a:p>
          <a:p>
            <a:pPr marL="285750" indent="-285750" defTabSz="9144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</a:t>
            </a:r>
            <a:r>
              <a:rPr kumimoji="1" lang="ja-JP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</a:t>
            </a:r>
            <a:r>
              <a:rPr kumimoji="1" lang="ja-JP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</a:t>
            </a:r>
            <a:r>
              <a:rPr kumimoji="1" lang="ja-JP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kumimoji="1"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Zr</a:t>
            </a: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の同伴関係と組成⇒到達温度の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推定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1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768" y="114251"/>
            <a:ext cx="403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(3)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　過年度に輸送したサンプル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案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740" y="58076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en-US" altLang="ja-JP" dirty="0" smtClean="0">
                <a:solidFill>
                  <a:srgbClr val="00B050"/>
                </a:solidFill>
              </a:rPr>
              <a:t>1</a:t>
            </a:r>
            <a:r>
              <a:rPr kumimoji="1" lang="ja-JP" altLang="en-US" dirty="0" smtClean="0">
                <a:solidFill>
                  <a:srgbClr val="00B050"/>
                </a:solidFill>
              </a:rPr>
              <a:t>号機 </a:t>
            </a:r>
            <a:r>
              <a:rPr kumimoji="1" lang="ja-JP" altLang="en-US" dirty="0">
                <a:solidFill>
                  <a:srgbClr val="00B050"/>
                </a:solidFill>
              </a:rPr>
              <a:t>格納</a:t>
            </a:r>
            <a:r>
              <a:rPr kumimoji="1" lang="ja-JP" altLang="en-US" dirty="0" smtClean="0">
                <a:solidFill>
                  <a:srgbClr val="00B050"/>
                </a:solidFill>
              </a:rPr>
              <a:t>容器底部堆積物（</a:t>
            </a:r>
            <a:r>
              <a:rPr kumimoji="1" lang="en-US" altLang="ja-JP" dirty="0" smtClean="0">
                <a:solidFill>
                  <a:srgbClr val="00B050"/>
                </a:solidFill>
              </a:rPr>
              <a:t>1u-PCV</a:t>
            </a:r>
            <a:r>
              <a:rPr kumimoji="1" lang="ja-JP" altLang="en-US" dirty="0" smtClean="0">
                <a:solidFill>
                  <a:srgbClr val="00B050"/>
                </a:solidFill>
              </a:rPr>
              <a:t>）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4258" y="1042870"/>
            <a:ext cx="797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b="1" dirty="0" smtClean="0">
                <a:solidFill>
                  <a:schemeClr val="accent5"/>
                </a:solidFill>
              </a:rPr>
              <a:t>TEM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分析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が中心　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60091" y="5090093"/>
            <a:ext cx="376690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改良された手法（極薄膜化、ゼータ因子法、複数方位）</a:t>
            </a: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により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r>
              <a:rPr kumimoji="1"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Zr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-rich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領域の構成相について、従来よりも精度の高いデータを拡充。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58" y="1504972"/>
            <a:ext cx="3537382" cy="274362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75" y="1522112"/>
            <a:ext cx="1589484" cy="13050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181" y="2315153"/>
            <a:ext cx="3409278" cy="66012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679181" y="1373343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年度</a:t>
            </a:r>
            <a:endParaRPr kumimoji="1" lang="ja-JP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70275" y="11057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ja-JP" altLang="en-US" dirty="0" smtClean="0">
                <a:solidFill>
                  <a:srgbClr val="00B050"/>
                </a:solidFill>
              </a:rPr>
              <a:t>領域</a:t>
            </a:r>
            <a:r>
              <a:rPr kumimoji="1" lang="en-US" altLang="ja-JP" dirty="0" smtClean="0">
                <a:solidFill>
                  <a:srgbClr val="00B050"/>
                </a:solidFill>
              </a:rPr>
              <a:t>15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338" y="3005666"/>
            <a:ext cx="1277957" cy="143770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154" y="1105778"/>
            <a:ext cx="2071171" cy="114024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623575" y="3077466"/>
            <a:ext cx="299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年度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（ほぼ同一部位を再研磨）</a:t>
            </a:r>
            <a:endParaRPr kumimoji="1" lang="ja-JP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069" y="3425412"/>
            <a:ext cx="1630496" cy="903383"/>
          </a:xfrm>
          <a:prstGeom prst="rect">
            <a:avLst/>
          </a:prstGeom>
        </p:spPr>
      </p:pic>
      <p:cxnSp>
        <p:nvCxnSpPr>
          <p:cNvPr id="29" name="直線矢印コネクタ 28"/>
          <p:cNvCxnSpPr/>
          <p:nvPr/>
        </p:nvCxnSpPr>
        <p:spPr>
          <a:xfrm flipV="1">
            <a:off x="2679480" y="1424309"/>
            <a:ext cx="790795" cy="169645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9466" y="4946418"/>
            <a:ext cx="1270850" cy="994221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948" y="4917241"/>
            <a:ext cx="1270850" cy="994221"/>
          </a:xfrm>
          <a:prstGeom prst="rect">
            <a:avLst/>
          </a:prstGeom>
        </p:spPr>
      </p:pic>
      <p:grpSp>
        <p:nvGrpSpPr>
          <p:cNvPr id="59" name="グループ化 58"/>
          <p:cNvGrpSpPr>
            <a:grpSpLocks noChangeAspect="1"/>
          </p:cNvGrpSpPr>
          <p:nvPr/>
        </p:nvGrpSpPr>
        <p:grpSpPr>
          <a:xfrm>
            <a:off x="672918" y="4898607"/>
            <a:ext cx="1272702" cy="996961"/>
            <a:chOff x="635990" y="4328795"/>
            <a:chExt cx="2559637" cy="2005070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5990" y="4328795"/>
              <a:ext cx="2555913" cy="2005070"/>
            </a:xfrm>
            <a:prstGeom prst="rect">
              <a:avLst/>
            </a:prstGeom>
          </p:spPr>
        </p:pic>
        <p:grpSp>
          <p:nvGrpSpPr>
            <p:cNvPr id="54" name="グループ化 53"/>
            <p:cNvGrpSpPr/>
            <p:nvPr/>
          </p:nvGrpSpPr>
          <p:grpSpPr>
            <a:xfrm>
              <a:off x="639714" y="4332312"/>
              <a:ext cx="2555913" cy="1995678"/>
              <a:chOff x="3375599" y="4362393"/>
              <a:chExt cx="2555913" cy="1995678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3375599" y="4362393"/>
                <a:ext cx="2555913" cy="199567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楕円 55"/>
              <p:cNvSpPr/>
              <p:nvPr/>
            </p:nvSpPr>
            <p:spPr>
              <a:xfrm>
                <a:off x="4373087" y="5095416"/>
                <a:ext cx="261976" cy="29044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楕円 56"/>
              <p:cNvSpPr/>
              <p:nvPr/>
            </p:nvSpPr>
            <p:spPr>
              <a:xfrm>
                <a:off x="4722254" y="4888569"/>
                <a:ext cx="385773" cy="377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楕円 57"/>
              <p:cNvSpPr/>
              <p:nvPr/>
            </p:nvSpPr>
            <p:spPr>
              <a:xfrm>
                <a:off x="4327857" y="5265707"/>
                <a:ext cx="756919" cy="47660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0" name="テキスト ボックス 59"/>
          <p:cNvSpPr txBox="1"/>
          <p:nvPr/>
        </p:nvSpPr>
        <p:spPr>
          <a:xfrm>
            <a:off x="751034" y="5085883"/>
            <a:ext cx="457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en-US" altLang="ja-JP" sz="1000" dirty="0" smtClean="0">
                <a:solidFill>
                  <a:srgbClr val="FF0000"/>
                </a:solidFill>
              </a:rPr>
              <a:t>U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cxnSp>
        <p:nvCxnSpPr>
          <p:cNvPr id="61" name="直線矢印コネクタ 60"/>
          <p:cNvCxnSpPr>
            <a:endCxn id="57" idx="1"/>
          </p:cNvCxnSpPr>
          <p:nvPr/>
        </p:nvCxnSpPr>
        <p:spPr>
          <a:xfrm flipV="1">
            <a:off x="975052" y="5189441"/>
            <a:ext cx="397392" cy="45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endCxn id="56" idx="1"/>
          </p:cNvCxnSpPr>
          <p:nvPr/>
        </p:nvCxnSpPr>
        <p:spPr>
          <a:xfrm>
            <a:off x="973612" y="5223602"/>
            <a:ext cx="216205" cy="62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52871" y="5405121"/>
            <a:ext cx="457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en-US" altLang="ja-JP" sz="1000" dirty="0" err="1" smtClean="0">
                <a:solidFill>
                  <a:srgbClr val="FF0000"/>
                </a:solidFill>
              </a:rPr>
              <a:t>Zr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031060" y="3415438"/>
            <a:ext cx="192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再分析では、</a:t>
            </a:r>
            <a:r>
              <a:rPr kumimoji="1" lang="en-US" altLang="ja-JP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Zr</a:t>
            </a:r>
            <a:r>
              <a:rPr kumimoji="1"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(O)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は確認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されず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977239" y="445242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ja-JP" altLang="en-US" dirty="0" smtClean="0">
                <a:solidFill>
                  <a:srgbClr val="00B050"/>
                </a:solidFill>
              </a:rPr>
              <a:t>領域</a:t>
            </a:r>
            <a:r>
              <a:rPr kumimoji="1" lang="en-US" altLang="ja-JP" dirty="0">
                <a:solidFill>
                  <a:srgbClr val="00B050"/>
                </a:solidFill>
              </a:rPr>
              <a:t>2</a:t>
            </a:r>
            <a:r>
              <a:rPr kumimoji="1" lang="en-US" altLang="ja-JP" dirty="0" smtClean="0">
                <a:solidFill>
                  <a:srgbClr val="00B050"/>
                </a:solidFill>
              </a:rPr>
              <a:t>5</a:t>
            </a:r>
            <a:r>
              <a:rPr kumimoji="1" lang="ja-JP" altLang="en-US" dirty="0" smtClean="0">
                <a:solidFill>
                  <a:srgbClr val="00B050"/>
                </a:solidFill>
              </a:rPr>
              <a:t>（追加</a:t>
            </a:r>
            <a:r>
              <a:rPr kumimoji="1" lang="en-US" altLang="ja-JP" dirty="0" smtClean="0">
                <a:solidFill>
                  <a:srgbClr val="00B050"/>
                </a:solidFill>
              </a:rPr>
              <a:t>TEM</a:t>
            </a:r>
            <a:r>
              <a:rPr kumimoji="1" lang="ja-JP" altLang="en-US" dirty="0" smtClean="0">
                <a:solidFill>
                  <a:srgbClr val="00B050"/>
                </a:solidFill>
              </a:rPr>
              <a:t>分析案）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>
            <a:off x="1954870" y="3248156"/>
            <a:ext cx="277152" cy="12042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685365" y="5987508"/>
            <a:ext cx="2342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着目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領域</a:t>
            </a:r>
            <a:r>
              <a:rPr kumimoji="1"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</a:t>
            </a:r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</a:t>
            </a:r>
            <a:r>
              <a:rPr kumimoji="1"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SEM/EDX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0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58" y="1708982"/>
            <a:ext cx="2401677" cy="295802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1768" y="114251"/>
            <a:ext cx="403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(3)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　過年度に輸送したサンプル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案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740" y="58076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en-US" altLang="ja-JP" dirty="0" smtClean="0">
                <a:solidFill>
                  <a:srgbClr val="00B050"/>
                </a:solidFill>
              </a:rPr>
              <a:t>1</a:t>
            </a:r>
            <a:r>
              <a:rPr kumimoji="1" lang="ja-JP" altLang="en-US" dirty="0" smtClean="0">
                <a:solidFill>
                  <a:srgbClr val="00B050"/>
                </a:solidFill>
              </a:rPr>
              <a:t>号機 </a:t>
            </a:r>
            <a:r>
              <a:rPr kumimoji="1" lang="ja-JP" altLang="en-US" dirty="0">
                <a:solidFill>
                  <a:srgbClr val="00B050"/>
                </a:solidFill>
              </a:rPr>
              <a:t>格納</a:t>
            </a:r>
            <a:r>
              <a:rPr kumimoji="1" lang="ja-JP" altLang="en-US" dirty="0" smtClean="0">
                <a:solidFill>
                  <a:srgbClr val="00B050"/>
                </a:solidFill>
              </a:rPr>
              <a:t>容器底部堆積物（</a:t>
            </a:r>
            <a:r>
              <a:rPr kumimoji="1" lang="en-US" altLang="ja-JP" dirty="0" smtClean="0">
                <a:solidFill>
                  <a:srgbClr val="00B050"/>
                </a:solidFill>
              </a:rPr>
              <a:t>1u-PCV</a:t>
            </a:r>
            <a:r>
              <a:rPr kumimoji="1" lang="ja-JP" altLang="en-US" dirty="0" smtClean="0">
                <a:solidFill>
                  <a:srgbClr val="00B050"/>
                </a:solidFill>
              </a:rPr>
              <a:t>）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258" y="1042870"/>
            <a:ext cx="79754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en-US" altLang="ja-JP" b="1" dirty="0" smtClean="0">
                <a:solidFill>
                  <a:schemeClr val="accent5"/>
                </a:solidFill>
              </a:rPr>
              <a:t>SEM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の追加探索</a:t>
            </a:r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R4</a:t>
            </a:r>
            <a:r>
              <a:rPr kumimoji="1" lang="ja-JP" altLang="en-US" sz="1400" dirty="0" smtClean="0"/>
              <a:t>年度輸送分の関心事項に応じて）　</a:t>
            </a:r>
            <a:endParaRPr kumimoji="1" lang="en-US" altLang="ja-JP" sz="14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8" y="1504972"/>
            <a:ext cx="3537382" cy="274362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516815" y="1412202"/>
            <a:ext cx="229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70C0"/>
                </a:solidFill>
              </a:rPr>
              <a:t>王水・フッ酸による化学分析結果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9433" y="4248600"/>
            <a:ext cx="3142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70C0"/>
                </a:solidFill>
              </a:rPr>
              <a:t>U</a:t>
            </a:r>
            <a:r>
              <a:rPr kumimoji="1" lang="ja-JP" altLang="en-US" sz="1200" dirty="0" smtClean="0">
                <a:solidFill>
                  <a:srgbClr val="0070C0"/>
                </a:solidFill>
              </a:rPr>
              <a:t>含有領域の</a:t>
            </a:r>
            <a:r>
              <a:rPr kumimoji="1" lang="en-US" altLang="ja-JP" sz="1200" dirty="0" smtClean="0">
                <a:solidFill>
                  <a:srgbClr val="0070C0"/>
                </a:solidFill>
              </a:rPr>
              <a:t>SEM/EDS</a:t>
            </a:r>
            <a:r>
              <a:rPr kumimoji="1" lang="ja-JP" altLang="en-US" sz="1200" dirty="0" smtClean="0">
                <a:solidFill>
                  <a:srgbClr val="0070C0"/>
                </a:solidFill>
              </a:rPr>
              <a:t>点分析の</a:t>
            </a:r>
            <a:r>
              <a:rPr kumimoji="1" lang="ja-JP" altLang="en-US" sz="1200" dirty="0">
                <a:solidFill>
                  <a:srgbClr val="0070C0"/>
                </a:solidFill>
              </a:rPr>
              <a:t>三</a:t>
            </a:r>
            <a:r>
              <a:rPr kumimoji="1" lang="ja-JP" altLang="en-US" sz="1200" dirty="0" smtClean="0">
                <a:solidFill>
                  <a:srgbClr val="0070C0"/>
                </a:solidFill>
              </a:rPr>
              <a:t>元素表示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0671" y="4829117"/>
            <a:ext cx="6388581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dirty="0" smtClean="0"/>
              <a:t>王水・フッ酸溶解後の化学分析（</a:t>
            </a:r>
            <a:r>
              <a:rPr kumimoji="1" lang="en-US" altLang="ja-JP" sz="1600" dirty="0" smtClean="0"/>
              <a:t>NFD</a:t>
            </a:r>
            <a:r>
              <a:rPr kumimoji="1" lang="ja-JP" altLang="en-US" sz="1600" dirty="0" smtClean="0"/>
              <a:t>）では、 </a:t>
            </a:r>
            <a:r>
              <a:rPr kumimoji="1" lang="en-US" altLang="ja-JP" sz="1600" dirty="0" smtClean="0"/>
              <a:t>U : </a:t>
            </a:r>
            <a:r>
              <a:rPr kumimoji="1" lang="en-US" altLang="ja-JP" sz="1600" dirty="0" err="1" smtClean="0"/>
              <a:t>Zr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～ </a:t>
            </a:r>
            <a:r>
              <a:rPr kumimoji="1" lang="en-US" altLang="ja-JP" sz="1600" dirty="0" smtClean="0"/>
              <a:t>1 : 5</a:t>
            </a:r>
            <a:r>
              <a:rPr kumimoji="1" lang="ja-JP" altLang="en-US" sz="1600" dirty="0" smtClean="0"/>
              <a:t>（</a:t>
            </a:r>
            <a:r>
              <a:rPr kumimoji="1" lang="en-US" altLang="ja-JP" sz="1600" dirty="0" err="1" smtClean="0"/>
              <a:t>mol</a:t>
            </a:r>
            <a:r>
              <a:rPr kumimoji="1" lang="ja-JP" altLang="en-US" sz="1600" dirty="0" smtClean="0"/>
              <a:t>比）。この他、</a:t>
            </a:r>
            <a:r>
              <a:rPr kumimoji="1" lang="en-US" altLang="ja-JP" sz="1600" dirty="0" smtClean="0"/>
              <a:t>Mo</a:t>
            </a:r>
            <a:r>
              <a:rPr kumimoji="1" lang="ja-JP" altLang="en-US" sz="1600" dirty="0" err="1" smtClean="0"/>
              <a:t>、</a:t>
            </a:r>
            <a:r>
              <a:rPr kumimoji="1" lang="en-US" altLang="ja-JP" sz="1600" dirty="0" smtClean="0"/>
              <a:t>Sn</a:t>
            </a:r>
            <a:r>
              <a:rPr kumimoji="1" lang="ja-JP" altLang="en-US" sz="1600" dirty="0" err="1" smtClean="0"/>
              <a:t>、</a:t>
            </a:r>
            <a:r>
              <a:rPr kumimoji="1" lang="en-US" altLang="ja-JP" sz="1600" dirty="0" smtClean="0"/>
              <a:t>Sb</a:t>
            </a:r>
            <a:r>
              <a:rPr kumimoji="1" lang="ja-JP" altLang="en-US" sz="1600" dirty="0" smtClean="0"/>
              <a:t>など、酸化還元鋭敏元素も検出。</a:t>
            </a:r>
            <a:endParaRPr kumimoji="1" lang="en-US" altLang="ja-JP" sz="1600" dirty="0" smtClean="0"/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dirty="0" smtClean="0"/>
              <a:t>硝酸溶解後の化学分析（</a:t>
            </a:r>
            <a:r>
              <a:rPr kumimoji="1" lang="en-US" altLang="ja-JP" sz="1600" dirty="0" smtClean="0"/>
              <a:t>AGF</a:t>
            </a:r>
            <a:r>
              <a:rPr kumimoji="1" lang="ja-JP" altLang="en-US" sz="1600" dirty="0" smtClean="0"/>
              <a:t>）では、</a:t>
            </a:r>
            <a:r>
              <a:rPr kumimoji="1" lang="en-US" altLang="ja-JP" sz="1600" dirty="0" smtClean="0"/>
              <a:t>Mo</a:t>
            </a:r>
            <a:r>
              <a:rPr kumimoji="1" lang="ja-JP" altLang="en-US" sz="1600" dirty="0" smtClean="0"/>
              <a:t>が天然と異なる同位体比であることを示唆。</a:t>
            </a:r>
            <a:endParaRPr kumimoji="1" lang="en-US" altLang="ja-JP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09266" y="5944807"/>
            <a:ext cx="4514653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HG丸ｺﾞｼｯｸM-PRO" panose="020F0600000000000000" pitchFamily="50" charset="-128"/>
              <a:buChar char="⇒"/>
            </a:pPr>
            <a:r>
              <a:rPr kumimoji="1" lang="en-US" altLang="ja-JP" dirty="0" err="1" smtClean="0"/>
              <a:t>Zr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Mo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Sn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Sb</a:t>
            </a:r>
            <a:r>
              <a:rPr kumimoji="1" lang="ja-JP" altLang="en-US" dirty="0" smtClean="0"/>
              <a:t>に着目した追加探索。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E1-4830-4A76-8D7A-07D31005D218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98320"/>
              </p:ext>
            </p:extLst>
          </p:nvPr>
        </p:nvGraphicFramePr>
        <p:xfrm>
          <a:off x="294424" y="1355919"/>
          <a:ext cx="8270946" cy="44423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79982">
                  <a:extLst>
                    <a:ext uri="{9D8B030D-6E8A-4147-A177-3AD203B41FA5}">
                      <a16:colId xmlns:a16="http://schemas.microsoft.com/office/drawing/2014/main" val="2233327074"/>
                    </a:ext>
                  </a:extLst>
                </a:gridCol>
                <a:gridCol w="698494">
                  <a:extLst>
                    <a:ext uri="{9D8B030D-6E8A-4147-A177-3AD203B41FA5}">
                      <a16:colId xmlns:a16="http://schemas.microsoft.com/office/drawing/2014/main" val="4212454148"/>
                    </a:ext>
                  </a:extLst>
                </a:gridCol>
                <a:gridCol w="698494">
                  <a:extLst>
                    <a:ext uri="{9D8B030D-6E8A-4147-A177-3AD203B41FA5}">
                      <a16:colId xmlns:a16="http://schemas.microsoft.com/office/drawing/2014/main" val="3132975895"/>
                    </a:ext>
                  </a:extLst>
                </a:gridCol>
                <a:gridCol w="698494">
                  <a:extLst>
                    <a:ext uri="{9D8B030D-6E8A-4147-A177-3AD203B41FA5}">
                      <a16:colId xmlns:a16="http://schemas.microsoft.com/office/drawing/2014/main" val="946109524"/>
                    </a:ext>
                  </a:extLst>
                </a:gridCol>
                <a:gridCol w="698494">
                  <a:extLst>
                    <a:ext uri="{9D8B030D-6E8A-4147-A177-3AD203B41FA5}">
                      <a16:colId xmlns:a16="http://schemas.microsoft.com/office/drawing/2014/main" val="635150676"/>
                    </a:ext>
                  </a:extLst>
                </a:gridCol>
                <a:gridCol w="698494">
                  <a:extLst>
                    <a:ext uri="{9D8B030D-6E8A-4147-A177-3AD203B41FA5}">
                      <a16:colId xmlns:a16="http://schemas.microsoft.com/office/drawing/2014/main" val="161330987"/>
                    </a:ext>
                  </a:extLst>
                </a:gridCol>
                <a:gridCol w="698494">
                  <a:extLst>
                    <a:ext uri="{9D8B030D-6E8A-4147-A177-3AD203B41FA5}">
                      <a16:colId xmlns:a16="http://schemas.microsoft.com/office/drawing/2014/main" val="2429405956"/>
                    </a:ext>
                  </a:extLst>
                </a:gridCol>
              </a:tblGrid>
              <a:tr h="454301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サンプル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IP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SEM/WDX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SEM/EDX</a:t>
                      </a:r>
                      <a:r>
                        <a:rPr kumimoji="1" lang="en-US" altLang="ja-JP" sz="1400" baseline="30000" dirty="0" smtClean="0"/>
                        <a:t>※</a:t>
                      </a:r>
                      <a:r>
                        <a:rPr kumimoji="1" lang="en-US" altLang="ja-JP" sz="1400" dirty="0" smtClean="0"/>
                        <a:t> 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TEM</a:t>
                      </a:r>
                      <a:r>
                        <a:rPr kumimoji="1" lang="en-US" altLang="ja-JP" sz="1400" baseline="30000" dirty="0" smtClean="0"/>
                        <a:t>※</a:t>
                      </a:r>
                      <a:r>
                        <a:rPr kumimoji="1" lang="en-US" altLang="ja-JP" sz="1400" dirty="0" smtClean="0"/>
                        <a:t>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ICP-MS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放射線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377813"/>
                  </a:ext>
                </a:extLst>
              </a:tr>
              <a:tr h="292051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(1) R4</a:t>
                      </a:r>
                      <a:r>
                        <a:rPr kumimoji="1" lang="ja-JP" altLang="en-US" sz="1200" dirty="0" smtClean="0"/>
                        <a:t>年度輸送分（</a:t>
                      </a:r>
                      <a:r>
                        <a:rPr kumimoji="1" lang="en-US" altLang="ja-JP" sz="1200" dirty="0" smtClean="0"/>
                        <a:t>1</a:t>
                      </a:r>
                      <a:r>
                        <a:rPr kumimoji="1" lang="ja-JP" altLang="en-US" sz="1200" dirty="0" smtClean="0"/>
                        <a:t>回目）</a:t>
                      </a:r>
                      <a:endParaRPr kumimoji="1" lang="en-US" altLang="ja-JP" sz="1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20489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X-53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ペネコア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072667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　シールドプラグ穿孔部ダスト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2742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SGTS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室調査スミア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641114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SGTS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室調査スミア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50342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RHR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系（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）残水（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RHR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熱交換器） </a:t>
                      </a:r>
                      <a:r>
                        <a:rPr kumimoji="1" lang="ja-JP" altLang="en-US" sz="1050" dirty="0" smtClean="0">
                          <a:solidFill>
                            <a:srgbClr val="00B050"/>
                          </a:solidFill>
                        </a:rPr>
                        <a:t>（ろ過物が対象）</a:t>
                      </a:r>
                      <a:endParaRPr kumimoji="1" lang="ja-JP" alt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81612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RHR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系（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）残水（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RHR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配管） </a:t>
                      </a:r>
                      <a:r>
                        <a:rPr kumimoji="1" lang="ja-JP" altLang="en-US" sz="1050" dirty="0" smtClean="0">
                          <a:solidFill>
                            <a:srgbClr val="00B050"/>
                          </a:solidFill>
                        </a:rPr>
                        <a:t>（ろ過物が対象）</a:t>
                      </a:r>
                      <a:endParaRPr kumimoji="1" lang="ja-JP" alt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00596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kumimoji="1" lang="ja-JP" alt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号機　オペフロ</a:t>
                      </a:r>
                      <a:r>
                        <a:rPr kumimoji="1" lang="en-US" altLang="ja-JP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FHM</a:t>
                      </a:r>
                      <a:r>
                        <a:rPr kumimoji="1" lang="ja-JP" alt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操作室</a:t>
                      </a:r>
                      <a:r>
                        <a:rPr kumimoji="1" lang="en-US" altLang="ja-JP" sz="1200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※</a:t>
                      </a:r>
                      <a:r>
                        <a:rPr kumimoji="1" lang="ja-JP" alt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調査スミア（検討中）</a:t>
                      </a:r>
                      <a:endParaRPr kumimoji="1" lang="ja-JP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51571"/>
                  </a:ext>
                </a:extLst>
              </a:tr>
              <a:tr h="292051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(2) R4</a:t>
                      </a:r>
                      <a:r>
                        <a:rPr kumimoji="1" lang="ja-JP" altLang="en-US" sz="1200" dirty="0" smtClean="0"/>
                        <a:t>年度輸送分（</a:t>
                      </a:r>
                      <a:r>
                        <a:rPr kumimoji="1" lang="en-US" altLang="ja-JP" sz="1200" dirty="0" smtClean="0"/>
                        <a:t>2</a:t>
                      </a:r>
                      <a:r>
                        <a:rPr kumimoji="1" lang="ja-JP" altLang="en-US" sz="1200" dirty="0" smtClean="0"/>
                        <a:t>回目）</a:t>
                      </a:r>
                      <a:endParaRPr kumimoji="1" lang="en-US" altLang="ja-JP" sz="1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48569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　格納容器内部調査採取サンプル（水中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ROV-E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43499"/>
                  </a:ext>
                </a:extLst>
              </a:tr>
              <a:tr h="292051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(3) </a:t>
                      </a:r>
                      <a:r>
                        <a:rPr kumimoji="1" lang="ja-JP" altLang="en-US" sz="1200" dirty="0" smtClean="0"/>
                        <a:t>過年度に輸送したサンプル</a:t>
                      </a:r>
                      <a:endParaRPr kumimoji="1" lang="en-US" altLang="ja-JP" sz="1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38872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 格納容器底部堆積物（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1u-PCV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990631"/>
                  </a:ext>
                </a:extLst>
              </a:tr>
              <a:tr h="292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号機 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TIP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配管内閉塞物（</a:t>
                      </a:r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2u-TIP</a:t>
                      </a:r>
                      <a:r>
                        <a:rPr kumimoji="1" lang="ja-JP" altLang="en-US" sz="1200" dirty="0" smtClean="0">
                          <a:solidFill>
                            <a:srgbClr val="00B05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－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84690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48434" y="5836524"/>
            <a:ext cx="608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※R3</a:t>
            </a:r>
            <a:r>
              <a:rPr kumimoji="1" lang="ja-JP" altLang="en-US" sz="1400" dirty="0" smtClean="0"/>
              <a:t>年度と同等の分析点数を想定。</a:t>
            </a:r>
            <a:r>
              <a:rPr kumimoji="1" lang="en-US" altLang="ja-JP" sz="1400" dirty="0" smtClean="0"/>
              <a:t>  SEM/EDX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3</a:t>
            </a:r>
            <a:r>
              <a:rPr kumimoji="1" lang="ja-JP" altLang="en-US" sz="1400" dirty="0" smtClean="0"/>
              <a:t>試料　</a:t>
            </a:r>
            <a:r>
              <a:rPr kumimoji="1" lang="en-US" altLang="ja-JP" sz="1400" dirty="0" smtClean="0"/>
              <a:t>TEM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5</a:t>
            </a:r>
            <a:r>
              <a:rPr kumimoji="1" lang="ja-JP" altLang="en-US" sz="1400" dirty="0" smtClean="0"/>
              <a:t>領域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1768" y="114251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分析項目（案）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8895" y="1009850"/>
            <a:ext cx="608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/>
              <a:t>－</a:t>
            </a:r>
            <a:r>
              <a:rPr kumimoji="1" lang="en-US" altLang="ja-JP" sz="1400" dirty="0"/>
              <a:t> </a:t>
            </a:r>
            <a:r>
              <a:rPr kumimoji="1" lang="en-US" altLang="ja-JP" sz="1400" dirty="0" smtClean="0"/>
              <a:t>: </a:t>
            </a:r>
            <a:r>
              <a:rPr kumimoji="1" lang="ja-JP" altLang="en-US" sz="1400" dirty="0" smtClean="0"/>
              <a:t>対象外　</a:t>
            </a:r>
            <a:r>
              <a:rPr kumimoji="1" lang="en-US" altLang="ja-JP" sz="1400" dirty="0" smtClean="0"/>
              <a:t>x : </a:t>
            </a:r>
            <a:r>
              <a:rPr kumimoji="1" lang="ja-JP" altLang="en-US" sz="1400" dirty="0" smtClean="0"/>
              <a:t>分析項目　候補 </a:t>
            </a:r>
            <a:r>
              <a:rPr kumimoji="1" lang="en-US" altLang="ja-JP" sz="1400" dirty="0" smtClean="0"/>
              <a:t>: </a:t>
            </a:r>
            <a:r>
              <a:rPr kumimoji="1" lang="ja-JP" altLang="en-US" sz="1400" dirty="0" smtClean="0"/>
              <a:t>絞込みが必要　空欄 </a:t>
            </a:r>
            <a:r>
              <a:rPr kumimoji="1" lang="en-US" altLang="ja-JP" sz="1400" dirty="0" smtClean="0"/>
              <a:t>: </a:t>
            </a:r>
            <a:r>
              <a:rPr kumimoji="1" lang="ja-JP" altLang="en-US" sz="1400" dirty="0" smtClean="0"/>
              <a:t>検討中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9252" y="98862"/>
            <a:ext cx="14670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関係者外秘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4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1540</Words>
  <Application>Microsoft Office PowerPoint</Application>
  <PresentationFormat>画面に合わせる (4:3)</PresentationFormat>
  <Paragraphs>192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HG丸ｺﾞｼｯｸM-PRO</vt:lpstr>
      <vt:lpstr>ＭＳ Ｐゴシック</vt:lpstr>
      <vt:lpstr>游ゴシック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池内 宏知</dc:creator>
  <cp:lastModifiedBy>池内 宏知</cp:lastModifiedBy>
  <cp:revision>104</cp:revision>
  <cp:lastPrinted>2022-08-18T00:54:38Z</cp:lastPrinted>
  <dcterms:created xsi:type="dcterms:W3CDTF">2022-08-17T16:28:51Z</dcterms:created>
  <dcterms:modified xsi:type="dcterms:W3CDTF">2022-08-25T05:01:19Z</dcterms:modified>
</cp:coreProperties>
</file>