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83" r:id="rId3"/>
    <p:sldId id="280" r:id="rId4"/>
    <p:sldId id="279" r:id="rId5"/>
    <p:sldId id="281" r:id="rId6"/>
    <p:sldId id="262" r:id="rId7"/>
    <p:sldId id="263" r:id="rId8"/>
    <p:sldId id="273" r:id="rId9"/>
    <p:sldId id="25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32" d="100"/>
          <a:sy n="132" d="100"/>
        </p:scale>
        <p:origin x="85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433EF3-D330-41BA-9E87-5E4318B77AC6}" type="datetimeFigureOut">
              <a:rPr kumimoji="1" lang="ja-JP" altLang="en-US" smtClean="0"/>
              <a:t>2022/8/25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69C3C1-60D4-4D9D-949D-AF7C7CC3A768}" type="slidenum">
              <a:rPr kumimoji="1" lang="ja-JP" altLang="en-US" smtClean="0"/>
              <a:t>‹#›</a:t>
            </a:fld>
            <a:endParaRPr kumimoji="1" lang="ja-JP" altLang="en-US"/>
          </a:p>
        </p:txBody>
      </p:sp>
    </p:spTree>
    <p:extLst>
      <p:ext uri="{BB962C8B-B14F-4D97-AF65-F5344CB8AC3E}">
        <p14:creationId xmlns:p14="http://schemas.microsoft.com/office/powerpoint/2010/main" val="22697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433EF3-D330-41BA-9E87-5E4318B77AC6}" type="datetimeFigureOut">
              <a:rPr kumimoji="1" lang="ja-JP" altLang="en-US" smtClean="0"/>
              <a:t>2022/8/25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69C3C1-60D4-4D9D-949D-AF7C7CC3A768}" type="slidenum">
              <a:rPr kumimoji="1" lang="ja-JP" altLang="en-US" smtClean="0"/>
              <a:t>‹#›</a:t>
            </a:fld>
            <a:endParaRPr kumimoji="1" lang="ja-JP" altLang="en-US"/>
          </a:p>
        </p:txBody>
      </p:sp>
    </p:spTree>
    <p:extLst>
      <p:ext uri="{BB962C8B-B14F-4D97-AF65-F5344CB8AC3E}">
        <p14:creationId xmlns:p14="http://schemas.microsoft.com/office/powerpoint/2010/main" val="402316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433EF3-D330-41BA-9E87-5E4318B77AC6}" type="datetimeFigureOut">
              <a:rPr kumimoji="1" lang="ja-JP" altLang="en-US" smtClean="0"/>
              <a:t>2022/8/25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69C3C1-60D4-4D9D-949D-AF7C7CC3A768}" type="slidenum">
              <a:rPr kumimoji="1" lang="ja-JP" altLang="en-US" smtClean="0"/>
              <a:t>‹#›</a:t>
            </a:fld>
            <a:endParaRPr kumimoji="1" lang="ja-JP" altLang="en-US"/>
          </a:p>
        </p:txBody>
      </p:sp>
    </p:spTree>
    <p:extLst>
      <p:ext uri="{BB962C8B-B14F-4D97-AF65-F5344CB8AC3E}">
        <p14:creationId xmlns:p14="http://schemas.microsoft.com/office/powerpoint/2010/main" val="204766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433EF3-D330-41BA-9E87-5E4318B77AC6}" type="datetimeFigureOut">
              <a:rPr kumimoji="1" lang="ja-JP" altLang="en-US" smtClean="0"/>
              <a:t>2022/8/25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69C3C1-60D4-4D9D-949D-AF7C7CC3A768}" type="slidenum">
              <a:rPr kumimoji="1" lang="ja-JP" altLang="en-US" smtClean="0"/>
              <a:t>‹#›</a:t>
            </a:fld>
            <a:endParaRPr kumimoji="1" lang="ja-JP" altLang="en-US"/>
          </a:p>
        </p:txBody>
      </p:sp>
    </p:spTree>
    <p:extLst>
      <p:ext uri="{BB962C8B-B14F-4D97-AF65-F5344CB8AC3E}">
        <p14:creationId xmlns:p14="http://schemas.microsoft.com/office/powerpoint/2010/main" val="47396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433EF3-D330-41BA-9E87-5E4318B77AC6}" type="datetimeFigureOut">
              <a:rPr kumimoji="1" lang="ja-JP" altLang="en-US" smtClean="0"/>
              <a:t>2022/8/25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69C3C1-60D4-4D9D-949D-AF7C7CC3A768}" type="slidenum">
              <a:rPr kumimoji="1" lang="ja-JP" altLang="en-US" smtClean="0"/>
              <a:t>‹#›</a:t>
            </a:fld>
            <a:endParaRPr kumimoji="1" lang="ja-JP" altLang="en-US"/>
          </a:p>
        </p:txBody>
      </p:sp>
    </p:spTree>
    <p:extLst>
      <p:ext uri="{BB962C8B-B14F-4D97-AF65-F5344CB8AC3E}">
        <p14:creationId xmlns:p14="http://schemas.microsoft.com/office/powerpoint/2010/main" val="88646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433EF3-D330-41BA-9E87-5E4318B77AC6}" type="datetimeFigureOut">
              <a:rPr kumimoji="1" lang="ja-JP" altLang="en-US" smtClean="0"/>
              <a:t>2022/8/25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69C3C1-60D4-4D9D-949D-AF7C7CC3A768}" type="slidenum">
              <a:rPr kumimoji="1" lang="ja-JP" altLang="en-US" smtClean="0"/>
              <a:t>‹#›</a:t>
            </a:fld>
            <a:endParaRPr kumimoji="1" lang="ja-JP" altLang="en-US"/>
          </a:p>
        </p:txBody>
      </p:sp>
    </p:spTree>
    <p:extLst>
      <p:ext uri="{BB962C8B-B14F-4D97-AF65-F5344CB8AC3E}">
        <p14:creationId xmlns:p14="http://schemas.microsoft.com/office/powerpoint/2010/main" val="426750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6433EF3-D330-41BA-9E87-5E4318B77AC6}" type="datetimeFigureOut">
              <a:rPr kumimoji="1" lang="ja-JP" altLang="en-US" smtClean="0"/>
              <a:t>2022/8/25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769C3C1-60D4-4D9D-949D-AF7C7CC3A768}" type="slidenum">
              <a:rPr kumimoji="1" lang="ja-JP" altLang="en-US" smtClean="0"/>
              <a:t>‹#›</a:t>
            </a:fld>
            <a:endParaRPr kumimoji="1" lang="ja-JP" altLang="en-US"/>
          </a:p>
        </p:txBody>
      </p:sp>
    </p:spTree>
    <p:extLst>
      <p:ext uri="{BB962C8B-B14F-4D97-AF65-F5344CB8AC3E}">
        <p14:creationId xmlns:p14="http://schemas.microsoft.com/office/powerpoint/2010/main" val="253389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433EF3-D330-41BA-9E87-5E4318B77AC6}" type="datetimeFigureOut">
              <a:rPr kumimoji="1" lang="ja-JP" altLang="en-US" smtClean="0"/>
              <a:t>2022/8/25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769C3C1-60D4-4D9D-949D-AF7C7CC3A768}" type="slidenum">
              <a:rPr kumimoji="1" lang="ja-JP" altLang="en-US" smtClean="0"/>
              <a:t>‹#›</a:t>
            </a:fld>
            <a:endParaRPr kumimoji="1" lang="ja-JP" altLang="en-US"/>
          </a:p>
        </p:txBody>
      </p:sp>
    </p:spTree>
    <p:extLst>
      <p:ext uri="{BB962C8B-B14F-4D97-AF65-F5344CB8AC3E}">
        <p14:creationId xmlns:p14="http://schemas.microsoft.com/office/powerpoint/2010/main" val="422580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33EF3-D330-41BA-9E87-5E4318B77AC6}" type="datetimeFigureOut">
              <a:rPr kumimoji="1" lang="ja-JP" altLang="en-US" smtClean="0"/>
              <a:t>2022/8/25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769C3C1-60D4-4D9D-949D-AF7C7CC3A768}" type="slidenum">
              <a:rPr kumimoji="1" lang="ja-JP" altLang="en-US" smtClean="0"/>
              <a:t>‹#›</a:t>
            </a:fld>
            <a:endParaRPr kumimoji="1" lang="ja-JP" altLang="en-US"/>
          </a:p>
        </p:txBody>
      </p:sp>
    </p:spTree>
    <p:extLst>
      <p:ext uri="{BB962C8B-B14F-4D97-AF65-F5344CB8AC3E}">
        <p14:creationId xmlns:p14="http://schemas.microsoft.com/office/powerpoint/2010/main" val="30405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433EF3-D330-41BA-9E87-5E4318B77AC6}" type="datetimeFigureOut">
              <a:rPr kumimoji="1" lang="ja-JP" altLang="en-US" smtClean="0"/>
              <a:t>2022/8/25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69C3C1-60D4-4D9D-949D-AF7C7CC3A768}" type="slidenum">
              <a:rPr kumimoji="1" lang="ja-JP" altLang="en-US" smtClean="0"/>
              <a:t>‹#›</a:t>
            </a:fld>
            <a:endParaRPr kumimoji="1" lang="ja-JP" altLang="en-US"/>
          </a:p>
        </p:txBody>
      </p:sp>
    </p:spTree>
    <p:extLst>
      <p:ext uri="{BB962C8B-B14F-4D97-AF65-F5344CB8AC3E}">
        <p14:creationId xmlns:p14="http://schemas.microsoft.com/office/powerpoint/2010/main" val="325866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433EF3-D330-41BA-9E87-5E4318B77AC6}" type="datetimeFigureOut">
              <a:rPr kumimoji="1" lang="ja-JP" altLang="en-US" smtClean="0"/>
              <a:t>2022/8/25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69C3C1-60D4-4D9D-949D-AF7C7CC3A768}" type="slidenum">
              <a:rPr kumimoji="1" lang="ja-JP" altLang="en-US" smtClean="0"/>
              <a:t>‹#›</a:t>
            </a:fld>
            <a:endParaRPr kumimoji="1" lang="ja-JP" altLang="en-US"/>
          </a:p>
        </p:txBody>
      </p:sp>
    </p:spTree>
    <p:extLst>
      <p:ext uri="{BB962C8B-B14F-4D97-AF65-F5344CB8AC3E}">
        <p14:creationId xmlns:p14="http://schemas.microsoft.com/office/powerpoint/2010/main" val="322838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775" y="98426"/>
            <a:ext cx="8858250" cy="692149"/>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4775" y="1054099"/>
            <a:ext cx="8858250" cy="522287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4775" y="64198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33EF3-D330-41BA-9E87-5E4318B77AC6}" type="datetimeFigureOut">
              <a:rPr kumimoji="1" lang="ja-JP" altLang="en-US" smtClean="0"/>
              <a:t>2022/8/25</a:t>
            </a:fld>
            <a:endParaRPr kumimoji="1" lang="ja-JP" altLang="en-US"/>
          </a:p>
        </p:txBody>
      </p:sp>
      <p:sp>
        <p:nvSpPr>
          <p:cNvPr id="5" name="Footer Placeholder 4"/>
          <p:cNvSpPr>
            <a:spLocks noGrp="1"/>
          </p:cNvSpPr>
          <p:nvPr>
            <p:ph type="ftr" sz="quarter" idx="3"/>
          </p:nvPr>
        </p:nvSpPr>
        <p:spPr>
          <a:xfrm>
            <a:off x="3143250" y="64198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19925" y="64198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9C3C1-60D4-4D9D-949D-AF7C7CC3A768}" type="slidenum">
              <a:rPr kumimoji="1" lang="ja-JP" altLang="en-US" smtClean="0"/>
              <a:t>‹#›</a:t>
            </a:fld>
            <a:endParaRPr kumimoji="1" lang="ja-JP" altLang="en-US"/>
          </a:p>
        </p:txBody>
      </p:sp>
    </p:spTree>
    <p:extLst>
      <p:ext uri="{BB962C8B-B14F-4D97-AF65-F5344CB8AC3E}">
        <p14:creationId xmlns:p14="http://schemas.microsoft.com/office/powerpoint/2010/main" val="306505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2487" y="1462906"/>
            <a:ext cx="7742824" cy="969496"/>
          </a:xfrm>
          <a:prstGeom prst="rect">
            <a:avLst/>
          </a:prstGeom>
          <a:noFill/>
        </p:spPr>
        <p:txBody>
          <a:bodyPr wrap="none" rtlCol="0">
            <a:spAutoFit/>
          </a:bodyPr>
          <a:lstStyle/>
          <a:p>
            <a:pPr>
              <a:spcBef>
                <a:spcPts val="600"/>
              </a:spcBef>
            </a:pPr>
            <a:r>
              <a:rPr kumimoji="1" lang="ja-JP" altLang="en-US" sz="2800" b="1" dirty="0" smtClean="0"/>
              <a:t>サンプルの由来・起源に係る評価結果の更新状況</a:t>
            </a:r>
            <a:endParaRPr kumimoji="1" lang="en-US" altLang="ja-JP" sz="2800" b="1" dirty="0" smtClean="0"/>
          </a:p>
          <a:p>
            <a:pPr>
              <a:spcBef>
                <a:spcPts val="600"/>
              </a:spcBef>
            </a:pPr>
            <a:r>
              <a:rPr kumimoji="1" lang="ja-JP" altLang="en-US" sz="2400" b="1" dirty="0" smtClean="0"/>
              <a:t>（</a:t>
            </a:r>
            <a:r>
              <a:rPr kumimoji="1" lang="en-US" altLang="ja-JP" sz="2400" b="1" dirty="0" smtClean="0"/>
              <a:t>2</a:t>
            </a:r>
            <a:r>
              <a:rPr kumimoji="1" lang="ja-JP" altLang="en-US" sz="2400" b="1" dirty="0" smtClean="0"/>
              <a:t>号機ウェル差圧調整ライン堆積物</a:t>
            </a:r>
            <a:r>
              <a:rPr kumimoji="1" lang="ja-JP" altLang="en-US" sz="2000" b="1" dirty="0" smtClean="0"/>
              <a:t>：</a:t>
            </a:r>
            <a:r>
              <a:rPr kumimoji="1" lang="en-US" altLang="ja-JP" sz="2000" b="1" dirty="0" smtClean="0"/>
              <a:t>2WEL2101A</a:t>
            </a:r>
            <a:r>
              <a:rPr kumimoji="1" lang="ja-JP" altLang="en-US" sz="2000" b="1" dirty="0" smtClean="0"/>
              <a:t>～</a:t>
            </a:r>
            <a:r>
              <a:rPr kumimoji="1" lang="en-US" altLang="ja-JP" sz="2000" b="1" dirty="0" smtClean="0"/>
              <a:t>C</a:t>
            </a:r>
            <a:r>
              <a:rPr kumimoji="1" lang="ja-JP" altLang="en-US" sz="2400" b="1" dirty="0" smtClean="0"/>
              <a:t>）</a:t>
            </a:r>
            <a:endParaRPr kumimoji="1" lang="ja-JP" altLang="en-US" sz="2400" b="1" dirty="0"/>
          </a:p>
        </p:txBody>
      </p:sp>
      <p:sp>
        <p:nvSpPr>
          <p:cNvPr id="3" name="テキスト ボックス 2"/>
          <p:cNvSpPr txBox="1"/>
          <p:nvPr/>
        </p:nvSpPr>
        <p:spPr>
          <a:xfrm>
            <a:off x="6577994" y="129406"/>
            <a:ext cx="2428870" cy="400110"/>
          </a:xfrm>
          <a:prstGeom prst="rect">
            <a:avLst/>
          </a:prstGeom>
          <a:noFill/>
        </p:spPr>
        <p:txBody>
          <a:bodyPr wrap="none" rtlCol="0">
            <a:spAutoFit/>
          </a:bodyPr>
          <a:lstStyle/>
          <a:p>
            <a:pPr algn="ctr">
              <a:spcBef>
                <a:spcPts val="600"/>
              </a:spcBef>
            </a:pPr>
            <a:r>
              <a:rPr kumimoji="1" lang="en-US" altLang="ja-JP" sz="2000" dirty="0" smtClean="0"/>
              <a:t>2022.08.25 </a:t>
            </a:r>
            <a:r>
              <a:rPr kumimoji="1" lang="ja-JP" altLang="en-US" sz="2000" dirty="0" smtClean="0"/>
              <a:t>分析</a:t>
            </a:r>
            <a:r>
              <a:rPr kumimoji="1" lang="en-US" altLang="ja-JP" sz="2000" dirty="0" smtClean="0"/>
              <a:t>TF</a:t>
            </a:r>
            <a:endParaRPr kumimoji="1" lang="ja-JP" altLang="en-US" sz="2000" dirty="0"/>
          </a:p>
        </p:txBody>
      </p:sp>
      <p:sp>
        <p:nvSpPr>
          <p:cNvPr id="4" name="テキスト ボックス 3"/>
          <p:cNvSpPr txBox="1"/>
          <p:nvPr/>
        </p:nvSpPr>
        <p:spPr>
          <a:xfrm>
            <a:off x="599962" y="3429212"/>
            <a:ext cx="7918563" cy="400110"/>
          </a:xfrm>
          <a:prstGeom prst="rect">
            <a:avLst/>
          </a:prstGeom>
          <a:noFill/>
        </p:spPr>
        <p:txBody>
          <a:bodyPr wrap="square" rtlCol="0">
            <a:spAutoFit/>
          </a:bodyPr>
          <a:lstStyle/>
          <a:p>
            <a:pPr>
              <a:spcBef>
                <a:spcPts val="300"/>
              </a:spcBef>
            </a:pPr>
            <a:r>
              <a:rPr kumimoji="1" lang="en-US" altLang="ja-JP" sz="2000" dirty="0" smtClean="0"/>
              <a:t>ICP-MS</a:t>
            </a:r>
            <a:r>
              <a:rPr kumimoji="1" lang="ja-JP" altLang="en-US" sz="2000" dirty="0" smtClean="0"/>
              <a:t>定性分析結果（</a:t>
            </a:r>
            <a:r>
              <a:rPr kumimoji="1" lang="en-US" altLang="ja-JP" sz="2000" dirty="0" smtClean="0"/>
              <a:t>2WEL2101A, C</a:t>
            </a:r>
            <a:r>
              <a:rPr kumimoji="1" lang="ja-JP" altLang="en-US" sz="2000" dirty="0" smtClean="0"/>
              <a:t>）</a:t>
            </a:r>
            <a:endParaRPr kumimoji="1" lang="en-US" altLang="ja-JP" sz="2000" dirty="0" smtClean="0"/>
          </a:p>
        </p:txBody>
      </p:sp>
      <p:sp>
        <p:nvSpPr>
          <p:cNvPr id="5" name="テキスト ボックス 4"/>
          <p:cNvSpPr txBox="1"/>
          <p:nvPr/>
        </p:nvSpPr>
        <p:spPr>
          <a:xfrm>
            <a:off x="7507736" y="529516"/>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Tree>
    <p:extLst>
      <p:ext uri="{BB962C8B-B14F-4D97-AF65-F5344CB8AC3E}">
        <p14:creationId xmlns:p14="http://schemas.microsoft.com/office/powerpoint/2010/main" val="196297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1996" y="276772"/>
            <a:ext cx="5493812" cy="369332"/>
          </a:xfrm>
          <a:prstGeom prst="rect">
            <a:avLst/>
          </a:prstGeom>
          <a:noFill/>
        </p:spPr>
        <p:txBody>
          <a:bodyPr wrap="none" rtlCol="0">
            <a:spAutoFit/>
          </a:bodyPr>
          <a:lstStyle/>
          <a:p>
            <a:pPr>
              <a:spcBef>
                <a:spcPts val="600"/>
              </a:spcBef>
            </a:pPr>
            <a:r>
              <a:rPr kumimoji="1" lang="en-US" altLang="ja-JP" dirty="0" smtClean="0"/>
              <a:t>ICP-MS</a:t>
            </a:r>
            <a:r>
              <a:rPr kumimoji="1" lang="ja-JP" altLang="en-US" dirty="0" smtClean="0"/>
              <a:t>定性分析における</a:t>
            </a:r>
            <a:r>
              <a:rPr kumimoji="1" lang="ja-JP" altLang="en-US" dirty="0"/>
              <a:t>簡易</a:t>
            </a:r>
            <a:r>
              <a:rPr kumimoji="1" lang="ja-JP" altLang="en-US" dirty="0" smtClean="0"/>
              <a:t>同定の考え方（概要）</a:t>
            </a:r>
            <a:endParaRPr kumimoji="1" lang="ja-JP" altLang="en-US" sz="1600" dirty="0"/>
          </a:p>
        </p:txBody>
      </p:sp>
      <p:sp>
        <p:nvSpPr>
          <p:cNvPr id="32" name="テキスト ボックス 31"/>
          <p:cNvSpPr txBox="1"/>
          <p:nvPr/>
        </p:nvSpPr>
        <p:spPr>
          <a:xfrm>
            <a:off x="214411" y="780331"/>
            <a:ext cx="8635904" cy="4955203"/>
          </a:xfrm>
          <a:prstGeom prst="rect">
            <a:avLst/>
          </a:prstGeom>
          <a:noFill/>
        </p:spPr>
        <p:txBody>
          <a:bodyPr wrap="square" rtlCol="0">
            <a:spAutoFit/>
          </a:bodyPr>
          <a:lstStyle/>
          <a:p>
            <a:pPr marL="342900" indent="-342900">
              <a:spcBef>
                <a:spcPts val="600"/>
              </a:spcBef>
              <a:buFont typeface="+mj-ea"/>
              <a:buAutoNum type="circleNumDbPlain"/>
            </a:pPr>
            <a:r>
              <a:rPr kumimoji="1" lang="ja-JP" altLang="en-US" sz="1600" dirty="0">
                <a:solidFill>
                  <a:schemeClr val="accent5"/>
                </a:solidFill>
              </a:rPr>
              <a:t>未知</a:t>
            </a:r>
            <a:r>
              <a:rPr kumimoji="1" lang="ja-JP" altLang="en-US" sz="1600" dirty="0" smtClean="0">
                <a:solidFill>
                  <a:schemeClr val="accent5"/>
                </a:solidFill>
              </a:rPr>
              <a:t>試料（</a:t>
            </a:r>
            <a:r>
              <a:rPr kumimoji="1" lang="en-US" altLang="ja-JP" sz="1600" dirty="0" smtClean="0">
                <a:solidFill>
                  <a:schemeClr val="accent5"/>
                </a:solidFill>
              </a:rPr>
              <a:t>2WEL2101A, C</a:t>
            </a:r>
            <a:r>
              <a:rPr kumimoji="1" lang="ja-JP" altLang="en-US" sz="1600" dirty="0" smtClean="0">
                <a:solidFill>
                  <a:schemeClr val="accent5"/>
                </a:solidFill>
              </a:rPr>
              <a:t>）の測定値において有意な正味計数率を示す</a:t>
            </a:r>
            <a:r>
              <a:rPr kumimoji="1" lang="en-US" altLang="ja-JP" sz="1600" dirty="0" smtClean="0">
                <a:solidFill>
                  <a:schemeClr val="accent5"/>
                </a:solidFill>
              </a:rPr>
              <a:t>m/z</a:t>
            </a:r>
            <a:r>
              <a:rPr kumimoji="1" lang="ja-JP" altLang="en-US" sz="1600" dirty="0" err="1" smtClean="0">
                <a:solidFill>
                  <a:schemeClr val="accent5"/>
                </a:solidFill>
              </a:rPr>
              <a:t>の抽</a:t>
            </a:r>
            <a:r>
              <a:rPr kumimoji="1" lang="ja-JP" altLang="en-US" sz="1600" dirty="0" smtClean="0">
                <a:solidFill>
                  <a:schemeClr val="accent5"/>
                </a:solidFill>
              </a:rPr>
              <a:t>出</a:t>
            </a:r>
            <a:endParaRPr kumimoji="1" lang="en-US" altLang="ja-JP" sz="1600" dirty="0" smtClean="0">
              <a:solidFill>
                <a:schemeClr val="accent5"/>
              </a:solidFill>
            </a:endParaRPr>
          </a:p>
          <a:p>
            <a:pPr marL="800100" lvl="1" indent="-342900">
              <a:spcBef>
                <a:spcPts val="600"/>
              </a:spcBef>
              <a:buFont typeface="+mj-lt"/>
              <a:buAutoNum type="alphaLcPeriod"/>
            </a:pPr>
            <a:r>
              <a:rPr kumimoji="1" lang="ja-JP" altLang="en-US" sz="1400" dirty="0" smtClean="0"/>
              <a:t>測定</a:t>
            </a:r>
            <a:r>
              <a:rPr kumimoji="1" lang="ja-JP" altLang="en-US" sz="1400" dirty="0"/>
              <a:t>試料</a:t>
            </a:r>
            <a:r>
              <a:rPr kumimoji="1" lang="ja-JP" altLang="en-US" sz="1400" dirty="0" smtClean="0"/>
              <a:t>（操作ブランク試料、未知試料）の計数率</a:t>
            </a:r>
            <a:r>
              <a:rPr kumimoji="1" lang="en-US" altLang="ja-JP" sz="1400" dirty="0" smtClean="0"/>
              <a:t>[cps]</a:t>
            </a:r>
            <a:r>
              <a:rPr kumimoji="1" lang="ja-JP" altLang="en-US" sz="1400" dirty="0" err="1" smtClean="0"/>
              <a:t>が</a:t>
            </a:r>
            <a:r>
              <a:rPr kumimoji="1" lang="ja-JP" altLang="en-US" sz="1400" dirty="0" err="1" smtClean="0">
                <a:solidFill>
                  <a:srgbClr val="FF0000"/>
                </a:solidFill>
              </a:rPr>
              <a:t>検</a:t>
            </a:r>
            <a:r>
              <a:rPr kumimoji="1" lang="ja-JP" altLang="en-US" sz="1400" dirty="0" smtClean="0">
                <a:solidFill>
                  <a:srgbClr val="FF0000"/>
                </a:solidFill>
              </a:rPr>
              <a:t>出限界値（</a:t>
            </a:r>
            <a:r>
              <a:rPr kumimoji="1" lang="en-US" altLang="ja-JP" sz="1400" dirty="0" smtClean="0">
                <a:solidFill>
                  <a:srgbClr val="FF0000"/>
                </a:solidFill>
              </a:rPr>
              <a:t>μ+3σ</a:t>
            </a:r>
            <a:r>
              <a:rPr kumimoji="1" lang="ja-JP" altLang="en-US" sz="1400" dirty="0" smtClean="0">
                <a:solidFill>
                  <a:srgbClr val="FF0000"/>
                </a:solidFill>
              </a:rPr>
              <a:t>）</a:t>
            </a:r>
            <a:r>
              <a:rPr kumimoji="1" lang="en-US" altLang="ja-JP" sz="1400" baseline="30000" dirty="0" smtClean="0">
                <a:solidFill>
                  <a:srgbClr val="FF0000"/>
                </a:solidFill>
              </a:rPr>
              <a:t>※</a:t>
            </a:r>
            <a:r>
              <a:rPr kumimoji="1" lang="ja-JP" altLang="en-US" sz="1400" dirty="0" smtClean="0">
                <a:solidFill>
                  <a:srgbClr val="FF0000"/>
                </a:solidFill>
              </a:rPr>
              <a:t>以上</a:t>
            </a:r>
            <a:r>
              <a:rPr kumimoji="1" lang="ja-JP" altLang="en-US" sz="1400" dirty="0" smtClean="0"/>
              <a:t>を示す</a:t>
            </a:r>
            <a:r>
              <a:rPr kumimoji="1" lang="en-US" altLang="ja-JP" sz="1400" dirty="0" smtClean="0"/>
              <a:t>m/z</a:t>
            </a:r>
            <a:r>
              <a:rPr kumimoji="1" lang="ja-JP" altLang="en-US" sz="1400" dirty="0" err="1" smtClean="0"/>
              <a:t>を抽</a:t>
            </a:r>
            <a:r>
              <a:rPr kumimoji="1" lang="ja-JP" altLang="en-US" sz="1400" dirty="0" smtClean="0"/>
              <a:t>出。（検出限界値未満のものは</a:t>
            </a:r>
            <a:r>
              <a:rPr kumimoji="1" lang="en-US" altLang="ja-JP" sz="1400" dirty="0" smtClean="0"/>
              <a:t>&lt;DL</a:t>
            </a:r>
            <a:r>
              <a:rPr kumimoji="1" lang="ja-JP" altLang="en-US" sz="1400" dirty="0" smtClean="0"/>
              <a:t>として除外）</a:t>
            </a:r>
            <a:endParaRPr kumimoji="1" lang="en-US" altLang="ja-JP" sz="1400" dirty="0" smtClean="0"/>
          </a:p>
          <a:p>
            <a:pPr lvl="1">
              <a:spcBef>
                <a:spcPts val="600"/>
              </a:spcBef>
            </a:pPr>
            <a:r>
              <a:rPr kumimoji="1" lang="ja-JP" altLang="en-US" sz="1400" dirty="0" smtClean="0"/>
              <a:t>　　　</a:t>
            </a:r>
            <a:r>
              <a:rPr kumimoji="1" lang="en-US" altLang="ja-JP" sz="1200" dirty="0" smtClean="0"/>
              <a:t>※</a:t>
            </a:r>
            <a:r>
              <a:rPr kumimoji="1" lang="ja-JP" altLang="en-US" sz="1200" dirty="0" smtClean="0"/>
              <a:t>　検出限界値：ブランク溶液（硝酸溶液）の繰り返し測定における計数率の平均値</a:t>
            </a:r>
            <a:r>
              <a:rPr kumimoji="1" lang="en-US" altLang="ja-JP" sz="1200" dirty="0" smtClean="0"/>
              <a:t>μ</a:t>
            </a:r>
            <a:r>
              <a:rPr kumimoji="1" lang="ja-JP" altLang="en-US" sz="1200" dirty="0" smtClean="0"/>
              <a:t>とその標準偏差</a:t>
            </a:r>
            <a:r>
              <a:rPr kumimoji="1" lang="en-US" altLang="ja-JP" sz="1200" dirty="0" smtClean="0"/>
              <a:t>σ</a:t>
            </a:r>
            <a:r>
              <a:rPr kumimoji="1" lang="ja-JP" altLang="en-US" sz="1200" dirty="0" smtClean="0"/>
              <a:t>より算出。</a:t>
            </a:r>
            <a:endParaRPr kumimoji="1" lang="en-US" altLang="ja-JP" sz="1200" dirty="0" smtClean="0"/>
          </a:p>
          <a:p>
            <a:pPr marL="800100" lvl="1" indent="-342900">
              <a:spcBef>
                <a:spcPts val="600"/>
              </a:spcBef>
              <a:buFont typeface="+mj-lt"/>
              <a:buAutoNum type="alphaLcPeriod"/>
            </a:pPr>
            <a:r>
              <a:rPr kumimoji="1" lang="ja-JP" altLang="en-US" sz="1400" dirty="0" smtClean="0"/>
              <a:t>検出限界値を超える</a:t>
            </a:r>
            <a:r>
              <a:rPr kumimoji="1" lang="en-US" altLang="ja-JP" sz="1400" dirty="0" smtClean="0"/>
              <a:t>m/z</a:t>
            </a:r>
            <a:r>
              <a:rPr kumimoji="1" lang="ja-JP" altLang="en-US" sz="1400" dirty="0" smtClean="0"/>
              <a:t>について、</a:t>
            </a:r>
            <a:r>
              <a:rPr kumimoji="1" lang="ja-JP" altLang="en-US" sz="1400" dirty="0" smtClean="0">
                <a:solidFill>
                  <a:srgbClr val="FF0000"/>
                </a:solidFill>
              </a:rPr>
              <a:t>正味計数率（測定試料の計数率 － </a:t>
            </a:r>
            <a:r>
              <a:rPr kumimoji="1" lang="en-US" altLang="ja-JP" sz="1400" dirty="0" smtClean="0">
                <a:solidFill>
                  <a:srgbClr val="FF0000"/>
                </a:solidFill>
              </a:rPr>
              <a:t>μ</a:t>
            </a:r>
            <a:r>
              <a:rPr kumimoji="1" lang="ja-JP" altLang="en-US" sz="1400" dirty="0" smtClean="0">
                <a:solidFill>
                  <a:srgbClr val="FF0000"/>
                </a:solidFill>
              </a:rPr>
              <a:t>）を算出</a:t>
            </a:r>
            <a:r>
              <a:rPr kumimoji="1" lang="ja-JP" altLang="en-US" sz="1400" dirty="0" smtClean="0"/>
              <a:t>。</a:t>
            </a:r>
            <a:endParaRPr kumimoji="1" lang="en-US" altLang="ja-JP" sz="1400" dirty="0" smtClean="0"/>
          </a:p>
          <a:p>
            <a:pPr marL="800100" lvl="1" indent="-342900">
              <a:spcBef>
                <a:spcPts val="600"/>
              </a:spcBef>
              <a:buFont typeface="+mj-lt"/>
              <a:buAutoNum type="alphaLcPeriod"/>
            </a:pPr>
            <a:r>
              <a:rPr kumimoji="1" lang="ja-JP" altLang="en-US" sz="1400" dirty="0"/>
              <a:t>未知</a:t>
            </a:r>
            <a:r>
              <a:rPr kumimoji="1" lang="ja-JP" altLang="en-US" sz="1400" dirty="0" smtClean="0"/>
              <a:t>試料の正味計数率が、</a:t>
            </a:r>
            <a:r>
              <a:rPr kumimoji="1" lang="ja-JP" altLang="en-US" sz="1400" dirty="0" smtClean="0">
                <a:solidFill>
                  <a:srgbClr val="FF0000"/>
                </a:solidFill>
              </a:rPr>
              <a:t>操作ブランク試料の正味計数率の</a:t>
            </a:r>
            <a:r>
              <a:rPr kumimoji="1" lang="en-US" altLang="ja-JP" sz="1400" dirty="0" smtClean="0">
                <a:solidFill>
                  <a:srgbClr val="FF0000"/>
                </a:solidFill>
              </a:rPr>
              <a:t>2</a:t>
            </a:r>
            <a:r>
              <a:rPr kumimoji="1" lang="ja-JP" altLang="en-US" sz="1400" dirty="0" smtClean="0">
                <a:solidFill>
                  <a:srgbClr val="FF0000"/>
                </a:solidFill>
              </a:rPr>
              <a:t>倍以上</a:t>
            </a:r>
            <a:r>
              <a:rPr kumimoji="1" lang="ja-JP" altLang="en-US" sz="1400" dirty="0" smtClean="0"/>
              <a:t>の場合に、有意値が得られた</a:t>
            </a:r>
            <a:r>
              <a:rPr kumimoji="1" lang="en-US" altLang="ja-JP" sz="1400" dirty="0" smtClean="0"/>
              <a:t>m/z</a:t>
            </a:r>
            <a:r>
              <a:rPr kumimoji="1" lang="ja-JP" altLang="en-US" sz="1400" dirty="0" smtClean="0"/>
              <a:t>として抽出。（</a:t>
            </a:r>
            <a:r>
              <a:rPr kumimoji="1" lang="en-US" altLang="ja-JP" sz="1400" dirty="0" smtClean="0"/>
              <a:t>2</a:t>
            </a:r>
            <a:r>
              <a:rPr kumimoji="1" lang="ja-JP" altLang="en-US" sz="1400" dirty="0" smtClean="0"/>
              <a:t>倍未満のものは操作ブランクと同程度と見做して除外）</a:t>
            </a:r>
            <a:endParaRPr kumimoji="1" lang="en-US" altLang="ja-JP" sz="1400" dirty="0" smtClean="0"/>
          </a:p>
          <a:p>
            <a:pPr marL="800100" lvl="1" indent="-342900">
              <a:spcBef>
                <a:spcPts val="600"/>
              </a:spcBef>
              <a:buFont typeface="+mj-lt"/>
              <a:buAutoNum type="alphaLcPeriod"/>
            </a:pPr>
            <a:r>
              <a:rPr kumimoji="1" lang="en-US" altLang="ja-JP" sz="1400" dirty="0" smtClean="0"/>
              <a:t>H, C, N, O, </a:t>
            </a:r>
            <a:r>
              <a:rPr kumimoji="1" lang="en-US" altLang="ja-JP" sz="1400" dirty="0" err="1" smtClean="0"/>
              <a:t>Ar</a:t>
            </a:r>
            <a:r>
              <a:rPr kumimoji="1" lang="ja-JP" altLang="en-US" sz="1400" dirty="0" smtClean="0"/>
              <a:t>等に由来する</a:t>
            </a:r>
            <a:r>
              <a:rPr kumimoji="1" lang="ja-JP" altLang="en-US" sz="1400" dirty="0" smtClean="0">
                <a:solidFill>
                  <a:srgbClr val="FF0000"/>
                </a:solidFill>
              </a:rPr>
              <a:t>分子イオンによる影響</a:t>
            </a:r>
            <a:r>
              <a:rPr kumimoji="1" lang="ja-JP" altLang="en-US" sz="1400" dirty="0" smtClean="0"/>
              <a:t>の大きい</a:t>
            </a:r>
            <a:r>
              <a:rPr kumimoji="1" lang="en-US" altLang="ja-JP" sz="1400" dirty="0" smtClean="0"/>
              <a:t>m/z</a:t>
            </a:r>
            <a:r>
              <a:rPr kumimoji="1" lang="ja-JP" altLang="en-US" sz="1400" dirty="0" err="1" smtClean="0"/>
              <a:t>は除</a:t>
            </a:r>
            <a:r>
              <a:rPr kumimoji="1" lang="ja-JP" altLang="en-US" sz="1400" dirty="0" smtClean="0"/>
              <a:t>外</a:t>
            </a:r>
            <a:endParaRPr kumimoji="1" lang="en-US" altLang="ja-JP" sz="1400" dirty="0" smtClean="0"/>
          </a:p>
          <a:p>
            <a:pPr marL="342900" indent="-342900">
              <a:spcBef>
                <a:spcPts val="600"/>
              </a:spcBef>
              <a:buFont typeface="+mj-ea"/>
              <a:buAutoNum type="circleNumDbPlain"/>
            </a:pPr>
            <a:r>
              <a:rPr kumimoji="1" lang="ja-JP" altLang="en-US" sz="1600" dirty="0" smtClean="0">
                <a:solidFill>
                  <a:schemeClr val="accent5"/>
                </a:solidFill>
              </a:rPr>
              <a:t>各</a:t>
            </a:r>
            <a:r>
              <a:rPr kumimoji="1" lang="en-US" altLang="ja-JP" sz="1600" dirty="0" smtClean="0">
                <a:solidFill>
                  <a:schemeClr val="accent5"/>
                </a:solidFill>
              </a:rPr>
              <a:t>m/z</a:t>
            </a:r>
            <a:r>
              <a:rPr kumimoji="1" lang="ja-JP" altLang="en-US" sz="1600" dirty="0" smtClean="0">
                <a:solidFill>
                  <a:schemeClr val="accent5"/>
                </a:solidFill>
              </a:rPr>
              <a:t>の天然同位体、及び</a:t>
            </a:r>
            <a:r>
              <a:rPr kumimoji="1" lang="en-US" altLang="ja-JP" sz="1600" dirty="0" smtClean="0">
                <a:solidFill>
                  <a:schemeClr val="accent5"/>
                </a:solidFill>
              </a:rPr>
              <a:t>ORIGEN</a:t>
            </a:r>
            <a:r>
              <a:rPr kumimoji="1" lang="ja-JP" altLang="en-US" sz="1600" dirty="0" smtClean="0">
                <a:solidFill>
                  <a:schemeClr val="accent5"/>
                </a:solidFill>
              </a:rPr>
              <a:t>組成（長半減期核種のみ）との比較</a:t>
            </a:r>
            <a:endParaRPr kumimoji="1" lang="en-US" altLang="ja-JP" sz="1600" dirty="0" smtClean="0">
              <a:solidFill>
                <a:schemeClr val="accent5"/>
              </a:solidFill>
            </a:endParaRPr>
          </a:p>
          <a:p>
            <a:pPr marL="800100" lvl="1" indent="-342900">
              <a:spcBef>
                <a:spcPts val="600"/>
              </a:spcBef>
              <a:buFont typeface="+mj-lt"/>
              <a:buAutoNum type="alphaLcPeriod"/>
            </a:pPr>
            <a:r>
              <a:rPr kumimoji="1" lang="ja-JP" altLang="en-US" sz="1400" dirty="0"/>
              <a:t>複数</a:t>
            </a:r>
            <a:r>
              <a:rPr kumimoji="1" lang="ja-JP" altLang="en-US" sz="1400" dirty="0" smtClean="0"/>
              <a:t>の同位体が該当する場合は</a:t>
            </a:r>
            <a:r>
              <a:rPr kumimoji="1" lang="ja-JP" altLang="en-US" sz="1400" dirty="0" smtClean="0">
                <a:solidFill>
                  <a:srgbClr val="FF0000"/>
                </a:solidFill>
              </a:rPr>
              <a:t>重複分の元素を包絡</a:t>
            </a:r>
            <a:r>
              <a:rPr kumimoji="1" lang="ja-JP" altLang="en-US" sz="1400" dirty="0" smtClean="0"/>
              <a:t>して記載。</a:t>
            </a:r>
            <a:endParaRPr kumimoji="1" lang="en-US" altLang="ja-JP" sz="1400" dirty="0" smtClean="0"/>
          </a:p>
          <a:p>
            <a:pPr marL="1314450" lvl="2" indent="-400050">
              <a:spcBef>
                <a:spcPts val="600"/>
              </a:spcBef>
              <a:buFont typeface="+mj-lt"/>
              <a:buAutoNum type="romanLcPeriod"/>
            </a:pPr>
            <a:r>
              <a:rPr kumimoji="1" lang="ja-JP" altLang="en-US" sz="1400" dirty="0" smtClean="0"/>
              <a:t>希ガス成分は除外。</a:t>
            </a:r>
            <a:endParaRPr kumimoji="1" lang="en-US" altLang="ja-JP" sz="1400" dirty="0" smtClean="0"/>
          </a:p>
          <a:p>
            <a:pPr marL="1314450" lvl="2" indent="-400050">
              <a:spcBef>
                <a:spcPts val="600"/>
              </a:spcBef>
              <a:buFont typeface="+mj-lt"/>
              <a:buAutoNum type="romanLcPeriod"/>
            </a:pPr>
            <a:r>
              <a:rPr kumimoji="1" lang="ja-JP" altLang="en-US" sz="1400" dirty="0" smtClean="0"/>
              <a:t>当該元素の他の質量数での</a:t>
            </a:r>
            <a:r>
              <a:rPr kumimoji="1" lang="ja-JP" altLang="en-US" sz="1400" dirty="0"/>
              <a:t>正味</a:t>
            </a:r>
            <a:r>
              <a:rPr kumimoji="1" lang="ja-JP" altLang="en-US" sz="1400" dirty="0" smtClean="0"/>
              <a:t>計数率との大小関係から元素を絞り込む。</a:t>
            </a:r>
            <a:endParaRPr kumimoji="1" lang="en-US" altLang="ja-JP" sz="1400" dirty="0" smtClean="0"/>
          </a:p>
          <a:p>
            <a:pPr marL="800100" lvl="1" indent="-342900">
              <a:spcBef>
                <a:spcPts val="600"/>
              </a:spcBef>
              <a:buFont typeface="+mj-ea"/>
              <a:buAutoNum type="alphaLcPeriod"/>
            </a:pPr>
            <a:r>
              <a:rPr kumimoji="1" lang="ja-JP" altLang="en-US" sz="1400" dirty="0" smtClean="0"/>
              <a:t>該当する同位体が</a:t>
            </a:r>
            <a:r>
              <a:rPr kumimoji="1" lang="ja-JP" altLang="en-US" sz="1400" dirty="0" smtClean="0">
                <a:solidFill>
                  <a:srgbClr val="FF0000"/>
                </a:solidFill>
              </a:rPr>
              <a:t>単一の場合はその元素</a:t>
            </a:r>
            <a:r>
              <a:rPr kumimoji="1" lang="ja-JP" altLang="en-US" sz="1400" dirty="0" smtClean="0"/>
              <a:t>を記載。</a:t>
            </a:r>
            <a:endParaRPr kumimoji="1" lang="en-US" altLang="ja-JP" sz="1400" dirty="0" smtClean="0"/>
          </a:p>
          <a:p>
            <a:pPr marL="342900" indent="-342900">
              <a:spcBef>
                <a:spcPts val="600"/>
              </a:spcBef>
              <a:buFont typeface="+mj-ea"/>
              <a:buAutoNum type="circleNumDbPlain"/>
            </a:pPr>
            <a:r>
              <a:rPr kumimoji="1" lang="ja-JP" altLang="en-US" sz="1600" dirty="0" smtClean="0">
                <a:solidFill>
                  <a:schemeClr val="accent5"/>
                </a:solidFill>
              </a:rPr>
              <a:t>酸化物</a:t>
            </a:r>
            <a:r>
              <a:rPr kumimoji="1" lang="ja-JP" altLang="en-US" sz="1600" dirty="0">
                <a:solidFill>
                  <a:schemeClr val="accent5"/>
                </a:solidFill>
              </a:rPr>
              <a:t>イオン</a:t>
            </a:r>
            <a:r>
              <a:rPr kumimoji="1" lang="ja-JP" altLang="en-US" sz="1600" dirty="0" smtClean="0">
                <a:solidFill>
                  <a:schemeClr val="accent5"/>
                </a:solidFill>
              </a:rPr>
              <a:t>・水酸化物イオン・</a:t>
            </a:r>
            <a:r>
              <a:rPr kumimoji="1" lang="en-US" altLang="ja-JP" sz="1600" dirty="0" smtClean="0">
                <a:solidFill>
                  <a:schemeClr val="accent5"/>
                </a:solidFill>
              </a:rPr>
              <a:t>2</a:t>
            </a:r>
            <a:r>
              <a:rPr kumimoji="1" lang="ja-JP" altLang="en-US" sz="1600" dirty="0" smtClean="0">
                <a:solidFill>
                  <a:schemeClr val="accent5"/>
                </a:solidFill>
              </a:rPr>
              <a:t>価イオンの影響評価</a:t>
            </a:r>
            <a:endParaRPr kumimoji="1" lang="en-US" altLang="ja-JP" sz="1600" dirty="0" smtClean="0">
              <a:solidFill>
                <a:schemeClr val="accent5"/>
              </a:solidFill>
            </a:endParaRPr>
          </a:p>
          <a:p>
            <a:pPr marL="800100" lvl="1" indent="-342900">
              <a:spcBef>
                <a:spcPts val="600"/>
              </a:spcBef>
              <a:buFont typeface="+mj-lt"/>
              <a:buAutoNum type="alphaLcPeriod"/>
            </a:pPr>
            <a:r>
              <a:rPr kumimoji="1" lang="ja-JP" altLang="en-US" sz="1400" dirty="0">
                <a:solidFill>
                  <a:schemeClr val="tx1">
                    <a:lumMod val="95000"/>
                    <a:lumOff val="5000"/>
                  </a:schemeClr>
                </a:solidFill>
              </a:rPr>
              <a:t>着目する</a:t>
            </a:r>
            <a:r>
              <a:rPr kumimoji="1" lang="en-US" altLang="ja-JP" sz="1400" dirty="0" smtClean="0">
                <a:solidFill>
                  <a:schemeClr val="tx1">
                    <a:lumMod val="95000"/>
                    <a:lumOff val="5000"/>
                  </a:schemeClr>
                </a:solidFill>
              </a:rPr>
              <a:t>m/z</a:t>
            </a:r>
            <a:r>
              <a:rPr kumimoji="1" lang="ja-JP" altLang="en-US" sz="1400" dirty="0" smtClean="0">
                <a:solidFill>
                  <a:srgbClr val="FF0000"/>
                </a:solidFill>
              </a:rPr>
              <a:t>マイナス</a:t>
            </a:r>
            <a:r>
              <a:rPr kumimoji="1" lang="en-US" altLang="ja-JP" sz="1400" dirty="0" smtClean="0">
                <a:solidFill>
                  <a:srgbClr val="FF0000"/>
                </a:solidFill>
              </a:rPr>
              <a:t>16or17</a:t>
            </a:r>
            <a:r>
              <a:rPr kumimoji="1" lang="ja-JP" altLang="en-US" sz="1400" dirty="0" smtClean="0">
                <a:solidFill>
                  <a:srgbClr val="FF0000"/>
                </a:solidFill>
              </a:rPr>
              <a:t>の位置</a:t>
            </a:r>
            <a:r>
              <a:rPr kumimoji="1" lang="ja-JP" altLang="en-US" sz="1400" dirty="0" smtClean="0">
                <a:solidFill>
                  <a:schemeClr val="tx1">
                    <a:lumMod val="95000"/>
                    <a:lumOff val="5000"/>
                  </a:schemeClr>
                </a:solidFill>
              </a:rPr>
              <a:t>における正味計数率との比較。</a:t>
            </a:r>
            <a:endParaRPr kumimoji="1" lang="en-US" altLang="ja-JP" sz="1400" dirty="0" smtClean="0">
              <a:solidFill>
                <a:schemeClr val="tx1">
                  <a:lumMod val="95000"/>
                  <a:lumOff val="5000"/>
                </a:schemeClr>
              </a:solidFill>
            </a:endParaRPr>
          </a:p>
          <a:p>
            <a:pPr marL="800100" lvl="1" indent="-342900">
              <a:spcBef>
                <a:spcPts val="600"/>
              </a:spcBef>
              <a:buFont typeface="+mj-lt"/>
              <a:buAutoNum type="alphaLcPeriod"/>
            </a:pPr>
            <a:r>
              <a:rPr kumimoji="1" lang="ja-JP" altLang="en-US" sz="1400" dirty="0" smtClean="0">
                <a:solidFill>
                  <a:schemeClr val="tx1">
                    <a:lumMod val="95000"/>
                    <a:lumOff val="5000"/>
                  </a:schemeClr>
                </a:solidFill>
              </a:rPr>
              <a:t>着目する</a:t>
            </a:r>
            <a:r>
              <a:rPr kumimoji="1" lang="en-US" altLang="ja-JP" sz="1400" dirty="0" smtClean="0">
                <a:solidFill>
                  <a:schemeClr val="tx1">
                    <a:lumMod val="95000"/>
                    <a:lumOff val="5000"/>
                  </a:schemeClr>
                </a:solidFill>
              </a:rPr>
              <a:t>m/z</a:t>
            </a:r>
            <a:r>
              <a:rPr kumimoji="1" lang="ja-JP" altLang="en-US" sz="1400" dirty="0" smtClean="0">
                <a:solidFill>
                  <a:schemeClr val="tx1">
                    <a:lumMod val="95000"/>
                    <a:lumOff val="5000"/>
                  </a:schemeClr>
                </a:solidFill>
              </a:rPr>
              <a:t>の</a:t>
            </a:r>
            <a:r>
              <a:rPr kumimoji="1" lang="en-US" altLang="ja-JP" sz="1400" dirty="0" smtClean="0">
                <a:solidFill>
                  <a:srgbClr val="FF0000"/>
                </a:solidFill>
              </a:rPr>
              <a:t>2</a:t>
            </a:r>
            <a:r>
              <a:rPr kumimoji="1" lang="ja-JP" altLang="en-US" sz="1400" dirty="0" smtClean="0">
                <a:solidFill>
                  <a:srgbClr val="FF0000"/>
                </a:solidFill>
              </a:rPr>
              <a:t>倍の位置</a:t>
            </a:r>
            <a:r>
              <a:rPr kumimoji="1" lang="ja-JP" altLang="en-US" sz="1400" dirty="0" smtClean="0">
                <a:solidFill>
                  <a:schemeClr val="tx1">
                    <a:lumMod val="95000"/>
                    <a:lumOff val="5000"/>
                  </a:schemeClr>
                </a:solidFill>
              </a:rPr>
              <a:t>における正味計数率との比較。</a:t>
            </a:r>
            <a:endParaRPr kumimoji="1" lang="en-US" altLang="ja-JP" sz="1400" dirty="0" smtClean="0">
              <a:solidFill>
                <a:schemeClr val="tx1">
                  <a:lumMod val="95000"/>
                  <a:lumOff val="5000"/>
                </a:schemeClr>
              </a:solidFill>
            </a:endParaRPr>
          </a:p>
          <a:p>
            <a:pPr>
              <a:spcBef>
                <a:spcPts val="600"/>
              </a:spcBef>
            </a:pPr>
            <a:endParaRPr kumimoji="1" lang="en-US" altLang="ja-JP" sz="1600" dirty="0" smtClean="0"/>
          </a:p>
        </p:txBody>
      </p:sp>
      <p:sp>
        <p:nvSpPr>
          <p:cNvPr id="4" name="テキスト ボックス 3"/>
          <p:cNvSpPr txBox="1"/>
          <p:nvPr/>
        </p:nvSpPr>
        <p:spPr>
          <a:xfrm>
            <a:off x="7846042" y="107495"/>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254293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44287" y="773803"/>
            <a:ext cx="4711142" cy="1768123"/>
          </a:xfrm>
          <a:prstGeom prst="rect">
            <a:avLst/>
          </a:prstGeom>
        </p:spPr>
      </p:pic>
      <p:pic>
        <p:nvPicPr>
          <p:cNvPr id="3" name="図 2"/>
          <p:cNvPicPr>
            <a:picLocks noChangeAspect="1"/>
          </p:cNvPicPr>
          <p:nvPr/>
        </p:nvPicPr>
        <p:blipFill>
          <a:blip r:embed="rId3"/>
          <a:stretch>
            <a:fillRect/>
          </a:stretch>
        </p:blipFill>
        <p:spPr>
          <a:xfrm>
            <a:off x="4208288" y="778303"/>
            <a:ext cx="4707290" cy="1771974"/>
          </a:xfrm>
          <a:prstGeom prst="rect">
            <a:avLst/>
          </a:prstGeom>
        </p:spPr>
      </p:pic>
      <p:pic>
        <p:nvPicPr>
          <p:cNvPr id="4" name="図 3"/>
          <p:cNvPicPr>
            <a:picLocks noChangeAspect="1"/>
          </p:cNvPicPr>
          <p:nvPr/>
        </p:nvPicPr>
        <p:blipFill>
          <a:blip r:embed="rId4"/>
          <a:stretch>
            <a:fillRect/>
          </a:stretch>
        </p:blipFill>
        <p:spPr>
          <a:xfrm>
            <a:off x="144287" y="2761267"/>
            <a:ext cx="4707290" cy="1741159"/>
          </a:xfrm>
          <a:prstGeom prst="rect">
            <a:avLst/>
          </a:prstGeom>
        </p:spPr>
      </p:pic>
      <p:pic>
        <p:nvPicPr>
          <p:cNvPr id="6" name="図 5"/>
          <p:cNvPicPr>
            <a:picLocks noChangeAspect="1"/>
          </p:cNvPicPr>
          <p:nvPr/>
        </p:nvPicPr>
        <p:blipFill>
          <a:blip r:embed="rId5"/>
          <a:stretch>
            <a:fillRect/>
          </a:stretch>
        </p:blipFill>
        <p:spPr>
          <a:xfrm>
            <a:off x="4208288" y="2769618"/>
            <a:ext cx="4707290" cy="1745009"/>
          </a:xfrm>
          <a:prstGeom prst="rect">
            <a:avLst/>
          </a:prstGeom>
        </p:spPr>
      </p:pic>
      <p:pic>
        <p:nvPicPr>
          <p:cNvPr id="7" name="図 6"/>
          <p:cNvPicPr>
            <a:picLocks noChangeAspect="1"/>
          </p:cNvPicPr>
          <p:nvPr/>
        </p:nvPicPr>
        <p:blipFill>
          <a:blip r:embed="rId6"/>
          <a:stretch>
            <a:fillRect/>
          </a:stretch>
        </p:blipFill>
        <p:spPr>
          <a:xfrm>
            <a:off x="144287" y="4827279"/>
            <a:ext cx="4707290" cy="1737306"/>
          </a:xfrm>
          <a:prstGeom prst="rect">
            <a:avLst/>
          </a:prstGeom>
        </p:spPr>
      </p:pic>
      <p:pic>
        <p:nvPicPr>
          <p:cNvPr id="8" name="図 7"/>
          <p:cNvPicPr>
            <a:picLocks noChangeAspect="1"/>
          </p:cNvPicPr>
          <p:nvPr/>
        </p:nvPicPr>
        <p:blipFill>
          <a:blip r:embed="rId7"/>
          <a:stretch>
            <a:fillRect/>
          </a:stretch>
        </p:blipFill>
        <p:spPr>
          <a:xfrm>
            <a:off x="4208288" y="4846540"/>
            <a:ext cx="4707290" cy="1718045"/>
          </a:xfrm>
          <a:prstGeom prst="rect">
            <a:avLst/>
          </a:prstGeom>
        </p:spPr>
      </p:pic>
      <p:sp>
        <p:nvSpPr>
          <p:cNvPr id="15" name="テキスト ボックス 14"/>
          <p:cNvSpPr txBox="1"/>
          <p:nvPr/>
        </p:nvSpPr>
        <p:spPr>
          <a:xfrm>
            <a:off x="537082" y="1296329"/>
            <a:ext cx="524933" cy="253916"/>
          </a:xfrm>
          <a:prstGeom prst="rect">
            <a:avLst/>
          </a:prstGeom>
          <a:noFill/>
        </p:spPr>
        <p:txBody>
          <a:bodyPr wrap="square" rtlCol="0">
            <a:spAutoFit/>
          </a:bodyPr>
          <a:lstStyle/>
          <a:p>
            <a:r>
              <a:rPr kumimoji="1" lang="en-US" altLang="ja-JP" sz="1050" dirty="0" smtClean="0">
                <a:solidFill>
                  <a:srgbClr val="00B050"/>
                </a:solidFill>
              </a:rPr>
              <a:t>Li</a:t>
            </a:r>
            <a:endParaRPr kumimoji="1" lang="ja-JP" altLang="en-US" sz="1050" dirty="0">
              <a:solidFill>
                <a:srgbClr val="00B050"/>
              </a:solidFill>
            </a:endParaRPr>
          </a:p>
        </p:txBody>
      </p:sp>
      <p:sp>
        <p:nvSpPr>
          <p:cNvPr id="16" name="右中かっこ 15"/>
          <p:cNvSpPr/>
          <p:nvPr/>
        </p:nvSpPr>
        <p:spPr>
          <a:xfrm rot="16200000">
            <a:off x="633026" y="1361355"/>
            <a:ext cx="71781" cy="363378"/>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右中かっこ 16"/>
          <p:cNvSpPr/>
          <p:nvPr/>
        </p:nvSpPr>
        <p:spPr>
          <a:xfrm rot="16200000">
            <a:off x="1276297" y="1244121"/>
            <a:ext cx="71781" cy="363378"/>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1222882" y="1165917"/>
            <a:ext cx="524933" cy="253916"/>
          </a:xfrm>
          <a:prstGeom prst="rect">
            <a:avLst/>
          </a:prstGeom>
          <a:noFill/>
        </p:spPr>
        <p:txBody>
          <a:bodyPr wrap="square" rtlCol="0">
            <a:spAutoFit/>
          </a:bodyPr>
          <a:lstStyle/>
          <a:p>
            <a:r>
              <a:rPr kumimoji="1" lang="en-US" altLang="ja-JP" sz="1050" dirty="0" smtClean="0">
                <a:solidFill>
                  <a:srgbClr val="00B050"/>
                </a:solidFill>
              </a:rPr>
              <a:t>B</a:t>
            </a:r>
            <a:endParaRPr kumimoji="1" lang="ja-JP" altLang="en-US" sz="1050" dirty="0">
              <a:solidFill>
                <a:srgbClr val="00B050"/>
              </a:solidFill>
            </a:endParaRPr>
          </a:p>
        </p:txBody>
      </p:sp>
      <p:sp>
        <p:nvSpPr>
          <p:cNvPr id="19" name="右中かっこ 18"/>
          <p:cNvSpPr/>
          <p:nvPr/>
        </p:nvSpPr>
        <p:spPr>
          <a:xfrm rot="16200000">
            <a:off x="1662070" y="1069732"/>
            <a:ext cx="71781" cy="363378"/>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1586457" y="983439"/>
            <a:ext cx="524933" cy="253916"/>
          </a:xfrm>
          <a:prstGeom prst="rect">
            <a:avLst/>
          </a:prstGeom>
          <a:noFill/>
        </p:spPr>
        <p:txBody>
          <a:bodyPr wrap="square" rtlCol="0">
            <a:spAutoFit/>
          </a:bodyPr>
          <a:lstStyle/>
          <a:p>
            <a:r>
              <a:rPr kumimoji="1" lang="en-US" altLang="ja-JP" sz="1050" dirty="0" smtClean="0">
                <a:solidFill>
                  <a:srgbClr val="00B050"/>
                </a:solidFill>
              </a:rPr>
              <a:t>C</a:t>
            </a:r>
            <a:endParaRPr kumimoji="1" lang="ja-JP" altLang="en-US" sz="1050" dirty="0">
              <a:solidFill>
                <a:srgbClr val="00B050"/>
              </a:solidFill>
            </a:endParaRPr>
          </a:p>
        </p:txBody>
      </p:sp>
      <p:sp>
        <p:nvSpPr>
          <p:cNvPr id="21" name="テキスト ボックス 20"/>
          <p:cNvSpPr txBox="1"/>
          <p:nvPr/>
        </p:nvSpPr>
        <p:spPr>
          <a:xfrm>
            <a:off x="3369635" y="1016880"/>
            <a:ext cx="524933" cy="253916"/>
          </a:xfrm>
          <a:prstGeom prst="rect">
            <a:avLst/>
          </a:prstGeom>
          <a:noFill/>
        </p:spPr>
        <p:txBody>
          <a:bodyPr wrap="square" rtlCol="0">
            <a:spAutoFit/>
          </a:bodyPr>
          <a:lstStyle/>
          <a:p>
            <a:r>
              <a:rPr kumimoji="1" lang="en-US" altLang="ja-JP" sz="1050" dirty="0" smtClean="0">
                <a:solidFill>
                  <a:srgbClr val="00B050"/>
                </a:solidFill>
              </a:rPr>
              <a:t>Na</a:t>
            </a:r>
            <a:endParaRPr kumimoji="1" lang="ja-JP" altLang="en-US" sz="1050" dirty="0">
              <a:solidFill>
                <a:srgbClr val="00B050"/>
              </a:solidFill>
            </a:endParaRPr>
          </a:p>
        </p:txBody>
      </p:sp>
      <p:sp>
        <p:nvSpPr>
          <p:cNvPr id="22" name="右中かっこ 21"/>
          <p:cNvSpPr/>
          <p:nvPr/>
        </p:nvSpPr>
        <p:spPr>
          <a:xfrm rot="16200000">
            <a:off x="3875674" y="1010969"/>
            <a:ext cx="63694" cy="48899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3752744" y="1005097"/>
            <a:ext cx="524933" cy="253916"/>
          </a:xfrm>
          <a:prstGeom prst="rect">
            <a:avLst/>
          </a:prstGeom>
          <a:noFill/>
        </p:spPr>
        <p:txBody>
          <a:bodyPr wrap="square" rtlCol="0">
            <a:spAutoFit/>
          </a:bodyPr>
          <a:lstStyle/>
          <a:p>
            <a:r>
              <a:rPr kumimoji="1" lang="en-US" altLang="ja-JP" sz="1050" dirty="0" smtClean="0">
                <a:solidFill>
                  <a:srgbClr val="00B050"/>
                </a:solidFill>
              </a:rPr>
              <a:t>Mg</a:t>
            </a:r>
            <a:endParaRPr kumimoji="1" lang="ja-JP" altLang="en-US" sz="1050" dirty="0">
              <a:solidFill>
                <a:srgbClr val="00B050"/>
              </a:solidFill>
            </a:endParaRPr>
          </a:p>
        </p:txBody>
      </p:sp>
      <p:sp>
        <p:nvSpPr>
          <p:cNvPr id="24" name="テキスト ボックス 23"/>
          <p:cNvSpPr txBox="1"/>
          <p:nvPr/>
        </p:nvSpPr>
        <p:spPr>
          <a:xfrm>
            <a:off x="4427911" y="1118312"/>
            <a:ext cx="524933" cy="253916"/>
          </a:xfrm>
          <a:prstGeom prst="rect">
            <a:avLst/>
          </a:prstGeom>
          <a:noFill/>
        </p:spPr>
        <p:txBody>
          <a:bodyPr wrap="square" rtlCol="0">
            <a:spAutoFit/>
          </a:bodyPr>
          <a:lstStyle/>
          <a:p>
            <a:r>
              <a:rPr kumimoji="1" lang="en-US" altLang="ja-JP" sz="1050" dirty="0" smtClean="0">
                <a:solidFill>
                  <a:srgbClr val="00B050"/>
                </a:solidFill>
              </a:rPr>
              <a:t>Al</a:t>
            </a:r>
            <a:endParaRPr kumimoji="1" lang="ja-JP" altLang="en-US" sz="1050" dirty="0">
              <a:solidFill>
                <a:srgbClr val="00B050"/>
              </a:solidFill>
            </a:endParaRPr>
          </a:p>
        </p:txBody>
      </p:sp>
      <p:sp>
        <p:nvSpPr>
          <p:cNvPr id="25" name="テキスト ボックス 24"/>
          <p:cNvSpPr txBox="1"/>
          <p:nvPr/>
        </p:nvSpPr>
        <p:spPr>
          <a:xfrm>
            <a:off x="6203161" y="1118312"/>
            <a:ext cx="524933" cy="253916"/>
          </a:xfrm>
          <a:prstGeom prst="rect">
            <a:avLst/>
          </a:prstGeom>
          <a:noFill/>
        </p:spPr>
        <p:txBody>
          <a:bodyPr wrap="square" rtlCol="0">
            <a:spAutoFit/>
          </a:bodyPr>
          <a:lstStyle/>
          <a:p>
            <a:r>
              <a:rPr kumimoji="1" lang="en-US" altLang="ja-JP" sz="1050" dirty="0" smtClean="0">
                <a:solidFill>
                  <a:srgbClr val="00B050"/>
                </a:solidFill>
              </a:rPr>
              <a:t>K</a:t>
            </a:r>
            <a:endParaRPr kumimoji="1" lang="ja-JP" altLang="en-US" sz="1050" dirty="0">
              <a:solidFill>
                <a:srgbClr val="00B050"/>
              </a:solidFill>
            </a:endParaRPr>
          </a:p>
        </p:txBody>
      </p:sp>
      <p:sp>
        <p:nvSpPr>
          <p:cNvPr id="28" name="右中かっこ 27"/>
          <p:cNvSpPr/>
          <p:nvPr/>
        </p:nvSpPr>
        <p:spPr>
          <a:xfrm rot="16200000">
            <a:off x="7008338" y="1245138"/>
            <a:ext cx="45719" cy="305739"/>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6865375" y="1124463"/>
            <a:ext cx="524933" cy="253916"/>
          </a:xfrm>
          <a:prstGeom prst="rect">
            <a:avLst/>
          </a:prstGeom>
          <a:noFill/>
        </p:spPr>
        <p:txBody>
          <a:bodyPr wrap="square" rtlCol="0">
            <a:spAutoFit/>
          </a:bodyPr>
          <a:lstStyle/>
          <a:p>
            <a:r>
              <a:rPr kumimoji="1" lang="en-US" altLang="ja-JP" sz="1050" dirty="0">
                <a:solidFill>
                  <a:srgbClr val="00B050"/>
                </a:solidFill>
              </a:rPr>
              <a:t>Ca</a:t>
            </a:r>
            <a:endParaRPr kumimoji="1" lang="ja-JP" altLang="en-US" sz="1050" dirty="0">
              <a:solidFill>
                <a:srgbClr val="00B050"/>
              </a:solidFill>
            </a:endParaRPr>
          </a:p>
        </p:txBody>
      </p:sp>
      <p:sp>
        <p:nvSpPr>
          <p:cNvPr id="30" name="テキスト ボックス 29"/>
          <p:cNvSpPr txBox="1"/>
          <p:nvPr/>
        </p:nvSpPr>
        <p:spPr>
          <a:xfrm>
            <a:off x="8048059" y="1395311"/>
            <a:ext cx="524933" cy="253916"/>
          </a:xfrm>
          <a:prstGeom prst="rect">
            <a:avLst/>
          </a:prstGeom>
          <a:noFill/>
        </p:spPr>
        <p:txBody>
          <a:bodyPr wrap="square" rtlCol="0">
            <a:spAutoFit/>
          </a:bodyPr>
          <a:lstStyle/>
          <a:p>
            <a:r>
              <a:rPr kumimoji="1" lang="en-US" altLang="ja-JP" sz="1050" dirty="0" smtClean="0">
                <a:solidFill>
                  <a:srgbClr val="00B050"/>
                </a:solidFill>
              </a:rPr>
              <a:t>V</a:t>
            </a:r>
            <a:endParaRPr kumimoji="1" lang="ja-JP" altLang="en-US" sz="1050" dirty="0">
              <a:solidFill>
                <a:srgbClr val="00B050"/>
              </a:solidFill>
            </a:endParaRPr>
          </a:p>
        </p:txBody>
      </p:sp>
      <p:sp>
        <p:nvSpPr>
          <p:cNvPr id="31" name="右中かっこ 30"/>
          <p:cNvSpPr/>
          <p:nvPr/>
        </p:nvSpPr>
        <p:spPr>
          <a:xfrm rot="16200000">
            <a:off x="611857" y="3110412"/>
            <a:ext cx="71781" cy="363378"/>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478166" y="2990093"/>
            <a:ext cx="524933" cy="253916"/>
          </a:xfrm>
          <a:prstGeom prst="rect">
            <a:avLst/>
          </a:prstGeom>
          <a:noFill/>
        </p:spPr>
        <p:txBody>
          <a:bodyPr wrap="square" rtlCol="0">
            <a:spAutoFit/>
          </a:bodyPr>
          <a:lstStyle/>
          <a:p>
            <a:r>
              <a:rPr kumimoji="1" lang="en-US" altLang="ja-JP" sz="1050" dirty="0" smtClean="0">
                <a:solidFill>
                  <a:srgbClr val="00B050"/>
                </a:solidFill>
              </a:rPr>
              <a:t>Cr</a:t>
            </a:r>
            <a:endParaRPr kumimoji="1" lang="ja-JP" altLang="en-US" sz="1050" dirty="0">
              <a:solidFill>
                <a:srgbClr val="00B050"/>
              </a:solidFill>
            </a:endParaRPr>
          </a:p>
        </p:txBody>
      </p:sp>
      <p:sp>
        <p:nvSpPr>
          <p:cNvPr id="33" name="右中かっこ 32"/>
          <p:cNvSpPr/>
          <p:nvPr/>
        </p:nvSpPr>
        <p:spPr>
          <a:xfrm rot="16200000">
            <a:off x="888046" y="2817069"/>
            <a:ext cx="45719" cy="20251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749693" y="2570612"/>
            <a:ext cx="524933" cy="253916"/>
          </a:xfrm>
          <a:prstGeom prst="rect">
            <a:avLst/>
          </a:prstGeom>
          <a:noFill/>
        </p:spPr>
        <p:txBody>
          <a:bodyPr wrap="square" rtlCol="0">
            <a:spAutoFit/>
          </a:bodyPr>
          <a:lstStyle/>
          <a:p>
            <a:r>
              <a:rPr kumimoji="1" lang="en-US" altLang="ja-JP" sz="1050" dirty="0" smtClean="0">
                <a:solidFill>
                  <a:srgbClr val="00B050"/>
                </a:solidFill>
              </a:rPr>
              <a:t>Fe</a:t>
            </a:r>
            <a:endParaRPr kumimoji="1" lang="ja-JP" altLang="en-US" sz="1050" dirty="0">
              <a:solidFill>
                <a:srgbClr val="00B050"/>
              </a:solidFill>
            </a:endParaRPr>
          </a:p>
        </p:txBody>
      </p:sp>
      <p:sp>
        <p:nvSpPr>
          <p:cNvPr id="35" name="右中かっこ 34"/>
          <p:cNvSpPr/>
          <p:nvPr/>
        </p:nvSpPr>
        <p:spPr>
          <a:xfrm rot="16200000">
            <a:off x="1090557" y="3058196"/>
            <a:ext cx="45719" cy="20251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952206" y="2908698"/>
            <a:ext cx="524933" cy="253916"/>
          </a:xfrm>
          <a:prstGeom prst="rect">
            <a:avLst/>
          </a:prstGeom>
          <a:noFill/>
        </p:spPr>
        <p:txBody>
          <a:bodyPr wrap="square" rtlCol="0">
            <a:spAutoFit/>
          </a:bodyPr>
          <a:lstStyle/>
          <a:p>
            <a:r>
              <a:rPr kumimoji="1" lang="en-US" altLang="ja-JP" sz="1050" dirty="0" err="1" smtClean="0">
                <a:solidFill>
                  <a:srgbClr val="00B050"/>
                </a:solidFill>
              </a:rPr>
              <a:t>Mn</a:t>
            </a:r>
            <a:endParaRPr kumimoji="1" lang="ja-JP" altLang="en-US" sz="1050" dirty="0">
              <a:solidFill>
                <a:srgbClr val="00B050"/>
              </a:solidFill>
            </a:endParaRPr>
          </a:p>
        </p:txBody>
      </p:sp>
      <p:sp>
        <p:nvSpPr>
          <p:cNvPr id="37" name="右中かっこ 36"/>
          <p:cNvSpPr/>
          <p:nvPr/>
        </p:nvSpPr>
        <p:spPr>
          <a:xfrm rot="16200000">
            <a:off x="1340292" y="2736321"/>
            <a:ext cx="98682" cy="311048"/>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9" name="テキスト ボックス 38"/>
          <p:cNvSpPr txBox="1"/>
          <p:nvPr/>
        </p:nvSpPr>
        <p:spPr>
          <a:xfrm>
            <a:off x="1671093" y="3204428"/>
            <a:ext cx="524933" cy="253916"/>
          </a:xfrm>
          <a:prstGeom prst="rect">
            <a:avLst/>
          </a:prstGeom>
          <a:noFill/>
        </p:spPr>
        <p:txBody>
          <a:bodyPr wrap="square" rtlCol="0">
            <a:spAutoFit/>
          </a:bodyPr>
          <a:lstStyle/>
          <a:p>
            <a:r>
              <a:rPr kumimoji="1" lang="en-US" altLang="ja-JP" sz="1050" dirty="0" smtClean="0">
                <a:solidFill>
                  <a:srgbClr val="00B050"/>
                </a:solidFill>
              </a:rPr>
              <a:t>Co</a:t>
            </a:r>
            <a:endParaRPr kumimoji="1" lang="ja-JP" altLang="en-US" sz="1050" dirty="0">
              <a:solidFill>
                <a:srgbClr val="00B050"/>
              </a:solidFill>
            </a:endParaRPr>
          </a:p>
        </p:txBody>
      </p:sp>
      <p:sp>
        <p:nvSpPr>
          <p:cNvPr id="40" name="右中かっこ 39"/>
          <p:cNvSpPr/>
          <p:nvPr/>
        </p:nvSpPr>
        <p:spPr>
          <a:xfrm rot="16200000">
            <a:off x="2179642" y="3014545"/>
            <a:ext cx="68283" cy="527209"/>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1" name="右中かっこ 40"/>
          <p:cNvSpPr/>
          <p:nvPr/>
        </p:nvSpPr>
        <p:spPr>
          <a:xfrm rot="16200000">
            <a:off x="1644203" y="2996052"/>
            <a:ext cx="45719" cy="161209"/>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3" name="直線コネクタ 42"/>
          <p:cNvCxnSpPr>
            <a:endCxn id="33" idx="1"/>
          </p:cNvCxnSpPr>
          <p:nvPr/>
        </p:nvCxnSpPr>
        <p:spPr>
          <a:xfrm>
            <a:off x="910904" y="2784263"/>
            <a:ext cx="2" cy="111203"/>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a:off x="910904" y="2765928"/>
            <a:ext cx="464977" cy="95204"/>
          </a:xfrm>
          <a:prstGeom prst="line">
            <a:avLst/>
          </a:prstGeom>
        </p:spPr>
        <p:style>
          <a:lnRef idx="1">
            <a:schemeClr val="dk1"/>
          </a:lnRef>
          <a:fillRef idx="0">
            <a:schemeClr val="dk1"/>
          </a:fillRef>
          <a:effectRef idx="0">
            <a:schemeClr val="dk1"/>
          </a:effectRef>
          <a:fontRef idx="minor">
            <a:schemeClr val="tx1"/>
          </a:fontRef>
        </p:style>
      </p:cxnSp>
      <p:sp>
        <p:nvSpPr>
          <p:cNvPr id="49" name="テキスト ボックス 48"/>
          <p:cNvSpPr txBox="1"/>
          <p:nvPr/>
        </p:nvSpPr>
        <p:spPr>
          <a:xfrm>
            <a:off x="1469347" y="2873601"/>
            <a:ext cx="524933" cy="215444"/>
          </a:xfrm>
          <a:prstGeom prst="rect">
            <a:avLst/>
          </a:prstGeom>
          <a:noFill/>
        </p:spPr>
        <p:txBody>
          <a:bodyPr wrap="square" rtlCol="0">
            <a:spAutoFit/>
          </a:bodyPr>
          <a:lstStyle/>
          <a:p>
            <a:r>
              <a:rPr kumimoji="1" lang="en-US" altLang="ja-JP" sz="800" dirty="0" smtClean="0">
                <a:solidFill>
                  <a:srgbClr val="00B050"/>
                </a:solidFill>
              </a:rPr>
              <a:t>Fe/Ni</a:t>
            </a:r>
            <a:endParaRPr kumimoji="1" lang="ja-JP" altLang="en-US" sz="800" dirty="0">
              <a:solidFill>
                <a:srgbClr val="00B050"/>
              </a:solidFill>
            </a:endParaRPr>
          </a:p>
        </p:txBody>
      </p:sp>
      <p:sp>
        <p:nvSpPr>
          <p:cNvPr id="50" name="テキスト ボックス 49"/>
          <p:cNvSpPr txBox="1"/>
          <p:nvPr/>
        </p:nvSpPr>
        <p:spPr>
          <a:xfrm>
            <a:off x="2051434" y="3024233"/>
            <a:ext cx="524933" cy="253916"/>
          </a:xfrm>
          <a:prstGeom prst="rect">
            <a:avLst/>
          </a:prstGeom>
          <a:noFill/>
        </p:spPr>
        <p:txBody>
          <a:bodyPr wrap="square" rtlCol="0">
            <a:spAutoFit/>
          </a:bodyPr>
          <a:lstStyle/>
          <a:p>
            <a:r>
              <a:rPr kumimoji="1" lang="en-US" altLang="ja-JP" sz="1050" dirty="0" smtClean="0">
                <a:solidFill>
                  <a:srgbClr val="00B050"/>
                </a:solidFill>
              </a:rPr>
              <a:t>Ni</a:t>
            </a:r>
            <a:endParaRPr kumimoji="1" lang="ja-JP" altLang="en-US" sz="1050" dirty="0">
              <a:solidFill>
                <a:srgbClr val="00B050"/>
              </a:solidFill>
            </a:endParaRPr>
          </a:p>
        </p:txBody>
      </p:sp>
      <p:sp>
        <p:nvSpPr>
          <p:cNvPr id="51" name="右中かっこ 50"/>
          <p:cNvSpPr/>
          <p:nvPr/>
        </p:nvSpPr>
        <p:spPr>
          <a:xfrm rot="16200000">
            <a:off x="2561571" y="3154953"/>
            <a:ext cx="45719" cy="20251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2" name="右中かっこ 51"/>
          <p:cNvSpPr/>
          <p:nvPr/>
        </p:nvSpPr>
        <p:spPr>
          <a:xfrm rot="16200000">
            <a:off x="2940922" y="3188175"/>
            <a:ext cx="45719" cy="20251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3" name="テキスト ボックス 52"/>
          <p:cNvSpPr txBox="1"/>
          <p:nvPr/>
        </p:nvSpPr>
        <p:spPr>
          <a:xfrm>
            <a:off x="2413162" y="2941185"/>
            <a:ext cx="524933" cy="253916"/>
          </a:xfrm>
          <a:prstGeom prst="rect">
            <a:avLst/>
          </a:prstGeom>
          <a:noFill/>
        </p:spPr>
        <p:txBody>
          <a:bodyPr wrap="square" rtlCol="0">
            <a:spAutoFit/>
          </a:bodyPr>
          <a:lstStyle/>
          <a:p>
            <a:r>
              <a:rPr kumimoji="1" lang="en-US" altLang="ja-JP" sz="1050" dirty="0" smtClean="0">
                <a:solidFill>
                  <a:srgbClr val="00B050"/>
                </a:solidFill>
              </a:rPr>
              <a:t>Cu</a:t>
            </a:r>
            <a:endParaRPr kumimoji="1" lang="ja-JP" altLang="en-US" sz="1050" dirty="0">
              <a:solidFill>
                <a:srgbClr val="00B050"/>
              </a:solidFill>
            </a:endParaRPr>
          </a:p>
        </p:txBody>
      </p:sp>
      <p:sp>
        <p:nvSpPr>
          <p:cNvPr id="54" name="右中かっこ 53"/>
          <p:cNvSpPr/>
          <p:nvPr/>
        </p:nvSpPr>
        <p:spPr>
          <a:xfrm rot="16200000">
            <a:off x="2769226" y="2927010"/>
            <a:ext cx="45719" cy="20251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5" name="右中かっこ 54"/>
          <p:cNvSpPr/>
          <p:nvPr/>
        </p:nvSpPr>
        <p:spPr>
          <a:xfrm rot="16200000">
            <a:off x="3316071" y="2754372"/>
            <a:ext cx="57601" cy="559665"/>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56" name="直線コネクタ 55"/>
          <p:cNvCxnSpPr/>
          <p:nvPr/>
        </p:nvCxnSpPr>
        <p:spPr>
          <a:xfrm>
            <a:off x="2582609" y="3109945"/>
            <a:ext cx="2" cy="111203"/>
          </a:xfrm>
          <a:prstGeom prst="line">
            <a:avLst/>
          </a:prstGeom>
        </p:spPr>
        <p:style>
          <a:lnRef idx="1">
            <a:schemeClr val="dk1"/>
          </a:lnRef>
          <a:fillRef idx="0">
            <a:schemeClr val="dk1"/>
          </a:fillRef>
          <a:effectRef idx="0">
            <a:schemeClr val="dk1"/>
          </a:effectRef>
          <a:fontRef idx="minor">
            <a:schemeClr val="tx1"/>
          </a:fontRef>
        </p:style>
      </p:cxnSp>
      <p:cxnSp>
        <p:nvCxnSpPr>
          <p:cNvPr id="57" name="直線コネクタ 56"/>
          <p:cNvCxnSpPr/>
          <p:nvPr/>
        </p:nvCxnSpPr>
        <p:spPr>
          <a:xfrm>
            <a:off x="2582153" y="3134168"/>
            <a:ext cx="363420" cy="95204"/>
          </a:xfrm>
          <a:prstGeom prst="line">
            <a:avLst/>
          </a:prstGeom>
        </p:spPr>
        <p:style>
          <a:lnRef idx="1">
            <a:schemeClr val="dk1"/>
          </a:lnRef>
          <a:fillRef idx="0">
            <a:schemeClr val="dk1"/>
          </a:fillRef>
          <a:effectRef idx="0">
            <a:schemeClr val="dk1"/>
          </a:effectRef>
          <a:fontRef idx="minor">
            <a:schemeClr val="tx1"/>
          </a:fontRef>
        </p:style>
      </p:cxnSp>
      <p:sp>
        <p:nvSpPr>
          <p:cNvPr id="59" name="右中かっこ 58"/>
          <p:cNvSpPr/>
          <p:nvPr/>
        </p:nvSpPr>
        <p:spPr>
          <a:xfrm rot="16200000">
            <a:off x="3871709" y="3233894"/>
            <a:ext cx="45719" cy="20251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0" name="テキスト ボックス 59"/>
          <p:cNvSpPr txBox="1"/>
          <p:nvPr/>
        </p:nvSpPr>
        <p:spPr>
          <a:xfrm>
            <a:off x="3497525" y="3287740"/>
            <a:ext cx="524933" cy="253916"/>
          </a:xfrm>
          <a:prstGeom prst="rect">
            <a:avLst/>
          </a:prstGeom>
          <a:noFill/>
        </p:spPr>
        <p:txBody>
          <a:bodyPr wrap="square" rtlCol="0">
            <a:spAutoFit/>
          </a:bodyPr>
          <a:lstStyle/>
          <a:p>
            <a:r>
              <a:rPr kumimoji="1" lang="en-US" altLang="ja-JP" sz="1050" dirty="0" smtClean="0">
                <a:solidFill>
                  <a:srgbClr val="00B050"/>
                </a:solidFill>
              </a:rPr>
              <a:t>Ga</a:t>
            </a:r>
            <a:endParaRPr kumimoji="1" lang="ja-JP" altLang="en-US" sz="1050" dirty="0">
              <a:solidFill>
                <a:srgbClr val="00B050"/>
              </a:solidFill>
            </a:endParaRPr>
          </a:p>
        </p:txBody>
      </p:sp>
      <p:sp>
        <p:nvSpPr>
          <p:cNvPr id="61" name="テキスト ボックス 60"/>
          <p:cNvSpPr txBox="1"/>
          <p:nvPr/>
        </p:nvSpPr>
        <p:spPr>
          <a:xfrm>
            <a:off x="3166214" y="2660245"/>
            <a:ext cx="524933" cy="253916"/>
          </a:xfrm>
          <a:prstGeom prst="rect">
            <a:avLst/>
          </a:prstGeom>
          <a:noFill/>
        </p:spPr>
        <p:txBody>
          <a:bodyPr wrap="square" rtlCol="0">
            <a:spAutoFit/>
          </a:bodyPr>
          <a:lstStyle/>
          <a:p>
            <a:r>
              <a:rPr kumimoji="1" lang="en-US" altLang="ja-JP" sz="1050" dirty="0" smtClean="0">
                <a:solidFill>
                  <a:srgbClr val="00B050"/>
                </a:solidFill>
              </a:rPr>
              <a:t>Zn</a:t>
            </a:r>
            <a:endParaRPr kumimoji="1" lang="ja-JP" altLang="en-US" sz="1050" dirty="0">
              <a:solidFill>
                <a:srgbClr val="00B050"/>
              </a:solidFill>
            </a:endParaRPr>
          </a:p>
        </p:txBody>
      </p:sp>
      <p:cxnSp>
        <p:nvCxnSpPr>
          <p:cNvPr id="62" name="直線コネクタ 61"/>
          <p:cNvCxnSpPr/>
          <p:nvPr/>
        </p:nvCxnSpPr>
        <p:spPr>
          <a:xfrm>
            <a:off x="3330710" y="2854578"/>
            <a:ext cx="563858" cy="427768"/>
          </a:xfrm>
          <a:prstGeom prst="line">
            <a:avLst/>
          </a:prstGeom>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a:xfrm>
            <a:off x="3344869" y="2861132"/>
            <a:ext cx="2" cy="111203"/>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p:cNvCxnSpPr>
            <a:stCxn id="54" idx="1"/>
          </p:cNvCxnSpPr>
          <p:nvPr/>
        </p:nvCxnSpPr>
        <p:spPr>
          <a:xfrm flipV="1">
            <a:off x="2792086" y="2853261"/>
            <a:ext cx="524933" cy="152146"/>
          </a:xfrm>
          <a:prstGeom prst="line">
            <a:avLst/>
          </a:prstGeom>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4399621" y="3169709"/>
            <a:ext cx="755723" cy="215444"/>
          </a:xfrm>
          <a:prstGeom prst="rect">
            <a:avLst/>
          </a:prstGeom>
          <a:noFill/>
        </p:spPr>
        <p:txBody>
          <a:bodyPr wrap="square" rtlCol="0">
            <a:spAutoFit/>
          </a:bodyPr>
          <a:lstStyle/>
          <a:p>
            <a:r>
              <a:rPr kumimoji="1" lang="en-US" altLang="ja-JP" sz="800" dirty="0" err="1" smtClean="0">
                <a:solidFill>
                  <a:srgbClr val="00B050"/>
                </a:solidFill>
              </a:rPr>
              <a:t>FeO</a:t>
            </a:r>
            <a:r>
              <a:rPr kumimoji="1" lang="en-US" altLang="ja-JP" sz="800" dirty="0" smtClean="0">
                <a:solidFill>
                  <a:srgbClr val="00B050"/>
                </a:solidFill>
              </a:rPr>
              <a:t>/</a:t>
            </a:r>
            <a:r>
              <a:rPr kumimoji="1" lang="en-US" altLang="ja-JP" sz="800" dirty="0" err="1" smtClean="0">
                <a:solidFill>
                  <a:srgbClr val="00B050"/>
                </a:solidFill>
              </a:rPr>
              <a:t>FeOH</a:t>
            </a:r>
            <a:endParaRPr kumimoji="1" lang="ja-JP" altLang="en-US" sz="800" dirty="0">
              <a:solidFill>
                <a:srgbClr val="00B050"/>
              </a:solidFill>
            </a:endParaRPr>
          </a:p>
        </p:txBody>
      </p:sp>
      <p:sp>
        <p:nvSpPr>
          <p:cNvPr id="70" name="右中かっこ 69"/>
          <p:cNvSpPr/>
          <p:nvPr/>
        </p:nvSpPr>
        <p:spPr>
          <a:xfrm rot="16200000">
            <a:off x="4494050" y="2917459"/>
            <a:ext cx="69293" cy="1012476"/>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1" name="テキスト ボックス 70"/>
          <p:cNvSpPr txBox="1"/>
          <p:nvPr/>
        </p:nvSpPr>
        <p:spPr>
          <a:xfrm>
            <a:off x="5034935" y="3335150"/>
            <a:ext cx="524933" cy="253916"/>
          </a:xfrm>
          <a:prstGeom prst="rect">
            <a:avLst/>
          </a:prstGeom>
          <a:noFill/>
        </p:spPr>
        <p:txBody>
          <a:bodyPr wrap="square" rtlCol="0">
            <a:spAutoFit/>
          </a:bodyPr>
          <a:lstStyle/>
          <a:p>
            <a:r>
              <a:rPr kumimoji="1" lang="en-US" altLang="ja-JP" sz="1050" dirty="0" smtClean="0">
                <a:solidFill>
                  <a:srgbClr val="00B050"/>
                </a:solidFill>
              </a:rPr>
              <a:t>As</a:t>
            </a:r>
            <a:endParaRPr kumimoji="1" lang="ja-JP" altLang="en-US" sz="1050" dirty="0">
              <a:solidFill>
                <a:srgbClr val="00B050"/>
              </a:solidFill>
            </a:endParaRPr>
          </a:p>
        </p:txBody>
      </p:sp>
      <p:sp>
        <p:nvSpPr>
          <p:cNvPr id="72" name="テキスト ボックス 71"/>
          <p:cNvSpPr txBox="1"/>
          <p:nvPr/>
        </p:nvSpPr>
        <p:spPr>
          <a:xfrm>
            <a:off x="5333799" y="3684734"/>
            <a:ext cx="524933" cy="253916"/>
          </a:xfrm>
          <a:prstGeom prst="rect">
            <a:avLst/>
          </a:prstGeom>
          <a:noFill/>
        </p:spPr>
        <p:txBody>
          <a:bodyPr wrap="square" rtlCol="0">
            <a:spAutoFit/>
          </a:bodyPr>
          <a:lstStyle/>
          <a:p>
            <a:r>
              <a:rPr kumimoji="1" lang="en-US" altLang="ja-JP" sz="1050" dirty="0" smtClean="0">
                <a:solidFill>
                  <a:srgbClr val="00B050"/>
                </a:solidFill>
              </a:rPr>
              <a:t>Se</a:t>
            </a:r>
            <a:endParaRPr kumimoji="1" lang="ja-JP" altLang="en-US" sz="1050" dirty="0">
              <a:solidFill>
                <a:srgbClr val="00B050"/>
              </a:solidFill>
            </a:endParaRPr>
          </a:p>
        </p:txBody>
      </p:sp>
      <p:sp>
        <p:nvSpPr>
          <p:cNvPr id="73" name="テキスト ボックス 72"/>
          <p:cNvSpPr txBox="1"/>
          <p:nvPr/>
        </p:nvSpPr>
        <p:spPr>
          <a:xfrm>
            <a:off x="5743226" y="3553354"/>
            <a:ext cx="524933" cy="253916"/>
          </a:xfrm>
          <a:prstGeom prst="rect">
            <a:avLst/>
          </a:prstGeom>
          <a:noFill/>
        </p:spPr>
        <p:txBody>
          <a:bodyPr wrap="square" rtlCol="0">
            <a:spAutoFit/>
          </a:bodyPr>
          <a:lstStyle/>
          <a:p>
            <a:r>
              <a:rPr kumimoji="1" lang="en-US" altLang="ja-JP" sz="1050" dirty="0" smtClean="0">
                <a:solidFill>
                  <a:srgbClr val="00B050"/>
                </a:solidFill>
              </a:rPr>
              <a:t>Br</a:t>
            </a:r>
            <a:endParaRPr kumimoji="1" lang="ja-JP" altLang="en-US" sz="1050" dirty="0">
              <a:solidFill>
                <a:srgbClr val="00B050"/>
              </a:solidFill>
            </a:endParaRPr>
          </a:p>
        </p:txBody>
      </p:sp>
      <p:sp>
        <p:nvSpPr>
          <p:cNvPr id="74" name="テキスト ボックス 73"/>
          <p:cNvSpPr txBox="1"/>
          <p:nvPr/>
        </p:nvSpPr>
        <p:spPr>
          <a:xfrm>
            <a:off x="6266965" y="3515164"/>
            <a:ext cx="524933" cy="253916"/>
          </a:xfrm>
          <a:prstGeom prst="rect">
            <a:avLst/>
          </a:prstGeom>
          <a:noFill/>
        </p:spPr>
        <p:txBody>
          <a:bodyPr wrap="square" rtlCol="0">
            <a:spAutoFit/>
          </a:bodyPr>
          <a:lstStyle/>
          <a:p>
            <a:r>
              <a:rPr kumimoji="1" lang="en-US" altLang="ja-JP" sz="1050" dirty="0" smtClean="0">
                <a:solidFill>
                  <a:srgbClr val="00B050"/>
                </a:solidFill>
              </a:rPr>
              <a:t>Se</a:t>
            </a:r>
            <a:endParaRPr kumimoji="1" lang="ja-JP" altLang="en-US" sz="1050" dirty="0">
              <a:solidFill>
                <a:srgbClr val="00B050"/>
              </a:solidFill>
            </a:endParaRPr>
          </a:p>
        </p:txBody>
      </p:sp>
      <p:sp>
        <p:nvSpPr>
          <p:cNvPr id="75" name="テキスト ボックス 74"/>
          <p:cNvSpPr txBox="1"/>
          <p:nvPr/>
        </p:nvSpPr>
        <p:spPr>
          <a:xfrm>
            <a:off x="6850763" y="3436340"/>
            <a:ext cx="524933" cy="253916"/>
          </a:xfrm>
          <a:prstGeom prst="rect">
            <a:avLst/>
          </a:prstGeom>
          <a:noFill/>
        </p:spPr>
        <p:txBody>
          <a:bodyPr wrap="square" rtlCol="0">
            <a:spAutoFit/>
          </a:bodyPr>
          <a:lstStyle/>
          <a:p>
            <a:r>
              <a:rPr kumimoji="1" lang="en-US" altLang="ja-JP" sz="1050" dirty="0" err="1" smtClean="0">
                <a:solidFill>
                  <a:srgbClr val="00B050"/>
                </a:solidFill>
              </a:rPr>
              <a:t>Rb</a:t>
            </a:r>
            <a:endParaRPr kumimoji="1" lang="ja-JP" altLang="en-US" sz="1050" dirty="0">
              <a:solidFill>
                <a:srgbClr val="00B050"/>
              </a:solidFill>
            </a:endParaRPr>
          </a:p>
        </p:txBody>
      </p:sp>
      <p:sp>
        <p:nvSpPr>
          <p:cNvPr id="76" name="テキスト ボックス 75"/>
          <p:cNvSpPr txBox="1"/>
          <p:nvPr/>
        </p:nvSpPr>
        <p:spPr>
          <a:xfrm>
            <a:off x="7222342" y="2968673"/>
            <a:ext cx="524933" cy="253916"/>
          </a:xfrm>
          <a:prstGeom prst="rect">
            <a:avLst/>
          </a:prstGeom>
          <a:noFill/>
        </p:spPr>
        <p:txBody>
          <a:bodyPr wrap="square" rtlCol="0">
            <a:spAutoFit/>
          </a:bodyPr>
          <a:lstStyle/>
          <a:p>
            <a:r>
              <a:rPr kumimoji="1" lang="en-US" altLang="ja-JP" sz="1050" dirty="0" err="1" smtClean="0">
                <a:solidFill>
                  <a:srgbClr val="00B050"/>
                </a:solidFill>
              </a:rPr>
              <a:t>Sr</a:t>
            </a:r>
            <a:endParaRPr kumimoji="1" lang="ja-JP" altLang="en-US" sz="1050" dirty="0">
              <a:solidFill>
                <a:srgbClr val="00B050"/>
              </a:solidFill>
            </a:endParaRPr>
          </a:p>
        </p:txBody>
      </p:sp>
      <p:sp>
        <p:nvSpPr>
          <p:cNvPr id="77" name="右中かっこ 76"/>
          <p:cNvSpPr/>
          <p:nvPr/>
        </p:nvSpPr>
        <p:spPr>
          <a:xfrm rot="16200000">
            <a:off x="7161208" y="3553450"/>
            <a:ext cx="45719" cy="20251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8" name="右中かっこ 77"/>
          <p:cNvSpPr/>
          <p:nvPr/>
        </p:nvSpPr>
        <p:spPr>
          <a:xfrm rot="16200000">
            <a:off x="7563205" y="3226735"/>
            <a:ext cx="45719" cy="20251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9" name="テキスト ボックス 78"/>
          <p:cNvSpPr txBox="1"/>
          <p:nvPr/>
        </p:nvSpPr>
        <p:spPr>
          <a:xfrm>
            <a:off x="7179425" y="3388437"/>
            <a:ext cx="755723" cy="215444"/>
          </a:xfrm>
          <a:prstGeom prst="rect">
            <a:avLst/>
          </a:prstGeom>
          <a:noFill/>
        </p:spPr>
        <p:txBody>
          <a:bodyPr wrap="square" rtlCol="0">
            <a:spAutoFit/>
          </a:bodyPr>
          <a:lstStyle/>
          <a:p>
            <a:r>
              <a:rPr kumimoji="1" lang="en-US" altLang="ja-JP" sz="800" dirty="0" err="1" smtClean="0">
                <a:solidFill>
                  <a:srgbClr val="00B050"/>
                </a:solidFill>
              </a:rPr>
              <a:t>Rb</a:t>
            </a:r>
            <a:r>
              <a:rPr kumimoji="1" lang="en-US" altLang="ja-JP" sz="800" dirty="0" smtClean="0">
                <a:solidFill>
                  <a:srgbClr val="00B050"/>
                </a:solidFill>
              </a:rPr>
              <a:t>/</a:t>
            </a:r>
            <a:r>
              <a:rPr kumimoji="1" lang="en-US" altLang="ja-JP" sz="800" dirty="0" err="1" smtClean="0">
                <a:solidFill>
                  <a:srgbClr val="00B050"/>
                </a:solidFill>
              </a:rPr>
              <a:t>Sr</a:t>
            </a:r>
            <a:endParaRPr kumimoji="1" lang="ja-JP" altLang="en-US" sz="800" dirty="0">
              <a:solidFill>
                <a:srgbClr val="00B050"/>
              </a:solidFill>
            </a:endParaRPr>
          </a:p>
        </p:txBody>
      </p:sp>
      <p:cxnSp>
        <p:nvCxnSpPr>
          <p:cNvPr id="80" name="直線コネクタ 79"/>
          <p:cNvCxnSpPr/>
          <p:nvPr/>
        </p:nvCxnSpPr>
        <p:spPr>
          <a:xfrm flipV="1">
            <a:off x="7162388" y="3202694"/>
            <a:ext cx="167014" cy="407472"/>
          </a:xfrm>
          <a:prstGeom prst="line">
            <a:avLst/>
          </a:prstGeom>
        </p:spPr>
        <p:style>
          <a:lnRef idx="1">
            <a:schemeClr val="dk1"/>
          </a:lnRef>
          <a:fillRef idx="0">
            <a:schemeClr val="dk1"/>
          </a:fillRef>
          <a:effectRef idx="0">
            <a:schemeClr val="dk1"/>
          </a:effectRef>
          <a:fontRef idx="minor">
            <a:schemeClr val="tx1"/>
          </a:fontRef>
        </p:style>
      </p:cxnSp>
      <p:cxnSp>
        <p:nvCxnSpPr>
          <p:cNvPr id="82" name="直線コネクタ 81"/>
          <p:cNvCxnSpPr>
            <a:stCxn id="78" idx="1"/>
          </p:cNvCxnSpPr>
          <p:nvPr/>
        </p:nvCxnSpPr>
        <p:spPr>
          <a:xfrm flipH="1" flipV="1">
            <a:off x="7329402" y="3217000"/>
            <a:ext cx="256663" cy="88132"/>
          </a:xfrm>
          <a:prstGeom prst="line">
            <a:avLst/>
          </a:prstGeom>
        </p:spPr>
        <p:style>
          <a:lnRef idx="1">
            <a:schemeClr val="dk1"/>
          </a:lnRef>
          <a:fillRef idx="0">
            <a:schemeClr val="dk1"/>
          </a:fillRef>
          <a:effectRef idx="0">
            <a:schemeClr val="dk1"/>
          </a:effectRef>
          <a:fontRef idx="minor">
            <a:schemeClr val="tx1"/>
          </a:fontRef>
        </p:style>
      </p:cxnSp>
      <p:sp>
        <p:nvSpPr>
          <p:cNvPr id="85" name="テキスト ボックス 84"/>
          <p:cNvSpPr txBox="1"/>
          <p:nvPr/>
        </p:nvSpPr>
        <p:spPr>
          <a:xfrm>
            <a:off x="7603444" y="3535708"/>
            <a:ext cx="524933" cy="253916"/>
          </a:xfrm>
          <a:prstGeom prst="rect">
            <a:avLst/>
          </a:prstGeom>
          <a:noFill/>
        </p:spPr>
        <p:txBody>
          <a:bodyPr wrap="square" rtlCol="0">
            <a:spAutoFit/>
          </a:bodyPr>
          <a:lstStyle/>
          <a:p>
            <a:r>
              <a:rPr kumimoji="1" lang="en-US" altLang="ja-JP" sz="1050" dirty="0" smtClean="0">
                <a:solidFill>
                  <a:srgbClr val="00B050"/>
                </a:solidFill>
              </a:rPr>
              <a:t>Y</a:t>
            </a:r>
            <a:endParaRPr kumimoji="1" lang="ja-JP" altLang="en-US" sz="1050" dirty="0">
              <a:solidFill>
                <a:srgbClr val="00B050"/>
              </a:solidFill>
            </a:endParaRPr>
          </a:p>
        </p:txBody>
      </p:sp>
      <p:sp>
        <p:nvSpPr>
          <p:cNvPr id="86" name="右中かっこ 85"/>
          <p:cNvSpPr/>
          <p:nvPr/>
        </p:nvSpPr>
        <p:spPr>
          <a:xfrm rot="16200000">
            <a:off x="7973823" y="3074520"/>
            <a:ext cx="71781" cy="363378"/>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7" name="テキスト ボックス 86"/>
          <p:cNvSpPr txBox="1"/>
          <p:nvPr/>
        </p:nvSpPr>
        <p:spPr>
          <a:xfrm>
            <a:off x="7865910" y="2936047"/>
            <a:ext cx="524933" cy="253916"/>
          </a:xfrm>
          <a:prstGeom prst="rect">
            <a:avLst/>
          </a:prstGeom>
          <a:noFill/>
        </p:spPr>
        <p:txBody>
          <a:bodyPr wrap="square" rtlCol="0">
            <a:spAutoFit/>
          </a:bodyPr>
          <a:lstStyle/>
          <a:p>
            <a:r>
              <a:rPr kumimoji="1" lang="en-US" altLang="ja-JP" sz="1050" dirty="0" err="1" smtClean="0">
                <a:solidFill>
                  <a:srgbClr val="00B050"/>
                </a:solidFill>
              </a:rPr>
              <a:t>Zr</a:t>
            </a:r>
            <a:endParaRPr kumimoji="1" lang="ja-JP" altLang="en-US" sz="1050" dirty="0">
              <a:solidFill>
                <a:srgbClr val="00B050"/>
              </a:solidFill>
            </a:endParaRPr>
          </a:p>
        </p:txBody>
      </p:sp>
      <p:sp>
        <p:nvSpPr>
          <p:cNvPr id="88" name="テキスト ボックス 87"/>
          <p:cNvSpPr txBox="1"/>
          <p:nvPr/>
        </p:nvSpPr>
        <p:spPr>
          <a:xfrm rot="16200000">
            <a:off x="277559" y="5079282"/>
            <a:ext cx="524933" cy="215444"/>
          </a:xfrm>
          <a:prstGeom prst="rect">
            <a:avLst/>
          </a:prstGeom>
          <a:noFill/>
        </p:spPr>
        <p:txBody>
          <a:bodyPr wrap="square" rtlCol="0">
            <a:spAutoFit/>
          </a:bodyPr>
          <a:lstStyle/>
          <a:p>
            <a:r>
              <a:rPr kumimoji="1" lang="en-US" altLang="ja-JP" sz="800" dirty="0" err="1" smtClean="0">
                <a:solidFill>
                  <a:srgbClr val="00B050"/>
                </a:solidFill>
              </a:rPr>
              <a:t>Zr</a:t>
            </a:r>
            <a:r>
              <a:rPr kumimoji="1" lang="en-US" altLang="ja-JP" sz="800" dirty="0" smtClean="0">
                <a:solidFill>
                  <a:srgbClr val="00B050"/>
                </a:solidFill>
              </a:rPr>
              <a:t>/Mo</a:t>
            </a:r>
            <a:endParaRPr kumimoji="1" lang="ja-JP" altLang="en-US" sz="800" dirty="0">
              <a:solidFill>
                <a:srgbClr val="00B050"/>
              </a:solidFill>
            </a:endParaRPr>
          </a:p>
        </p:txBody>
      </p:sp>
      <p:sp>
        <p:nvSpPr>
          <p:cNvPr id="89" name="テキスト ボックス 88"/>
          <p:cNvSpPr txBox="1"/>
          <p:nvPr/>
        </p:nvSpPr>
        <p:spPr>
          <a:xfrm rot="16200000">
            <a:off x="656179" y="5064609"/>
            <a:ext cx="524933" cy="215444"/>
          </a:xfrm>
          <a:prstGeom prst="rect">
            <a:avLst/>
          </a:prstGeom>
          <a:noFill/>
        </p:spPr>
        <p:txBody>
          <a:bodyPr wrap="square" rtlCol="0">
            <a:spAutoFit/>
          </a:bodyPr>
          <a:lstStyle/>
          <a:p>
            <a:r>
              <a:rPr kumimoji="1" lang="en-US" altLang="ja-JP" sz="800" dirty="0" err="1" smtClean="0">
                <a:solidFill>
                  <a:srgbClr val="00B050"/>
                </a:solidFill>
              </a:rPr>
              <a:t>Zr</a:t>
            </a:r>
            <a:r>
              <a:rPr kumimoji="1" lang="en-US" altLang="ja-JP" sz="800" dirty="0" smtClean="0">
                <a:solidFill>
                  <a:srgbClr val="00B050"/>
                </a:solidFill>
              </a:rPr>
              <a:t>/Mo</a:t>
            </a:r>
            <a:endParaRPr kumimoji="1" lang="ja-JP" altLang="en-US" sz="800" dirty="0">
              <a:solidFill>
                <a:srgbClr val="00B050"/>
              </a:solidFill>
            </a:endParaRPr>
          </a:p>
        </p:txBody>
      </p:sp>
      <p:sp>
        <p:nvSpPr>
          <p:cNvPr id="90" name="テキスト ボックス 89"/>
          <p:cNvSpPr txBox="1"/>
          <p:nvPr/>
        </p:nvSpPr>
        <p:spPr>
          <a:xfrm rot="16200000">
            <a:off x="307395" y="5298179"/>
            <a:ext cx="817065" cy="215444"/>
          </a:xfrm>
          <a:prstGeom prst="rect">
            <a:avLst/>
          </a:prstGeom>
          <a:noFill/>
        </p:spPr>
        <p:txBody>
          <a:bodyPr wrap="square" rtlCol="0">
            <a:spAutoFit/>
          </a:bodyPr>
          <a:lstStyle/>
          <a:p>
            <a:r>
              <a:rPr kumimoji="1" lang="en-US" altLang="ja-JP" sz="800" dirty="0" err="1" smtClean="0">
                <a:solidFill>
                  <a:srgbClr val="00B050"/>
                </a:solidFill>
              </a:rPr>
              <a:t>Zr</a:t>
            </a:r>
            <a:r>
              <a:rPr kumimoji="1" lang="en-US" altLang="ja-JP" sz="800" dirty="0" smtClean="0">
                <a:solidFill>
                  <a:srgbClr val="00B050"/>
                </a:solidFill>
              </a:rPr>
              <a:t>//</a:t>
            </a:r>
            <a:r>
              <a:rPr kumimoji="1" lang="en-US" altLang="ja-JP" sz="800" dirty="0" err="1" smtClean="0">
                <a:solidFill>
                  <a:srgbClr val="00B050"/>
                </a:solidFill>
              </a:rPr>
              <a:t>Nb</a:t>
            </a:r>
            <a:r>
              <a:rPr kumimoji="1" lang="en-US" altLang="ja-JP" sz="800" dirty="0" smtClean="0">
                <a:solidFill>
                  <a:srgbClr val="00B050"/>
                </a:solidFill>
              </a:rPr>
              <a:t>/Mo</a:t>
            </a:r>
            <a:endParaRPr kumimoji="1" lang="ja-JP" altLang="en-US" sz="800" dirty="0">
              <a:solidFill>
                <a:srgbClr val="00B050"/>
              </a:solidFill>
            </a:endParaRPr>
          </a:p>
        </p:txBody>
      </p:sp>
      <p:sp>
        <p:nvSpPr>
          <p:cNvPr id="91" name="テキスト ボックス 90"/>
          <p:cNvSpPr txBox="1"/>
          <p:nvPr/>
        </p:nvSpPr>
        <p:spPr>
          <a:xfrm>
            <a:off x="1326802" y="4773133"/>
            <a:ext cx="524933" cy="253916"/>
          </a:xfrm>
          <a:prstGeom prst="rect">
            <a:avLst/>
          </a:prstGeom>
          <a:noFill/>
        </p:spPr>
        <p:txBody>
          <a:bodyPr wrap="square" rtlCol="0">
            <a:spAutoFit/>
          </a:bodyPr>
          <a:lstStyle/>
          <a:p>
            <a:r>
              <a:rPr kumimoji="1" lang="en-US" altLang="ja-JP" sz="1050" dirty="0" smtClean="0">
                <a:solidFill>
                  <a:srgbClr val="00B050"/>
                </a:solidFill>
              </a:rPr>
              <a:t>Mo</a:t>
            </a:r>
            <a:endParaRPr kumimoji="1" lang="ja-JP" altLang="en-US" sz="1050" dirty="0">
              <a:solidFill>
                <a:srgbClr val="00B050"/>
              </a:solidFill>
            </a:endParaRPr>
          </a:p>
        </p:txBody>
      </p:sp>
      <p:sp>
        <p:nvSpPr>
          <p:cNvPr id="92" name="右中かっこ 91"/>
          <p:cNvSpPr/>
          <p:nvPr/>
        </p:nvSpPr>
        <p:spPr>
          <a:xfrm rot="16200000">
            <a:off x="1522848" y="5078646"/>
            <a:ext cx="70361" cy="364293"/>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3" name="右中かっこ 92"/>
          <p:cNvSpPr/>
          <p:nvPr/>
        </p:nvSpPr>
        <p:spPr>
          <a:xfrm rot="16200000">
            <a:off x="1085883" y="5195968"/>
            <a:ext cx="45719" cy="15429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4" name="テキスト ボックス 93"/>
          <p:cNvSpPr txBox="1"/>
          <p:nvPr/>
        </p:nvSpPr>
        <p:spPr>
          <a:xfrm rot="16200000">
            <a:off x="1019445" y="5111179"/>
            <a:ext cx="524933" cy="215444"/>
          </a:xfrm>
          <a:prstGeom prst="rect">
            <a:avLst/>
          </a:prstGeom>
          <a:noFill/>
        </p:spPr>
        <p:txBody>
          <a:bodyPr wrap="square" rtlCol="0">
            <a:spAutoFit/>
          </a:bodyPr>
          <a:lstStyle/>
          <a:p>
            <a:r>
              <a:rPr kumimoji="1" lang="en-US" altLang="ja-JP" sz="800" dirty="0" err="1" smtClean="0">
                <a:solidFill>
                  <a:srgbClr val="00B050"/>
                </a:solidFill>
              </a:rPr>
              <a:t>Zr</a:t>
            </a:r>
            <a:r>
              <a:rPr kumimoji="1" lang="en-US" altLang="ja-JP" sz="800" dirty="0" smtClean="0">
                <a:solidFill>
                  <a:srgbClr val="00B050"/>
                </a:solidFill>
              </a:rPr>
              <a:t>/Mo</a:t>
            </a:r>
            <a:endParaRPr kumimoji="1" lang="ja-JP" altLang="en-US" sz="800" dirty="0">
              <a:solidFill>
                <a:srgbClr val="00B050"/>
              </a:solidFill>
            </a:endParaRPr>
          </a:p>
        </p:txBody>
      </p:sp>
      <p:sp>
        <p:nvSpPr>
          <p:cNvPr id="95" name="右中かっこ 94"/>
          <p:cNvSpPr/>
          <p:nvPr/>
        </p:nvSpPr>
        <p:spPr>
          <a:xfrm rot="16200000">
            <a:off x="2011385" y="5183645"/>
            <a:ext cx="45719" cy="15429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6" name="テキスト ボックス 95"/>
          <p:cNvSpPr txBox="1"/>
          <p:nvPr/>
        </p:nvSpPr>
        <p:spPr>
          <a:xfrm>
            <a:off x="1671093" y="5236338"/>
            <a:ext cx="524933" cy="253916"/>
          </a:xfrm>
          <a:prstGeom prst="rect">
            <a:avLst/>
          </a:prstGeom>
          <a:noFill/>
        </p:spPr>
        <p:txBody>
          <a:bodyPr wrap="square" rtlCol="0">
            <a:spAutoFit/>
          </a:bodyPr>
          <a:lstStyle/>
          <a:p>
            <a:r>
              <a:rPr kumimoji="1" lang="en-US" altLang="ja-JP" sz="1050" dirty="0" smtClean="0">
                <a:solidFill>
                  <a:srgbClr val="00B050"/>
                </a:solidFill>
              </a:rPr>
              <a:t>Tc</a:t>
            </a:r>
            <a:endParaRPr kumimoji="1" lang="ja-JP" altLang="en-US" sz="1050" dirty="0">
              <a:solidFill>
                <a:srgbClr val="00B050"/>
              </a:solidFill>
            </a:endParaRPr>
          </a:p>
        </p:txBody>
      </p:sp>
      <p:cxnSp>
        <p:nvCxnSpPr>
          <p:cNvPr id="97" name="直線コネクタ 96"/>
          <p:cNvCxnSpPr/>
          <p:nvPr/>
        </p:nvCxnSpPr>
        <p:spPr>
          <a:xfrm flipV="1">
            <a:off x="1114897" y="4956434"/>
            <a:ext cx="362242" cy="260821"/>
          </a:xfrm>
          <a:prstGeom prst="line">
            <a:avLst/>
          </a:prstGeom>
        </p:spPr>
        <p:style>
          <a:lnRef idx="1">
            <a:schemeClr val="dk1"/>
          </a:lnRef>
          <a:fillRef idx="0">
            <a:schemeClr val="dk1"/>
          </a:fillRef>
          <a:effectRef idx="0">
            <a:schemeClr val="dk1"/>
          </a:effectRef>
          <a:fontRef idx="minor">
            <a:schemeClr val="tx1"/>
          </a:fontRef>
        </p:style>
      </p:cxnSp>
      <p:cxnSp>
        <p:nvCxnSpPr>
          <p:cNvPr id="99" name="直線コネクタ 98"/>
          <p:cNvCxnSpPr>
            <a:stCxn id="92" idx="1"/>
          </p:cNvCxnSpPr>
          <p:nvPr/>
        </p:nvCxnSpPr>
        <p:spPr>
          <a:xfrm flipH="1" flipV="1">
            <a:off x="1454170" y="4956435"/>
            <a:ext cx="103859" cy="269177"/>
          </a:xfrm>
          <a:prstGeom prst="line">
            <a:avLst/>
          </a:prstGeom>
        </p:spPr>
        <p:style>
          <a:lnRef idx="1">
            <a:schemeClr val="dk1"/>
          </a:lnRef>
          <a:fillRef idx="0">
            <a:schemeClr val="dk1"/>
          </a:fillRef>
          <a:effectRef idx="0">
            <a:schemeClr val="dk1"/>
          </a:effectRef>
          <a:fontRef idx="minor">
            <a:schemeClr val="tx1"/>
          </a:fontRef>
        </p:style>
      </p:cxnSp>
      <p:cxnSp>
        <p:nvCxnSpPr>
          <p:cNvPr id="102" name="直線コネクタ 101"/>
          <p:cNvCxnSpPr>
            <a:stCxn id="95" idx="1"/>
          </p:cNvCxnSpPr>
          <p:nvPr/>
        </p:nvCxnSpPr>
        <p:spPr>
          <a:xfrm flipH="1" flipV="1">
            <a:off x="1453334" y="4956434"/>
            <a:ext cx="580911" cy="281498"/>
          </a:xfrm>
          <a:prstGeom prst="line">
            <a:avLst/>
          </a:prstGeom>
        </p:spPr>
        <p:style>
          <a:lnRef idx="1">
            <a:schemeClr val="dk1"/>
          </a:lnRef>
          <a:fillRef idx="0">
            <a:schemeClr val="dk1"/>
          </a:fillRef>
          <a:effectRef idx="0">
            <a:schemeClr val="dk1"/>
          </a:effectRef>
          <a:fontRef idx="minor">
            <a:schemeClr val="tx1"/>
          </a:fontRef>
        </p:style>
      </p:cxnSp>
      <p:sp>
        <p:nvSpPr>
          <p:cNvPr id="105" name="テキスト ボックス 104"/>
          <p:cNvSpPr txBox="1"/>
          <p:nvPr/>
        </p:nvSpPr>
        <p:spPr>
          <a:xfrm>
            <a:off x="2055136" y="5468637"/>
            <a:ext cx="524933" cy="253916"/>
          </a:xfrm>
          <a:prstGeom prst="rect">
            <a:avLst/>
          </a:prstGeom>
          <a:noFill/>
        </p:spPr>
        <p:txBody>
          <a:bodyPr wrap="square" rtlCol="0">
            <a:spAutoFit/>
          </a:bodyPr>
          <a:lstStyle/>
          <a:p>
            <a:r>
              <a:rPr kumimoji="1" lang="en-US" altLang="ja-JP" sz="1050" dirty="0" smtClean="0">
                <a:solidFill>
                  <a:srgbClr val="00B050"/>
                </a:solidFill>
              </a:rPr>
              <a:t>Ru</a:t>
            </a:r>
            <a:endParaRPr kumimoji="1" lang="ja-JP" altLang="en-US" sz="1050" dirty="0">
              <a:solidFill>
                <a:srgbClr val="00B050"/>
              </a:solidFill>
            </a:endParaRPr>
          </a:p>
        </p:txBody>
      </p:sp>
      <p:sp>
        <p:nvSpPr>
          <p:cNvPr id="106" name="テキスト ボックス 105"/>
          <p:cNvSpPr txBox="1"/>
          <p:nvPr/>
        </p:nvSpPr>
        <p:spPr>
          <a:xfrm rot="16200000">
            <a:off x="2125124" y="5427858"/>
            <a:ext cx="524933" cy="215444"/>
          </a:xfrm>
          <a:prstGeom prst="rect">
            <a:avLst/>
          </a:prstGeom>
          <a:noFill/>
        </p:spPr>
        <p:txBody>
          <a:bodyPr wrap="square" rtlCol="0">
            <a:spAutoFit/>
          </a:bodyPr>
          <a:lstStyle/>
          <a:p>
            <a:r>
              <a:rPr kumimoji="1" lang="en-US" altLang="ja-JP" sz="800" dirty="0" smtClean="0">
                <a:solidFill>
                  <a:srgbClr val="00B050"/>
                </a:solidFill>
              </a:rPr>
              <a:t>Ru/</a:t>
            </a:r>
            <a:r>
              <a:rPr kumimoji="1" lang="en-US" altLang="ja-JP" sz="800" dirty="0" err="1" smtClean="0">
                <a:solidFill>
                  <a:srgbClr val="00B050"/>
                </a:solidFill>
              </a:rPr>
              <a:t>Pd</a:t>
            </a:r>
            <a:endParaRPr kumimoji="1" lang="ja-JP" altLang="en-US" sz="800" dirty="0">
              <a:solidFill>
                <a:srgbClr val="00B050"/>
              </a:solidFill>
            </a:endParaRPr>
          </a:p>
        </p:txBody>
      </p:sp>
      <p:sp>
        <p:nvSpPr>
          <p:cNvPr id="107" name="テキスト ボックス 106"/>
          <p:cNvSpPr txBox="1"/>
          <p:nvPr/>
        </p:nvSpPr>
        <p:spPr>
          <a:xfrm rot="16200000">
            <a:off x="2509185" y="5450718"/>
            <a:ext cx="524933" cy="215444"/>
          </a:xfrm>
          <a:prstGeom prst="rect">
            <a:avLst/>
          </a:prstGeom>
          <a:noFill/>
        </p:spPr>
        <p:txBody>
          <a:bodyPr wrap="square" rtlCol="0">
            <a:spAutoFit/>
          </a:bodyPr>
          <a:lstStyle/>
          <a:p>
            <a:r>
              <a:rPr kumimoji="1" lang="en-US" altLang="ja-JP" sz="800" dirty="0" smtClean="0">
                <a:solidFill>
                  <a:srgbClr val="00B050"/>
                </a:solidFill>
              </a:rPr>
              <a:t>Ru/</a:t>
            </a:r>
            <a:r>
              <a:rPr kumimoji="1" lang="en-US" altLang="ja-JP" sz="800" dirty="0" err="1" smtClean="0">
                <a:solidFill>
                  <a:srgbClr val="00B050"/>
                </a:solidFill>
              </a:rPr>
              <a:t>Pd</a:t>
            </a:r>
            <a:endParaRPr kumimoji="1" lang="ja-JP" altLang="en-US" sz="800" dirty="0">
              <a:solidFill>
                <a:srgbClr val="00B050"/>
              </a:solidFill>
            </a:endParaRPr>
          </a:p>
        </p:txBody>
      </p:sp>
      <p:sp>
        <p:nvSpPr>
          <p:cNvPr id="108" name="テキスト ボックス 107"/>
          <p:cNvSpPr txBox="1"/>
          <p:nvPr/>
        </p:nvSpPr>
        <p:spPr>
          <a:xfrm rot="16200000">
            <a:off x="2882426" y="5427857"/>
            <a:ext cx="524933" cy="215444"/>
          </a:xfrm>
          <a:prstGeom prst="rect">
            <a:avLst/>
          </a:prstGeom>
          <a:noFill/>
        </p:spPr>
        <p:txBody>
          <a:bodyPr wrap="square" rtlCol="0">
            <a:spAutoFit/>
          </a:bodyPr>
          <a:lstStyle/>
          <a:p>
            <a:r>
              <a:rPr kumimoji="1" lang="en-US" altLang="ja-JP" sz="800" dirty="0" err="1" smtClean="0">
                <a:solidFill>
                  <a:srgbClr val="00B050"/>
                </a:solidFill>
              </a:rPr>
              <a:t>Pd</a:t>
            </a:r>
            <a:r>
              <a:rPr kumimoji="1" lang="en-US" altLang="ja-JP" sz="800" dirty="0" smtClean="0">
                <a:solidFill>
                  <a:srgbClr val="00B050"/>
                </a:solidFill>
              </a:rPr>
              <a:t>/Cd</a:t>
            </a:r>
            <a:endParaRPr kumimoji="1" lang="ja-JP" altLang="en-US" sz="800" dirty="0">
              <a:solidFill>
                <a:srgbClr val="00B050"/>
              </a:solidFill>
            </a:endParaRPr>
          </a:p>
        </p:txBody>
      </p:sp>
      <p:sp>
        <p:nvSpPr>
          <p:cNvPr id="109" name="テキスト ボックス 108"/>
          <p:cNvSpPr txBox="1"/>
          <p:nvPr/>
        </p:nvSpPr>
        <p:spPr>
          <a:xfrm>
            <a:off x="2387590" y="5484217"/>
            <a:ext cx="524933" cy="253916"/>
          </a:xfrm>
          <a:prstGeom prst="rect">
            <a:avLst/>
          </a:prstGeom>
          <a:noFill/>
        </p:spPr>
        <p:txBody>
          <a:bodyPr wrap="square" rtlCol="0">
            <a:spAutoFit/>
          </a:bodyPr>
          <a:lstStyle/>
          <a:p>
            <a:r>
              <a:rPr kumimoji="1" lang="en-US" altLang="ja-JP" sz="1050" dirty="0" smtClean="0">
                <a:solidFill>
                  <a:srgbClr val="00B050"/>
                </a:solidFill>
              </a:rPr>
              <a:t>Rh</a:t>
            </a:r>
            <a:endParaRPr kumimoji="1" lang="ja-JP" altLang="en-US" sz="1050" dirty="0">
              <a:solidFill>
                <a:srgbClr val="00B050"/>
              </a:solidFill>
            </a:endParaRPr>
          </a:p>
        </p:txBody>
      </p:sp>
      <p:sp>
        <p:nvSpPr>
          <p:cNvPr id="110" name="テキスト ボックス 109"/>
          <p:cNvSpPr txBox="1"/>
          <p:nvPr/>
        </p:nvSpPr>
        <p:spPr>
          <a:xfrm>
            <a:off x="2771651" y="5499797"/>
            <a:ext cx="524933" cy="253916"/>
          </a:xfrm>
          <a:prstGeom prst="rect">
            <a:avLst/>
          </a:prstGeom>
          <a:noFill/>
        </p:spPr>
        <p:txBody>
          <a:bodyPr wrap="square" rtlCol="0">
            <a:spAutoFit/>
          </a:bodyPr>
          <a:lstStyle/>
          <a:p>
            <a:r>
              <a:rPr kumimoji="1" lang="en-US" altLang="ja-JP" sz="1050" dirty="0" err="1" smtClean="0">
                <a:solidFill>
                  <a:srgbClr val="00B050"/>
                </a:solidFill>
              </a:rPr>
              <a:t>Pd</a:t>
            </a:r>
            <a:endParaRPr kumimoji="1" lang="ja-JP" altLang="en-US" sz="1050" dirty="0">
              <a:solidFill>
                <a:srgbClr val="00B050"/>
              </a:solidFill>
            </a:endParaRPr>
          </a:p>
        </p:txBody>
      </p:sp>
      <p:sp>
        <p:nvSpPr>
          <p:cNvPr id="111" name="テキスト ボックス 110"/>
          <p:cNvSpPr txBox="1"/>
          <p:nvPr/>
        </p:nvSpPr>
        <p:spPr>
          <a:xfrm rot="16200000">
            <a:off x="3219357" y="5454721"/>
            <a:ext cx="524933" cy="215444"/>
          </a:xfrm>
          <a:prstGeom prst="rect">
            <a:avLst/>
          </a:prstGeom>
          <a:noFill/>
        </p:spPr>
        <p:txBody>
          <a:bodyPr wrap="square" rtlCol="0">
            <a:spAutoFit/>
          </a:bodyPr>
          <a:lstStyle/>
          <a:p>
            <a:r>
              <a:rPr kumimoji="1" lang="en-US" altLang="ja-JP" sz="800" dirty="0" err="1" smtClean="0">
                <a:solidFill>
                  <a:srgbClr val="00B050"/>
                </a:solidFill>
              </a:rPr>
              <a:t>Pd</a:t>
            </a:r>
            <a:r>
              <a:rPr kumimoji="1" lang="en-US" altLang="ja-JP" sz="800" dirty="0" smtClean="0">
                <a:solidFill>
                  <a:srgbClr val="00B050"/>
                </a:solidFill>
              </a:rPr>
              <a:t>/Cd</a:t>
            </a:r>
            <a:endParaRPr kumimoji="1" lang="ja-JP" altLang="en-US" sz="800" dirty="0">
              <a:solidFill>
                <a:srgbClr val="00B050"/>
              </a:solidFill>
            </a:endParaRPr>
          </a:p>
        </p:txBody>
      </p:sp>
      <p:sp>
        <p:nvSpPr>
          <p:cNvPr id="112" name="テキスト ボックス 111"/>
          <p:cNvSpPr txBox="1"/>
          <p:nvPr/>
        </p:nvSpPr>
        <p:spPr>
          <a:xfrm>
            <a:off x="3296584" y="5036580"/>
            <a:ext cx="524933" cy="253916"/>
          </a:xfrm>
          <a:prstGeom prst="rect">
            <a:avLst/>
          </a:prstGeom>
          <a:noFill/>
        </p:spPr>
        <p:txBody>
          <a:bodyPr wrap="square" rtlCol="0">
            <a:spAutoFit/>
          </a:bodyPr>
          <a:lstStyle/>
          <a:p>
            <a:r>
              <a:rPr kumimoji="1" lang="en-US" altLang="ja-JP" sz="1050" dirty="0" smtClean="0">
                <a:solidFill>
                  <a:srgbClr val="00B050"/>
                </a:solidFill>
              </a:rPr>
              <a:t>Ag</a:t>
            </a:r>
            <a:endParaRPr kumimoji="1" lang="ja-JP" altLang="en-US" sz="1050" dirty="0">
              <a:solidFill>
                <a:srgbClr val="00B050"/>
              </a:solidFill>
            </a:endParaRPr>
          </a:p>
        </p:txBody>
      </p:sp>
      <p:sp>
        <p:nvSpPr>
          <p:cNvPr id="113" name="右中かっこ 112"/>
          <p:cNvSpPr/>
          <p:nvPr/>
        </p:nvSpPr>
        <p:spPr>
          <a:xfrm rot="16200000">
            <a:off x="3282744" y="5440035"/>
            <a:ext cx="45719" cy="15429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4" name="右中かっこ 113"/>
          <p:cNvSpPr/>
          <p:nvPr/>
        </p:nvSpPr>
        <p:spPr>
          <a:xfrm rot="16200000">
            <a:off x="3669516" y="5440034"/>
            <a:ext cx="45719" cy="15429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15" name="直線コネクタ 114"/>
          <p:cNvCxnSpPr>
            <a:stCxn id="114" idx="1"/>
          </p:cNvCxnSpPr>
          <p:nvPr/>
        </p:nvCxnSpPr>
        <p:spPr>
          <a:xfrm flipH="1" flipV="1">
            <a:off x="3500856" y="5264895"/>
            <a:ext cx="191520" cy="229426"/>
          </a:xfrm>
          <a:prstGeom prst="line">
            <a:avLst/>
          </a:prstGeom>
        </p:spPr>
        <p:style>
          <a:lnRef idx="1">
            <a:schemeClr val="dk1"/>
          </a:lnRef>
          <a:fillRef idx="0">
            <a:schemeClr val="dk1"/>
          </a:fillRef>
          <a:effectRef idx="0">
            <a:schemeClr val="dk1"/>
          </a:effectRef>
          <a:fontRef idx="minor">
            <a:schemeClr val="tx1"/>
          </a:fontRef>
        </p:style>
      </p:cxnSp>
      <p:cxnSp>
        <p:nvCxnSpPr>
          <p:cNvPr id="117" name="直線コネクタ 116"/>
          <p:cNvCxnSpPr/>
          <p:nvPr/>
        </p:nvCxnSpPr>
        <p:spPr>
          <a:xfrm flipV="1">
            <a:off x="3312211" y="5260791"/>
            <a:ext cx="154473" cy="200888"/>
          </a:xfrm>
          <a:prstGeom prst="line">
            <a:avLst/>
          </a:prstGeom>
        </p:spPr>
        <p:style>
          <a:lnRef idx="1">
            <a:schemeClr val="dk1"/>
          </a:lnRef>
          <a:fillRef idx="0">
            <a:schemeClr val="dk1"/>
          </a:fillRef>
          <a:effectRef idx="0">
            <a:schemeClr val="dk1"/>
          </a:effectRef>
          <a:fontRef idx="minor">
            <a:schemeClr val="tx1"/>
          </a:fontRef>
        </p:style>
      </p:cxnSp>
      <p:sp>
        <p:nvSpPr>
          <p:cNvPr id="120" name="テキスト ボックス 119"/>
          <p:cNvSpPr txBox="1"/>
          <p:nvPr/>
        </p:nvSpPr>
        <p:spPr>
          <a:xfrm rot="16200000">
            <a:off x="3628745" y="5371999"/>
            <a:ext cx="524933" cy="215444"/>
          </a:xfrm>
          <a:prstGeom prst="rect">
            <a:avLst/>
          </a:prstGeom>
          <a:noFill/>
        </p:spPr>
        <p:txBody>
          <a:bodyPr wrap="square" rtlCol="0">
            <a:spAutoFit/>
          </a:bodyPr>
          <a:lstStyle/>
          <a:p>
            <a:r>
              <a:rPr kumimoji="1" lang="en-US" altLang="ja-JP" sz="800" dirty="0" err="1" smtClean="0">
                <a:solidFill>
                  <a:srgbClr val="00B050"/>
                </a:solidFill>
              </a:rPr>
              <a:t>Pd</a:t>
            </a:r>
            <a:r>
              <a:rPr kumimoji="1" lang="en-US" altLang="ja-JP" sz="800" dirty="0" smtClean="0">
                <a:solidFill>
                  <a:srgbClr val="00B050"/>
                </a:solidFill>
              </a:rPr>
              <a:t>/Cd</a:t>
            </a:r>
            <a:endParaRPr kumimoji="1" lang="ja-JP" altLang="en-US" sz="800" dirty="0">
              <a:solidFill>
                <a:srgbClr val="00B050"/>
              </a:solidFill>
            </a:endParaRPr>
          </a:p>
        </p:txBody>
      </p:sp>
      <p:sp>
        <p:nvSpPr>
          <p:cNvPr id="122" name="テキスト ボックス 121"/>
          <p:cNvSpPr txBox="1"/>
          <p:nvPr/>
        </p:nvSpPr>
        <p:spPr>
          <a:xfrm>
            <a:off x="3930410" y="5408621"/>
            <a:ext cx="524933" cy="253916"/>
          </a:xfrm>
          <a:prstGeom prst="rect">
            <a:avLst/>
          </a:prstGeom>
          <a:noFill/>
        </p:spPr>
        <p:txBody>
          <a:bodyPr wrap="square" rtlCol="0">
            <a:spAutoFit/>
          </a:bodyPr>
          <a:lstStyle/>
          <a:p>
            <a:r>
              <a:rPr kumimoji="1" lang="en-US" altLang="ja-JP" sz="1050" dirty="0" smtClean="0">
                <a:solidFill>
                  <a:srgbClr val="00B050"/>
                </a:solidFill>
              </a:rPr>
              <a:t>Cd</a:t>
            </a:r>
            <a:endParaRPr kumimoji="1" lang="ja-JP" altLang="en-US" sz="1050" dirty="0">
              <a:solidFill>
                <a:srgbClr val="00B050"/>
              </a:solidFill>
            </a:endParaRPr>
          </a:p>
        </p:txBody>
      </p:sp>
      <p:sp>
        <p:nvSpPr>
          <p:cNvPr id="123" name="テキスト ボックス 122"/>
          <p:cNvSpPr txBox="1"/>
          <p:nvPr/>
        </p:nvSpPr>
        <p:spPr>
          <a:xfrm rot="16200000">
            <a:off x="4373952" y="5360914"/>
            <a:ext cx="524933" cy="215444"/>
          </a:xfrm>
          <a:prstGeom prst="rect">
            <a:avLst/>
          </a:prstGeom>
          <a:noFill/>
        </p:spPr>
        <p:txBody>
          <a:bodyPr wrap="square" rtlCol="0">
            <a:spAutoFit/>
          </a:bodyPr>
          <a:lstStyle/>
          <a:p>
            <a:r>
              <a:rPr kumimoji="1" lang="en-US" altLang="ja-JP" sz="800" dirty="0" smtClean="0">
                <a:solidFill>
                  <a:srgbClr val="00B050"/>
                </a:solidFill>
              </a:rPr>
              <a:t>Cd/Sn</a:t>
            </a:r>
            <a:endParaRPr kumimoji="1" lang="ja-JP" altLang="en-US" sz="800" dirty="0">
              <a:solidFill>
                <a:srgbClr val="00B050"/>
              </a:solidFill>
            </a:endParaRPr>
          </a:p>
        </p:txBody>
      </p:sp>
      <p:sp>
        <p:nvSpPr>
          <p:cNvPr id="124" name="テキスト ボックス 123"/>
          <p:cNvSpPr txBox="1"/>
          <p:nvPr/>
        </p:nvSpPr>
        <p:spPr>
          <a:xfrm rot="16200000">
            <a:off x="4741639" y="5335373"/>
            <a:ext cx="524933" cy="215444"/>
          </a:xfrm>
          <a:prstGeom prst="rect">
            <a:avLst/>
          </a:prstGeom>
          <a:noFill/>
        </p:spPr>
        <p:txBody>
          <a:bodyPr wrap="square" rtlCol="0">
            <a:spAutoFit/>
          </a:bodyPr>
          <a:lstStyle/>
          <a:p>
            <a:r>
              <a:rPr kumimoji="1" lang="en-US" altLang="ja-JP" sz="800" dirty="0" smtClean="0">
                <a:solidFill>
                  <a:srgbClr val="00B050"/>
                </a:solidFill>
              </a:rPr>
              <a:t>Cd/Sn</a:t>
            </a:r>
            <a:endParaRPr kumimoji="1" lang="ja-JP" altLang="en-US" sz="800" dirty="0">
              <a:solidFill>
                <a:srgbClr val="00B050"/>
              </a:solidFill>
            </a:endParaRPr>
          </a:p>
        </p:txBody>
      </p:sp>
      <p:sp>
        <p:nvSpPr>
          <p:cNvPr id="125" name="テキスト ボックス 124"/>
          <p:cNvSpPr txBox="1"/>
          <p:nvPr/>
        </p:nvSpPr>
        <p:spPr>
          <a:xfrm rot="16200000">
            <a:off x="4545686" y="5352364"/>
            <a:ext cx="524933" cy="215444"/>
          </a:xfrm>
          <a:prstGeom prst="rect">
            <a:avLst/>
          </a:prstGeom>
          <a:noFill/>
        </p:spPr>
        <p:txBody>
          <a:bodyPr wrap="square" rtlCol="0">
            <a:spAutoFit/>
          </a:bodyPr>
          <a:lstStyle/>
          <a:p>
            <a:r>
              <a:rPr kumimoji="1" lang="en-US" altLang="ja-JP" sz="800" dirty="0" smtClean="0">
                <a:solidFill>
                  <a:srgbClr val="00B050"/>
                </a:solidFill>
              </a:rPr>
              <a:t>Cd/In</a:t>
            </a:r>
            <a:endParaRPr kumimoji="1" lang="ja-JP" altLang="en-US" sz="800" dirty="0">
              <a:solidFill>
                <a:srgbClr val="00B050"/>
              </a:solidFill>
            </a:endParaRPr>
          </a:p>
        </p:txBody>
      </p:sp>
      <p:sp>
        <p:nvSpPr>
          <p:cNvPr id="126" name="テキスト ボックス 125"/>
          <p:cNvSpPr txBox="1"/>
          <p:nvPr/>
        </p:nvSpPr>
        <p:spPr>
          <a:xfrm rot="16200000">
            <a:off x="4913756" y="5360913"/>
            <a:ext cx="524933" cy="215444"/>
          </a:xfrm>
          <a:prstGeom prst="rect">
            <a:avLst/>
          </a:prstGeom>
          <a:noFill/>
        </p:spPr>
        <p:txBody>
          <a:bodyPr wrap="square" rtlCol="0">
            <a:spAutoFit/>
          </a:bodyPr>
          <a:lstStyle/>
          <a:p>
            <a:r>
              <a:rPr kumimoji="1" lang="en-US" altLang="ja-JP" sz="800" dirty="0" smtClean="0">
                <a:solidFill>
                  <a:srgbClr val="00B050"/>
                </a:solidFill>
              </a:rPr>
              <a:t>In/Sn</a:t>
            </a:r>
            <a:endParaRPr kumimoji="1" lang="ja-JP" altLang="en-US" sz="800" dirty="0">
              <a:solidFill>
                <a:srgbClr val="00B050"/>
              </a:solidFill>
            </a:endParaRPr>
          </a:p>
        </p:txBody>
      </p:sp>
      <p:sp>
        <p:nvSpPr>
          <p:cNvPr id="127" name="テキスト ボックス 126"/>
          <p:cNvSpPr txBox="1"/>
          <p:nvPr/>
        </p:nvSpPr>
        <p:spPr>
          <a:xfrm rot="16200000">
            <a:off x="5106093" y="5225406"/>
            <a:ext cx="524933" cy="215444"/>
          </a:xfrm>
          <a:prstGeom prst="rect">
            <a:avLst/>
          </a:prstGeom>
          <a:noFill/>
        </p:spPr>
        <p:txBody>
          <a:bodyPr wrap="square" rtlCol="0">
            <a:spAutoFit/>
          </a:bodyPr>
          <a:lstStyle/>
          <a:p>
            <a:r>
              <a:rPr kumimoji="1" lang="en-US" altLang="ja-JP" sz="800" dirty="0" smtClean="0">
                <a:solidFill>
                  <a:srgbClr val="00B050"/>
                </a:solidFill>
              </a:rPr>
              <a:t>Cd/Sn</a:t>
            </a:r>
            <a:endParaRPr kumimoji="1" lang="ja-JP" altLang="en-US" sz="800" dirty="0">
              <a:solidFill>
                <a:srgbClr val="00B050"/>
              </a:solidFill>
            </a:endParaRPr>
          </a:p>
        </p:txBody>
      </p:sp>
      <p:sp>
        <p:nvSpPr>
          <p:cNvPr id="128" name="テキスト ボックス 127"/>
          <p:cNvSpPr txBox="1"/>
          <p:nvPr/>
        </p:nvSpPr>
        <p:spPr>
          <a:xfrm>
            <a:off x="5987493" y="4926712"/>
            <a:ext cx="372656" cy="253916"/>
          </a:xfrm>
          <a:prstGeom prst="rect">
            <a:avLst/>
          </a:prstGeom>
          <a:noFill/>
        </p:spPr>
        <p:txBody>
          <a:bodyPr wrap="square" rtlCol="0">
            <a:spAutoFit/>
          </a:bodyPr>
          <a:lstStyle/>
          <a:p>
            <a:r>
              <a:rPr kumimoji="1" lang="en-US" altLang="ja-JP" sz="1050" dirty="0" smtClean="0">
                <a:solidFill>
                  <a:srgbClr val="00B050"/>
                </a:solidFill>
              </a:rPr>
              <a:t>Sn</a:t>
            </a:r>
            <a:endParaRPr kumimoji="1" lang="ja-JP" altLang="en-US" sz="1050" dirty="0">
              <a:solidFill>
                <a:srgbClr val="00B050"/>
              </a:solidFill>
            </a:endParaRPr>
          </a:p>
        </p:txBody>
      </p:sp>
      <p:sp>
        <p:nvSpPr>
          <p:cNvPr id="129" name="右中かっこ 128"/>
          <p:cNvSpPr/>
          <p:nvPr/>
        </p:nvSpPr>
        <p:spPr>
          <a:xfrm rot="16200000">
            <a:off x="5809827" y="5080953"/>
            <a:ext cx="45719" cy="695613"/>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0" name="右中かっこ 129"/>
          <p:cNvSpPr/>
          <p:nvPr/>
        </p:nvSpPr>
        <p:spPr>
          <a:xfrm rot="16200000">
            <a:off x="6448740" y="5470723"/>
            <a:ext cx="45719" cy="175429"/>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1" name="テキスト ボックス 130"/>
          <p:cNvSpPr txBox="1"/>
          <p:nvPr/>
        </p:nvSpPr>
        <p:spPr>
          <a:xfrm>
            <a:off x="6465627" y="4956076"/>
            <a:ext cx="524933" cy="253916"/>
          </a:xfrm>
          <a:prstGeom prst="rect">
            <a:avLst/>
          </a:prstGeom>
          <a:noFill/>
        </p:spPr>
        <p:txBody>
          <a:bodyPr wrap="square" rtlCol="0">
            <a:spAutoFit/>
          </a:bodyPr>
          <a:lstStyle/>
          <a:p>
            <a:r>
              <a:rPr kumimoji="1" lang="en-US" altLang="ja-JP" sz="1050" dirty="0" smtClean="0">
                <a:solidFill>
                  <a:srgbClr val="00B050"/>
                </a:solidFill>
              </a:rPr>
              <a:t>Sb</a:t>
            </a:r>
            <a:endParaRPr kumimoji="1" lang="ja-JP" altLang="en-US" sz="1050" dirty="0">
              <a:solidFill>
                <a:srgbClr val="00B050"/>
              </a:solidFill>
            </a:endParaRPr>
          </a:p>
        </p:txBody>
      </p:sp>
      <p:cxnSp>
        <p:nvCxnSpPr>
          <p:cNvPr id="132" name="直線コネクタ 131"/>
          <p:cNvCxnSpPr>
            <a:stCxn id="129" idx="1"/>
          </p:cNvCxnSpPr>
          <p:nvPr/>
        </p:nvCxnSpPr>
        <p:spPr>
          <a:xfrm flipV="1">
            <a:off x="5832687" y="5131910"/>
            <a:ext cx="331606" cy="273990"/>
          </a:xfrm>
          <a:prstGeom prst="line">
            <a:avLst/>
          </a:prstGeom>
        </p:spPr>
        <p:style>
          <a:lnRef idx="1">
            <a:schemeClr val="dk1"/>
          </a:lnRef>
          <a:fillRef idx="0">
            <a:schemeClr val="dk1"/>
          </a:fillRef>
          <a:effectRef idx="0">
            <a:schemeClr val="dk1"/>
          </a:effectRef>
          <a:fontRef idx="minor">
            <a:schemeClr val="tx1"/>
          </a:fontRef>
        </p:style>
      </p:cxnSp>
      <p:cxnSp>
        <p:nvCxnSpPr>
          <p:cNvPr id="134" name="直線コネクタ 133"/>
          <p:cNvCxnSpPr/>
          <p:nvPr/>
        </p:nvCxnSpPr>
        <p:spPr>
          <a:xfrm flipH="1" flipV="1">
            <a:off x="6152176" y="5122656"/>
            <a:ext cx="330253" cy="389885"/>
          </a:xfrm>
          <a:prstGeom prst="line">
            <a:avLst/>
          </a:prstGeom>
        </p:spPr>
        <p:style>
          <a:lnRef idx="1">
            <a:schemeClr val="dk1"/>
          </a:lnRef>
          <a:fillRef idx="0">
            <a:schemeClr val="dk1"/>
          </a:fillRef>
          <a:effectRef idx="0">
            <a:schemeClr val="dk1"/>
          </a:effectRef>
          <a:fontRef idx="minor">
            <a:schemeClr val="tx1"/>
          </a:fontRef>
        </p:style>
      </p:cxnSp>
      <p:sp>
        <p:nvSpPr>
          <p:cNvPr id="136" name="右中かっこ 135"/>
          <p:cNvSpPr/>
          <p:nvPr/>
        </p:nvSpPr>
        <p:spPr>
          <a:xfrm rot="16200000">
            <a:off x="6259227" y="5378240"/>
            <a:ext cx="45719" cy="175429"/>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7" name="右中かっこ 136"/>
          <p:cNvSpPr/>
          <p:nvPr/>
        </p:nvSpPr>
        <p:spPr>
          <a:xfrm rot="16200000">
            <a:off x="6638343" y="5394585"/>
            <a:ext cx="45719" cy="175429"/>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4" name="右中かっこ 143"/>
          <p:cNvSpPr/>
          <p:nvPr/>
        </p:nvSpPr>
        <p:spPr>
          <a:xfrm rot="16200000">
            <a:off x="6833523" y="5457001"/>
            <a:ext cx="45719" cy="175429"/>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45" name="直線コネクタ 144"/>
          <p:cNvCxnSpPr/>
          <p:nvPr/>
        </p:nvCxnSpPr>
        <p:spPr>
          <a:xfrm flipH="1" flipV="1">
            <a:off x="6159202" y="5122425"/>
            <a:ext cx="706173" cy="357296"/>
          </a:xfrm>
          <a:prstGeom prst="line">
            <a:avLst/>
          </a:prstGeom>
        </p:spPr>
        <p:style>
          <a:lnRef idx="1">
            <a:schemeClr val="dk1"/>
          </a:lnRef>
          <a:fillRef idx="0">
            <a:schemeClr val="dk1"/>
          </a:fillRef>
          <a:effectRef idx="0">
            <a:schemeClr val="dk1"/>
          </a:effectRef>
          <a:fontRef idx="minor">
            <a:schemeClr val="tx1"/>
          </a:fontRef>
        </p:style>
      </p:cxnSp>
      <p:cxnSp>
        <p:nvCxnSpPr>
          <p:cNvPr id="148" name="直線コネクタ 147"/>
          <p:cNvCxnSpPr>
            <a:stCxn id="136" idx="1"/>
          </p:cNvCxnSpPr>
          <p:nvPr/>
        </p:nvCxnSpPr>
        <p:spPr>
          <a:xfrm flipV="1">
            <a:off x="6282087" y="5154008"/>
            <a:ext cx="378821" cy="289087"/>
          </a:xfrm>
          <a:prstGeom prst="line">
            <a:avLst/>
          </a:prstGeom>
        </p:spPr>
        <p:style>
          <a:lnRef idx="1">
            <a:schemeClr val="dk1"/>
          </a:lnRef>
          <a:fillRef idx="0">
            <a:schemeClr val="dk1"/>
          </a:fillRef>
          <a:effectRef idx="0">
            <a:schemeClr val="dk1"/>
          </a:effectRef>
          <a:fontRef idx="minor">
            <a:schemeClr val="tx1"/>
          </a:fontRef>
        </p:style>
      </p:cxnSp>
      <p:cxnSp>
        <p:nvCxnSpPr>
          <p:cNvPr id="151" name="直線コネクタ 150"/>
          <p:cNvCxnSpPr>
            <a:stCxn id="137" idx="1"/>
          </p:cNvCxnSpPr>
          <p:nvPr/>
        </p:nvCxnSpPr>
        <p:spPr>
          <a:xfrm flipV="1">
            <a:off x="6661203" y="5154008"/>
            <a:ext cx="6404" cy="305432"/>
          </a:xfrm>
          <a:prstGeom prst="line">
            <a:avLst/>
          </a:prstGeom>
        </p:spPr>
        <p:style>
          <a:lnRef idx="1">
            <a:schemeClr val="dk1"/>
          </a:lnRef>
          <a:fillRef idx="0">
            <a:schemeClr val="dk1"/>
          </a:fillRef>
          <a:effectRef idx="0">
            <a:schemeClr val="dk1"/>
          </a:effectRef>
          <a:fontRef idx="minor">
            <a:schemeClr val="tx1"/>
          </a:fontRef>
        </p:style>
      </p:cxnSp>
      <p:sp>
        <p:nvSpPr>
          <p:cNvPr id="154" name="右中かっこ 153"/>
          <p:cNvSpPr/>
          <p:nvPr/>
        </p:nvSpPr>
        <p:spPr>
          <a:xfrm rot="16200000">
            <a:off x="7097392" y="5608732"/>
            <a:ext cx="60721" cy="35068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5" name="テキスト ボックス 154"/>
          <p:cNvSpPr txBox="1"/>
          <p:nvPr/>
        </p:nvSpPr>
        <p:spPr>
          <a:xfrm>
            <a:off x="7303091" y="4975130"/>
            <a:ext cx="524933" cy="253916"/>
          </a:xfrm>
          <a:prstGeom prst="rect">
            <a:avLst/>
          </a:prstGeom>
          <a:noFill/>
        </p:spPr>
        <p:txBody>
          <a:bodyPr wrap="square" rtlCol="0">
            <a:spAutoFit/>
          </a:bodyPr>
          <a:lstStyle/>
          <a:p>
            <a:r>
              <a:rPr kumimoji="1" lang="en-US" altLang="ja-JP" sz="1050" dirty="0" err="1" smtClean="0">
                <a:solidFill>
                  <a:srgbClr val="00B050"/>
                </a:solidFill>
              </a:rPr>
              <a:t>Te</a:t>
            </a:r>
            <a:endParaRPr kumimoji="1" lang="ja-JP" altLang="en-US" sz="1050" dirty="0">
              <a:solidFill>
                <a:srgbClr val="00B050"/>
              </a:solidFill>
            </a:endParaRPr>
          </a:p>
        </p:txBody>
      </p:sp>
      <p:sp>
        <p:nvSpPr>
          <p:cNvPr id="156" name="右中かっこ 155"/>
          <p:cNvSpPr/>
          <p:nvPr/>
        </p:nvSpPr>
        <p:spPr>
          <a:xfrm rot="16200000">
            <a:off x="7536973" y="5559010"/>
            <a:ext cx="51362" cy="155689"/>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57" name="直線コネクタ 156"/>
          <p:cNvCxnSpPr>
            <a:stCxn id="154" idx="1"/>
          </p:cNvCxnSpPr>
          <p:nvPr/>
        </p:nvCxnSpPr>
        <p:spPr>
          <a:xfrm flipV="1">
            <a:off x="7127753" y="5190636"/>
            <a:ext cx="329980" cy="563076"/>
          </a:xfrm>
          <a:prstGeom prst="line">
            <a:avLst/>
          </a:prstGeom>
        </p:spPr>
        <p:style>
          <a:lnRef idx="1">
            <a:schemeClr val="dk1"/>
          </a:lnRef>
          <a:fillRef idx="0">
            <a:schemeClr val="dk1"/>
          </a:fillRef>
          <a:effectRef idx="0">
            <a:schemeClr val="dk1"/>
          </a:effectRef>
          <a:fontRef idx="minor">
            <a:schemeClr val="tx1"/>
          </a:fontRef>
        </p:style>
      </p:cxnSp>
      <p:cxnSp>
        <p:nvCxnSpPr>
          <p:cNvPr id="159" name="直線コネクタ 158"/>
          <p:cNvCxnSpPr>
            <a:stCxn id="156" idx="1"/>
          </p:cNvCxnSpPr>
          <p:nvPr/>
        </p:nvCxnSpPr>
        <p:spPr>
          <a:xfrm flipH="1" flipV="1">
            <a:off x="7453353" y="5189506"/>
            <a:ext cx="109302" cy="421668"/>
          </a:xfrm>
          <a:prstGeom prst="line">
            <a:avLst/>
          </a:prstGeom>
        </p:spPr>
        <p:style>
          <a:lnRef idx="1">
            <a:schemeClr val="dk1"/>
          </a:lnRef>
          <a:fillRef idx="0">
            <a:schemeClr val="dk1"/>
          </a:fillRef>
          <a:effectRef idx="0">
            <a:schemeClr val="dk1"/>
          </a:effectRef>
          <a:fontRef idx="minor">
            <a:schemeClr val="tx1"/>
          </a:fontRef>
        </p:style>
      </p:cxnSp>
      <p:sp>
        <p:nvSpPr>
          <p:cNvPr id="164" name="線吹き出し 2 (枠付き) 163"/>
          <p:cNvSpPr/>
          <p:nvPr/>
        </p:nvSpPr>
        <p:spPr>
          <a:xfrm>
            <a:off x="6944097" y="4077736"/>
            <a:ext cx="2199903" cy="858550"/>
          </a:xfrm>
          <a:prstGeom prst="borderCallout2">
            <a:avLst>
              <a:gd name="adj1" fmla="val 98270"/>
              <a:gd name="adj2" fmla="val 6597"/>
              <a:gd name="adj3" fmla="val 136592"/>
              <a:gd name="adj4" fmla="val 8003"/>
              <a:gd name="adj5" fmla="val 200134"/>
              <a:gd name="adj6" fmla="val 11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latin typeface="Meiryo UI" panose="020B0604030504040204" pitchFamily="50" charset="-128"/>
                <a:ea typeface="Meiryo UI" panose="020B0604030504040204" pitchFamily="50" charset="-128"/>
              </a:rPr>
              <a:t>m/z=126 </a:t>
            </a:r>
            <a:r>
              <a:rPr kumimoji="1" lang="ja-JP" altLang="en-US" sz="800" dirty="0" smtClean="0">
                <a:latin typeface="Meiryo UI" panose="020B0604030504040204" pitchFamily="50" charset="-128"/>
                <a:ea typeface="Meiryo UI" panose="020B0604030504040204" pitchFamily="50" charset="-128"/>
              </a:rPr>
              <a:t>長半減期</a:t>
            </a:r>
            <a:r>
              <a:rPr kumimoji="1" lang="ja-JP" altLang="en-US" sz="800" dirty="0">
                <a:latin typeface="Meiryo UI" panose="020B0604030504040204" pitchFamily="50" charset="-128"/>
                <a:ea typeface="Meiryo UI" panose="020B0604030504040204" pitchFamily="50" charset="-128"/>
              </a:rPr>
              <a:t>核種として</a:t>
            </a:r>
            <a:r>
              <a:rPr kumimoji="1" lang="en-US" altLang="ja-JP" sz="800" dirty="0">
                <a:latin typeface="Meiryo UI" panose="020B0604030504040204" pitchFamily="50" charset="-128"/>
                <a:ea typeface="Meiryo UI" panose="020B0604030504040204" pitchFamily="50" charset="-128"/>
              </a:rPr>
              <a:t>Sn-126</a:t>
            </a:r>
            <a:r>
              <a:rPr kumimoji="1" lang="ja-JP" altLang="en-US" sz="800" dirty="0">
                <a:latin typeface="Meiryo UI" panose="020B0604030504040204" pitchFamily="50" charset="-128"/>
                <a:ea typeface="Meiryo UI" panose="020B0604030504040204" pitchFamily="50" charset="-128"/>
              </a:rPr>
              <a:t>（半減期</a:t>
            </a:r>
            <a:r>
              <a:rPr kumimoji="1" lang="en-US" altLang="ja-JP" sz="800" dirty="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万年）の寄与も否定できない？（</a:t>
            </a:r>
            <a:r>
              <a:rPr kumimoji="1" lang="en-US" altLang="ja-JP" sz="800" dirty="0">
                <a:latin typeface="Meiryo UI" panose="020B0604030504040204" pitchFamily="50" charset="-128"/>
                <a:ea typeface="Meiryo UI" panose="020B0604030504040204" pitchFamily="50" charset="-128"/>
              </a:rPr>
              <a:t>FP</a:t>
            </a:r>
            <a:r>
              <a:rPr kumimoji="1" lang="ja-JP" altLang="en-US" sz="800" dirty="0">
                <a:latin typeface="Meiryo UI" panose="020B0604030504040204" pitchFamily="50" charset="-128"/>
                <a:ea typeface="Meiryo UI" panose="020B0604030504040204" pitchFamily="50" charset="-128"/>
              </a:rPr>
              <a:t>由来の</a:t>
            </a:r>
            <a:r>
              <a:rPr kumimoji="1" lang="en-US" altLang="ja-JP" sz="800" dirty="0">
                <a:latin typeface="Meiryo UI" panose="020B0604030504040204" pitchFamily="50" charset="-128"/>
                <a:ea typeface="Meiryo UI" panose="020B0604030504040204" pitchFamily="50" charset="-128"/>
              </a:rPr>
              <a:t>Sn</a:t>
            </a:r>
            <a:r>
              <a:rPr kumimoji="1" lang="ja-JP" altLang="en-US" sz="800" dirty="0">
                <a:latin typeface="Meiryo UI" panose="020B0604030504040204" pitchFamily="50" charset="-128"/>
                <a:ea typeface="Meiryo UI" panose="020B0604030504040204" pitchFamily="50" charset="-128"/>
              </a:rPr>
              <a:t>同位体の中では最も生成量が多い。</a:t>
            </a:r>
            <a:r>
              <a:rPr kumimoji="1" lang="en-US" altLang="ja-JP" sz="800" dirty="0">
                <a:latin typeface="Meiryo UI" panose="020B0604030504040204" pitchFamily="50" charset="-128"/>
                <a:ea typeface="Meiryo UI" panose="020B0604030504040204" pitchFamily="50" charset="-128"/>
              </a:rPr>
              <a:t>m/z = 126</a:t>
            </a:r>
            <a:r>
              <a:rPr kumimoji="1" lang="ja-JP" altLang="en-US" sz="800" dirty="0" err="1">
                <a:latin typeface="Meiryo UI" panose="020B0604030504040204" pitchFamily="50" charset="-128"/>
                <a:ea typeface="Meiryo UI" panose="020B0604030504040204" pitchFamily="50" charset="-128"/>
              </a:rPr>
              <a:t>での</a:t>
            </a:r>
            <a:r>
              <a:rPr kumimoji="1" lang="ja-JP" altLang="en-US" sz="800" dirty="0">
                <a:latin typeface="Meiryo UI" panose="020B0604030504040204" pitchFamily="50" charset="-128"/>
                <a:ea typeface="Meiryo UI" panose="020B0604030504040204" pitchFamily="50" charset="-128"/>
              </a:rPr>
              <a:t>正味計数率自体が低いため、天然由来の</a:t>
            </a:r>
            <a:r>
              <a:rPr kumimoji="1" lang="en-US" altLang="ja-JP" sz="800" dirty="0">
                <a:latin typeface="Meiryo UI" panose="020B0604030504040204" pitchFamily="50" charset="-128"/>
                <a:ea typeface="Meiryo UI" panose="020B0604030504040204" pitchFamily="50" charset="-128"/>
              </a:rPr>
              <a:t>Sn</a:t>
            </a:r>
            <a:r>
              <a:rPr kumimoji="1" lang="ja-JP" altLang="en-US" sz="800" dirty="0">
                <a:latin typeface="Meiryo UI" panose="020B0604030504040204" pitchFamily="50" charset="-128"/>
                <a:ea typeface="Meiryo UI" panose="020B0604030504040204" pitchFamily="50" charset="-128"/>
              </a:rPr>
              <a:t>が主と考えられる</a:t>
            </a:r>
            <a:r>
              <a:rPr kumimoji="1" lang="en-US" altLang="ja-JP" sz="800" dirty="0">
                <a:latin typeface="Meiryo UI" panose="020B0604030504040204" pitchFamily="50" charset="-128"/>
                <a:ea typeface="Meiryo UI" panose="020B0604030504040204" pitchFamily="50" charset="-128"/>
              </a:rPr>
              <a:t>m/z = 117~120, 122, 124</a:t>
            </a:r>
            <a:r>
              <a:rPr kumimoji="1" lang="ja-JP" altLang="en-US" sz="800" dirty="0">
                <a:latin typeface="Meiryo UI" panose="020B0604030504040204" pitchFamily="50" charset="-128"/>
                <a:ea typeface="Meiryo UI" panose="020B0604030504040204" pitchFamily="50" charset="-128"/>
              </a:rPr>
              <a:t>の中に紛れても判別できない</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5" name="線吹き出し 2 (枠付き) 164"/>
          <p:cNvSpPr/>
          <p:nvPr/>
        </p:nvSpPr>
        <p:spPr>
          <a:xfrm>
            <a:off x="4234999" y="4347911"/>
            <a:ext cx="2287807" cy="630235"/>
          </a:xfrm>
          <a:prstGeom prst="borderCallout2">
            <a:avLst>
              <a:gd name="adj1" fmla="val 21010"/>
              <a:gd name="adj2" fmla="val 101754"/>
              <a:gd name="adj3" fmla="val 19689"/>
              <a:gd name="adj4" fmla="val 108831"/>
              <a:gd name="adj5" fmla="val 212501"/>
              <a:gd name="adj6" fmla="val 122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latin typeface="Meiryo UI" panose="020B0604030504040204" pitchFamily="50" charset="-128"/>
                <a:ea typeface="Meiryo UI" panose="020B0604030504040204" pitchFamily="50" charset="-128"/>
              </a:rPr>
              <a:t>m/z=125 </a:t>
            </a:r>
            <a:r>
              <a:rPr kumimoji="1" lang="en-US" altLang="ja-JP" sz="800" dirty="0">
                <a:latin typeface="Meiryo UI" panose="020B0604030504040204" pitchFamily="50" charset="-128"/>
                <a:ea typeface="Meiryo UI" panose="020B0604030504040204" pitchFamily="50" charset="-128"/>
              </a:rPr>
              <a:t>ORIGEN</a:t>
            </a:r>
            <a:r>
              <a:rPr kumimoji="1" lang="ja-JP" altLang="en-US" sz="800" dirty="0">
                <a:latin typeface="Meiryo UI" panose="020B0604030504040204" pitchFamily="50" charset="-128"/>
                <a:ea typeface="Meiryo UI" panose="020B0604030504040204" pitchFamily="50" charset="-128"/>
              </a:rPr>
              <a:t>では長半減期核種ではないが</a:t>
            </a:r>
            <a:r>
              <a:rPr kumimoji="1" lang="en-US" altLang="ja-JP" sz="800" dirty="0">
                <a:latin typeface="Meiryo UI" panose="020B0604030504040204" pitchFamily="50" charset="-128"/>
                <a:ea typeface="Meiryo UI" panose="020B0604030504040204" pitchFamily="50" charset="-128"/>
              </a:rPr>
              <a:t>Sb-125</a:t>
            </a:r>
            <a:r>
              <a:rPr kumimoji="1" lang="ja-JP" altLang="en-US" sz="800" dirty="0">
                <a:latin typeface="Meiryo UI" panose="020B0604030504040204" pitchFamily="50" charset="-128"/>
                <a:ea typeface="Meiryo UI" panose="020B0604030504040204" pitchFamily="50" charset="-128"/>
              </a:rPr>
              <a:t>（半減期</a:t>
            </a:r>
            <a:r>
              <a:rPr kumimoji="1" lang="en-US" altLang="ja-JP" sz="800" dirty="0">
                <a:latin typeface="Meiryo UI" panose="020B0604030504040204" pitchFamily="50" charset="-128"/>
                <a:ea typeface="Meiryo UI" panose="020B0604030504040204" pitchFamily="50" charset="-128"/>
              </a:rPr>
              <a:t>2.8</a:t>
            </a:r>
            <a:r>
              <a:rPr kumimoji="1" lang="ja-JP" altLang="en-US" sz="800" dirty="0">
                <a:latin typeface="Meiryo UI" panose="020B0604030504040204" pitchFamily="50" charset="-128"/>
                <a:ea typeface="Meiryo UI" panose="020B0604030504040204" pitchFamily="50" charset="-128"/>
              </a:rPr>
              <a:t>年で</a:t>
            </a:r>
            <a:r>
              <a:rPr kumimoji="1" lang="en-US" altLang="ja-JP" sz="800" dirty="0">
                <a:latin typeface="Meiryo UI" panose="020B0604030504040204" pitchFamily="50" charset="-128"/>
                <a:ea typeface="Meiryo UI" panose="020B0604030504040204" pitchFamily="50" charset="-128"/>
              </a:rPr>
              <a:t>Te125</a:t>
            </a:r>
            <a:r>
              <a:rPr kumimoji="1" lang="ja-JP" altLang="en-US" sz="800" dirty="0">
                <a:latin typeface="Meiryo UI" panose="020B0604030504040204" pitchFamily="50" charset="-128"/>
                <a:ea typeface="Meiryo UI" panose="020B0604030504040204" pitchFamily="50" charset="-128"/>
              </a:rPr>
              <a:t>生成）も少なからず存在</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6" name="テキスト ボックス 165"/>
          <p:cNvSpPr txBox="1"/>
          <p:nvPr/>
        </p:nvSpPr>
        <p:spPr>
          <a:xfrm rot="16200000">
            <a:off x="7695109" y="5242588"/>
            <a:ext cx="524933" cy="215444"/>
          </a:xfrm>
          <a:prstGeom prst="rect">
            <a:avLst/>
          </a:prstGeom>
          <a:noFill/>
        </p:spPr>
        <p:txBody>
          <a:bodyPr wrap="square" rtlCol="0">
            <a:spAutoFit/>
          </a:bodyPr>
          <a:lstStyle/>
          <a:p>
            <a:r>
              <a:rPr kumimoji="1" lang="en-US" altLang="ja-JP" sz="800" dirty="0" err="1" smtClean="0">
                <a:solidFill>
                  <a:srgbClr val="00B050"/>
                </a:solidFill>
              </a:rPr>
              <a:t>Te</a:t>
            </a:r>
            <a:r>
              <a:rPr kumimoji="1" lang="en-US" altLang="ja-JP" sz="800" dirty="0" smtClean="0">
                <a:solidFill>
                  <a:srgbClr val="00B050"/>
                </a:solidFill>
              </a:rPr>
              <a:t>/Ba</a:t>
            </a:r>
            <a:endParaRPr kumimoji="1" lang="ja-JP" altLang="en-US" sz="800" dirty="0">
              <a:solidFill>
                <a:srgbClr val="00B050"/>
              </a:solidFill>
            </a:endParaRPr>
          </a:p>
        </p:txBody>
      </p:sp>
      <p:sp>
        <p:nvSpPr>
          <p:cNvPr id="168" name="テキスト ボックス 167"/>
          <p:cNvSpPr txBox="1"/>
          <p:nvPr/>
        </p:nvSpPr>
        <p:spPr>
          <a:xfrm>
            <a:off x="7286921" y="5591638"/>
            <a:ext cx="524933" cy="253916"/>
          </a:xfrm>
          <a:prstGeom prst="rect">
            <a:avLst/>
          </a:prstGeom>
          <a:noFill/>
        </p:spPr>
        <p:txBody>
          <a:bodyPr wrap="square" rtlCol="0">
            <a:spAutoFit/>
          </a:bodyPr>
          <a:lstStyle/>
          <a:p>
            <a:r>
              <a:rPr kumimoji="1" lang="en-US" altLang="ja-JP" sz="1050" dirty="0" smtClean="0">
                <a:solidFill>
                  <a:srgbClr val="00B050"/>
                </a:solidFill>
              </a:rPr>
              <a:t>I</a:t>
            </a:r>
            <a:endParaRPr kumimoji="1" lang="ja-JP" altLang="en-US" sz="1050" dirty="0">
              <a:solidFill>
                <a:srgbClr val="00B050"/>
              </a:solidFill>
            </a:endParaRPr>
          </a:p>
        </p:txBody>
      </p:sp>
      <p:sp>
        <p:nvSpPr>
          <p:cNvPr id="5" name="テキスト ボックス 4"/>
          <p:cNvSpPr txBox="1"/>
          <p:nvPr/>
        </p:nvSpPr>
        <p:spPr>
          <a:xfrm>
            <a:off x="97806" y="6572942"/>
            <a:ext cx="2400016" cy="276999"/>
          </a:xfrm>
          <a:prstGeom prst="rect">
            <a:avLst/>
          </a:prstGeom>
          <a:noFill/>
        </p:spPr>
        <p:txBody>
          <a:bodyPr wrap="none" rtlCol="0">
            <a:spAutoFit/>
          </a:bodyPr>
          <a:lstStyle/>
          <a:p>
            <a:r>
              <a:rPr kumimoji="1" lang="ja-JP" altLang="en-US" sz="1200" dirty="0" smtClean="0"/>
              <a:t>縦軸：正味計数率</a:t>
            </a:r>
            <a:r>
              <a:rPr kumimoji="1" lang="en-US" altLang="ja-JP" sz="1200" dirty="0" smtClean="0"/>
              <a:t>[cps]</a:t>
            </a:r>
            <a:r>
              <a:rPr kumimoji="1" lang="ja-JP" altLang="en-US" sz="1200" dirty="0" smtClean="0"/>
              <a:t>　横軸：</a:t>
            </a:r>
            <a:r>
              <a:rPr kumimoji="1" lang="en-US" altLang="ja-JP" sz="1200" dirty="0" smtClean="0"/>
              <a:t>m/z</a:t>
            </a:r>
            <a:endParaRPr kumimoji="1" lang="ja-JP" altLang="en-US" sz="1200" dirty="0"/>
          </a:p>
        </p:txBody>
      </p:sp>
      <p:sp>
        <p:nvSpPr>
          <p:cNvPr id="119" name="テキスト ボックス 118"/>
          <p:cNvSpPr txBox="1"/>
          <p:nvPr/>
        </p:nvSpPr>
        <p:spPr>
          <a:xfrm>
            <a:off x="301996" y="276772"/>
            <a:ext cx="1107996" cy="369332"/>
          </a:xfrm>
          <a:prstGeom prst="rect">
            <a:avLst/>
          </a:prstGeom>
          <a:noFill/>
        </p:spPr>
        <p:txBody>
          <a:bodyPr wrap="none" rtlCol="0">
            <a:spAutoFit/>
          </a:bodyPr>
          <a:lstStyle/>
          <a:p>
            <a:pPr>
              <a:spcBef>
                <a:spcPts val="600"/>
              </a:spcBef>
            </a:pPr>
            <a:r>
              <a:rPr kumimoji="1" lang="ja-JP" altLang="en-US" dirty="0" smtClean="0"/>
              <a:t>同定</a:t>
            </a:r>
            <a:r>
              <a:rPr kumimoji="1" lang="ja-JP" altLang="en-US" dirty="0"/>
              <a:t>結果</a:t>
            </a:r>
            <a:endParaRPr kumimoji="1" lang="ja-JP" altLang="en-US" sz="1600" dirty="0"/>
          </a:p>
        </p:txBody>
      </p:sp>
      <p:sp>
        <p:nvSpPr>
          <p:cNvPr id="121" name="テキスト ボックス 120"/>
          <p:cNvSpPr txBox="1"/>
          <p:nvPr/>
        </p:nvSpPr>
        <p:spPr>
          <a:xfrm>
            <a:off x="4700430" y="6564585"/>
            <a:ext cx="4374916" cy="276999"/>
          </a:xfrm>
          <a:prstGeom prst="rect">
            <a:avLst/>
          </a:prstGeom>
          <a:noFill/>
        </p:spPr>
        <p:txBody>
          <a:bodyPr wrap="none" rtlCol="0">
            <a:spAutoFit/>
          </a:bodyPr>
          <a:lstStyle/>
          <a:p>
            <a:r>
              <a:rPr kumimoji="1" lang="ja-JP" altLang="en-US" sz="1200" dirty="0" smtClean="0"/>
              <a:t>エラーバーは計数誤差を推定（カウント数の平方根から）して表示</a:t>
            </a:r>
            <a:endParaRPr kumimoji="1" lang="ja-JP" altLang="en-US" sz="1200" dirty="0"/>
          </a:p>
        </p:txBody>
      </p:sp>
      <p:sp>
        <p:nvSpPr>
          <p:cNvPr id="133" name="テキスト ボックス 132"/>
          <p:cNvSpPr txBox="1"/>
          <p:nvPr/>
        </p:nvSpPr>
        <p:spPr>
          <a:xfrm>
            <a:off x="2196026" y="266342"/>
            <a:ext cx="4886785" cy="461665"/>
          </a:xfrm>
          <a:prstGeom prst="rect">
            <a:avLst/>
          </a:prstGeom>
          <a:noFill/>
        </p:spPr>
        <p:txBody>
          <a:bodyPr wrap="square" rtlCol="0">
            <a:spAutoFit/>
          </a:bodyPr>
          <a:lstStyle/>
          <a:p>
            <a:pPr marL="285750" indent="-285750">
              <a:spcBef>
                <a:spcPts val="600"/>
              </a:spcBef>
              <a:buFont typeface="Yu Gothic" panose="020B0400000000000000" pitchFamily="50" charset="-128"/>
              <a:buChar char="※"/>
            </a:pPr>
            <a:r>
              <a:rPr kumimoji="1" lang="ja-JP" altLang="en-US" sz="1200" dirty="0"/>
              <a:t>個々の</a:t>
            </a:r>
            <a:r>
              <a:rPr kumimoji="1" lang="en-US" altLang="ja-JP" sz="1200" dirty="0" smtClean="0"/>
              <a:t>m/z</a:t>
            </a:r>
            <a:r>
              <a:rPr kumimoji="1" lang="ja-JP" altLang="en-US" sz="1200" dirty="0"/>
              <a:t>において</a:t>
            </a:r>
            <a:r>
              <a:rPr kumimoji="1" lang="ja-JP" altLang="en-US" sz="1200" dirty="0" smtClean="0"/>
              <a:t>長半減期核種からの寄与を含む可能性についてコメントを追記しているが、元素の同定結果には影響を与えない。</a:t>
            </a:r>
            <a:endParaRPr kumimoji="1" lang="ja-JP" altLang="en-US" sz="1200" dirty="0"/>
          </a:p>
        </p:txBody>
      </p:sp>
      <p:sp>
        <p:nvSpPr>
          <p:cNvPr id="135" name="テキスト ボックス 134"/>
          <p:cNvSpPr txBox="1"/>
          <p:nvPr/>
        </p:nvSpPr>
        <p:spPr>
          <a:xfrm>
            <a:off x="7846042" y="107495"/>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312870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61221" y="646256"/>
            <a:ext cx="4707290" cy="1733454"/>
          </a:xfrm>
          <a:prstGeom prst="rect">
            <a:avLst/>
          </a:prstGeom>
        </p:spPr>
      </p:pic>
      <p:pic>
        <p:nvPicPr>
          <p:cNvPr id="10" name="図 9"/>
          <p:cNvPicPr>
            <a:picLocks noChangeAspect="1"/>
          </p:cNvPicPr>
          <p:nvPr/>
        </p:nvPicPr>
        <p:blipFill>
          <a:blip r:embed="rId3"/>
          <a:stretch>
            <a:fillRect/>
          </a:stretch>
        </p:blipFill>
        <p:spPr>
          <a:xfrm>
            <a:off x="4250444" y="623143"/>
            <a:ext cx="4707290" cy="1756567"/>
          </a:xfrm>
          <a:prstGeom prst="rect">
            <a:avLst/>
          </a:prstGeom>
        </p:spPr>
      </p:pic>
      <p:pic>
        <p:nvPicPr>
          <p:cNvPr id="11" name="図 10"/>
          <p:cNvPicPr>
            <a:picLocks noChangeAspect="1"/>
          </p:cNvPicPr>
          <p:nvPr/>
        </p:nvPicPr>
        <p:blipFill>
          <a:blip r:embed="rId4"/>
          <a:stretch>
            <a:fillRect/>
          </a:stretch>
        </p:blipFill>
        <p:spPr>
          <a:xfrm>
            <a:off x="161221" y="2719172"/>
            <a:ext cx="4707290" cy="1725751"/>
          </a:xfrm>
          <a:prstGeom prst="rect">
            <a:avLst/>
          </a:prstGeom>
        </p:spPr>
      </p:pic>
      <p:pic>
        <p:nvPicPr>
          <p:cNvPr id="12" name="図 11"/>
          <p:cNvPicPr>
            <a:picLocks noChangeAspect="1"/>
          </p:cNvPicPr>
          <p:nvPr/>
        </p:nvPicPr>
        <p:blipFill>
          <a:blip r:embed="rId5"/>
          <a:stretch>
            <a:fillRect/>
          </a:stretch>
        </p:blipFill>
        <p:spPr>
          <a:xfrm>
            <a:off x="4250444" y="2696395"/>
            <a:ext cx="4707290" cy="1756567"/>
          </a:xfrm>
          <a:prstGeom prst="rect">
            <a:avLst/>
          </a:prstGeom>
        </p:spPr>
      </p:pic>
      <p:pic>
        <p:nvPicPr>
          <p:cNvPr id="13" name="図 12"/>
          <p:cNvPicPr>
            <a:picLocks noChangeAspect="1"/>
          </p:cNvPicPr>
          <p:nvPr/>
        </p:nvPicPr>
        <p:blipFill>
          <a:blip r:embed="rId6"/>
          <a:stretch>
            <a:fillRect/>
          </a:stretch>
        </p:blipFill>
        <p:spPr>
          <a:xfrm>
            <a:off x="161221" y="4753743"/>
            <a:ext cx="4707290" cy="1760418"/>
          </a:xfrm>
          <a:prstGeom prst="rect">
            <a:avLst/>
          </a:prstGeom>
        </p:spPr>
      </p:pic>
      <p:pic>
        <p:nvPicPr>
          <p:cNvPr id="14" name="図 13"/>
          <p:cNvPicPr>
            <a:picLocks noChangeAspect="1"/>
          </p:cNvPicPr>
          <p:nvPr/>
        </p:nvPicPr>
        <p:blipFill>
          <a:blip r:embed="rId7"/>
          <a:stretch>
            <a:fillRect/>
          </a:stretch>
        </p:blipFill>
        <p:spPr>
          <a:xfrm>
            <a:off x="4250444" y="4753743"/>
            <a:ext cx="4707290" cy="1748862"/>
          </a:xfrm>
          <a:prstGeom prst="rect">
            <a:avLst/>
          </a:prstGeom>
        </p:spPr>
      </p:pic>
      <p:sp>
        <p:nvSpPr>
          <p:cNvPr id="15" name="右中かっこ 14"/>
          <p:cNvSpPr/>
          <p:nvPr/>
        </p:nvSpPr>
        <p:spPr>
          <a:xfrm rot="16200000">
            <a:off x="3026624" y="1418827"/>
            <a:ext cx="65258" cy="326817"/>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7" name="直線コネクタ 16"/>
          <p:cNvCxnSpPr/>
          <p:nvPr/>
        </p:nvCxnSpPr>
        <p:spPr>
          <a:xfrm flipH="1" flipV="1">
            <a:off x="2921464" y="989090"/>
            <a:ext cx="136927" cy="523893"/>
          </a:xfrm>
          <a:prstGeom prst="line">
            <a:avLst/>
          </a:prstGeom>
        </p:spPr>
        <p:style>
          <a:lnRef idx="1">
            <a:schemeClr val="dk1"/>
          </a:lnRef>
          <a:fillRef idx="0">
            <a:schemeClr val="dk1"/>
          </a:fillRef>
          <a:effectRef idx="0">
            <a:schemeClr val="dk1"/>
          </a:effectRef>
          <a:fontRef idx="minor">
            <a:schemeClr val="tx1"/>
          </a:fontRef>
        </p:style>
      </p:cxnSp>
      <p:sp>
        <p:nvSpPr>
          <p:cNvPr id="18" name="テキスト ボックス 17"/>
          <p:cNvSpPr txBox="1"/>
          <p:nvPr/>
        </p:nvSpPr>
        <p:spPr>
          <a:xfrm rot="16200000">
            <a:off x="871058" y="1085089"/>
            <a:ext cx="524933" cy="215444"/>
          </a:xfrm>
          <a:prstGeom prst="rect">
            <a:avLst/>
          </a:prstGeom>
          <a:noFill/>
        </p:spPr>
        <p:txBody>
          <a:bodyPr wrap="square" rtlCol="0">
            <a:spAutoFit/>
          </a:bodyPr>
          <a:lstStyle/>
          <a:p>
            <a:r>
              <a:rPr kumimoji="1" lang="en-US" altLang="ja-JP" sz="800" dirty="0" smtClean="0">
                <a:solidFill>
                  <a:srgbClr val="00B050"/>
                </a:solidFill>
              </a:rPr>
              <a:t>Cs/Ba</a:t>
            </a:r>
            <a:endParaRPr kumimoji="1" lang="ja-JP" altLang="en-US" sz="800" dirty="0">
              <a:solidFill>
                <a:srgbClr val="00B050"/>
              </a:solidFill>
            </a:endParaRPr>
          </a:p>
        </p:txBody>
      </p:sp>
      <p:sp>
        <p:nvSpPr>
          <p:cNvPr id="19" name="テキスト ボックス 18"/>
          <p:cNvSpPr txBox="1"/>
          <p:nvPr/>
        </p:nvSpPr>
        <p:spPr>
          <a:xfrm>
            <a:off x="602346" y="1094150"/>
            <a:ext cx="524933" cy="253916"/>
          </a:xfrm>
          <a:prstGeom prst="rect">
            <a:avLst/>
          </a:prstGeom>
          <a:noFill/>
        </p:spPr>
        <p:txBody>
          <a:bodyPr wrap="square" rtlCol="0">
            <a:spAutoFit/>
          </a:bodyPr>
          <a:lstStyle/>
          <a:p>
            <a:r>
              <a:rPr kumimoji="1" lang="en-US" altLang="ja-JP" sz="1050" dirty="0" smtClean="0">
                <a:solidFill>
                  <a:srgbClr val="00B050"/>
                </a:solidFill>
              </a:rPr>
              <a:t>Cs</a:t>
            </a:r>
            <a:endParaRPr kumimoji="1" lang="ja-JP" altLang="en-US" sz="1050" dirty="0">
              <a:solidFill>
                <a:srgbClr val="00B050"/>
              </a:solidFill>
            </a:endParaRPr>
          </a:p>
        </p:txBody>
      </p:sp>
      <p:sp>
        <p:nvSpPr>
          <p:cNvPr id="20" name="テキスト ボックス 19"/>
          <p:cNvSpPr txBox="1"/>
          <p:nvPr/>
        </p:nvSpPr>
        <p:spPr>
          <a:xfrm>
            <a:off x="787697" y="1240220"/>
            <a:ext cx="524933" cy="253916"/>
          </a:xfrm>
          <a:prstGeom prst="rect">
            <a:avLst/>
          </a:prstGeom>
          <a:noFill/>
        </p:spPr>
        <p:txBody>
          <a:bodyPr wrap="square" rtlCol="0">
            <a:spAutoFit/>
          </a:bodyPr>
          <a:lstStyle/>
          <a:p>
            <a:r>
              <a:rPr kumimoji="1" lang="en-US" altLang="ja-JP" sz="1050" dirty="0" smtClean="0">
                <a:solidFill>
                  <a:srgbClr val="00B050"/>
                </a:solidFill>
              </a:rPr>
              <a:t>Ba</a:t>
            </a:r>
            <a:endParaRPr kumimoji="1" lang="ja-JP" altLang="en-US" sz="1050" dirty="0">
              <a:solidFill>
                <a:srgbClr val="00B050"/>
              </a:solidFill>
            </a:endParaRPr>
          </a:p>
        </p:txBody>
      </p:sp>
      <p:sp>
        <p:nvSpPr>
          <p:cNvPr id="21" name="テキスト ボックス 20"/>
          <p:cNvSpPr txBox="1"/>
          <p:nvPr/>
        </p:nvSpPr>
        <p:spPr>
          <a:xfrm rot="16200000">
            <a:off x="1050164" y="1110981"/>
            <a:ext cx="524933" cy="215444"/>
          </a:xfrm>
          <a:prstGeom prst="rect">
            <a:avLst/>
          </a:prstGeom>
          <a:noFill/>
        </p:spPr>
        <p:txBody>
          <a:bodyPr wrap="square" rtlCol="0">
            <a:spAutoFit/>
          </a:bodyPr>
          <a:lstStyle/>
          <a:p>
            <a:r>
              <a:rPr kumimoji="1" lang="en-US" altLang="ja-JP" sz="800" dirty="0" smtClean="0">
                <a:solidFill>
                  <a:srgbClr val="00B050"/>
                </a:solidFill>
              </a:rPr>
              <a:t>Ba/Ce</a:t>
            </a:r>
            <a:endParaRPr kumimoji="1" lang="ja-JP" altLang="en-US" sz="800" dirty="0">
              <a:solidFill>
                <a:srgbClr val="00B050"/>
              </a:solidFill>
            </a:endParaRPr>
          </a:p>
        </p:txBody>
      </p:sp>
      <p:sp>
        <p:nvSpPr>
          <p:cNvPr id="22" name="テキスト ボックス 21"/>
          <p:cNvSpPr txBox="1"/>
          <p:nvPr/>
        </p:nvSpPr>
        <p:spPr>
          <a:xfrm rot="16200000">
            <a:off x="1229271" y="1018246"/>
            <a:ext cx="524933" cy="215444"/>
          </a:xfrm>
          <a:prstGeom prst="rect">
            <a:avLst/>
          </a:prstGeom>
          <a:noFill/>
        </p:spPr>
        <p:txBody>
          <a:bodyPr wrap="square" rtlCol="0">
            <a:spAutoFit/>
          </a:bodyPr>
          <a:lstStyle/>
          <a:p>
            <a:r>
              <a:rPr kumimoji="1" lang="en-US" altLang="ja-JP" sz="800" dirty="0" smtClean="0">
                <a:solidFill>
                  <a:srgbClr val="00B050"/>
                </a:solidFill>
              </a:rPr>
              <a:t>Cs/Ba</a:t>
            </a:r>
            <a:endParaRPr kumimoji="1" lang="ja-JP" altLang="en-US" sz="800" dirty="0">
              <a:solidFill>
                <a:srgbClr val="00B050"/>
              </a:solidFill>
            </a:endParaRPr>
          </a:p>
        </p:txBody>
      </p:sp>
      <p:sp>
        <p:nvSpPr>
          <p:cNvPr id="23" name="テキスト ボックス 22"/>
          <p:cNvSpPr txBox="1"/>
          <p:nvPr/>
        </p:nvSpPr>
        <p:spPr>
          <a:xfrm rot="16200000">
            <a:off x="1380196" y="973845"/>
            <a:ext cx="613735" cy="215444"/>
          </a:xfrm>
          <a:prstGeom prst="rect">
            <a:avLst/>
          </a:prstGeom>
          <a:noFill/>
        </p:spPr>
        <p:txBody>
          <a:bodyPr wrap="square" rtlCol="0">
            <a:spAutoFit/>
          </a:bodyPr>
          <a:lstStyle/>
          <a:p>
            <a:r>
              <a:rPr kumimoji="1" lang="en-US" altLang="ja-JP" sz="800" dirty="0" smtClean="0">
                <a:solidFill>
                  <a:srgbClr val="00B050"/>
                </a:solidFill>
              </a:rPr>
              <a:t>Ba/La/Ce</a:t>
            </a:r>
            <a:endParaRPr kumimoji="1" lang="ja-JP" altLang="en-US" sz="800" dirty="0">
              <a:solidFill>
                <a:srgbClr val="00B050"/>
              </a:solidFill>
            </a:endParaRPr>
          </a:p>
        </p:txBody>
      </p:sp>
      <p:sp>
        <p:nvSpPr>
          <p:cNvPr id="24" name="テキスト ボックス 23"/>
          <p:cNvSpPr txBox="1"/>
          <p:nvPr/>
        </p:nvSpPr>
        <p:spPr>
          <a:xfrm>
            <a:off x="1914744" y="1113262"/>
            <a:ext cx="524933" cy="253916"/>
          </a:xfrm>
          <a:prstGeom prst="rect">
            <a:avLst/>
          </a:prstGeom>
          <a:noFill/>
        </p:spPr>
        <p:txBody>
          <a:bodyPr wrap="square" rtlCol="0">
            <a:spAutoFit/>
          </a:bodyPr>
          <a:lstStyle/>
          <a:p>
            <a:r>
              <a:rPr kumimoji="1" lang="en-US" altLang="ja-JP" sz="1050" dirty="0" smtClean="0">
                <a:solidFill>
                  <a:srgbClr val="00B050"/>
                </a:solidFill>
              </a:rPr>
              <a:t>Ce</a:t>
            </a:r>
            <a:endParaRPr kumimoji="1" lang="ja-JP" altLang="en-US" sz="1050" dirty="0">
              <a:solidFill>
                <a:srgbClr val="00B050"/>
              </a:solidFill>
            </a:endParaRPr>
          </a:p>
        </p:txBody>
      </p:sp>
      <p:sp>
        <p:nvSpPr>
          <p:cNvPr id="25" name="テキスト ボックス 24"/>
          <p:cNvSpPr txBox="1"/>
          <p:nvPr/>
        </p:nvSpPr>
        <p:spPr>
          <a:xfrm>
            <a:off x="2071252" y="1328320"/>
            <a:ext cx="524933" cy="253916"/>
          </a:xfrm>
          <a:prstGeom prst="rect">
            <a:avLst/>
          </a:prstGeom>
          <a:noFill/>
        </p:spPr>
        <p:txBody>
          <a:bodyPr wrap="square" rtlCol="0">
            <a:spAutoFit/>
          </a:bodyPr>
          <a:lstStyle/>
          <a:p>
            <a:r>
              <a:rPr kumimoji="1" lang="en-US" altLang="ja-JP" sz="1050" dirty="0" err="1" smtClean="0">
                <a:solidFill>
                  <a:srgbClr val="00B050"/>
                </a:solidFill>
              </a:rPr>
              <a:t>Pr</a:t>
            </a:r>
            <a:endParaRPr kumimoji="1" lang="ja-JP" altLang="en-US" sz="1050" dirty="0">
              <a:solidFill>
                <a:srgbClr val="00B050"/>
              </a:solidFill>
            </a:endParaRPr>
          </a:p>
        </p:txBody>
      </p:sp>
      <p:sp>
        <p:nvSpPr>
          <p:cNvPr id="26" name="テキスト ボックス 25"/>
          <p:cNvSpPr txBox="1"/>
          <p:nvPr/>
        </p:nvSpPr>
        <p:spPr>
          <a:xfrm rot="16200000">
            <a:off x="2164122" y="1131238"/>
            <a:ext cx="524933" cy="215444"/>
          </a:xfrm>
          <a:prstGeom prst="rect">
            <a:avLst/>
          </a:prstGeom>
          <a:noFill/>
        </p:spPr>
        <p:txBody>
          <a:bodyPr wrap="square" rtlCol="0">
            <a:spAutoFit/>
          </a:bodyPr>
          <a:lstStyle/>
          <a:p>
            <a:r>
              <a:rPr kumimoji="1" lang="en-US" altLang="ja-JP" sz="800" dirty="0" smtClean="0">
                <a:solidFill>
                  <a:srgbClr val="00B050"/>
                </a:solidFill>
              </a:rPr>
              <a:t>Ce/</a:t>
            </a:r>
            <a:r>
              <a:rPr kumimoji="1" lang="en-US" altLang="ja-JP" sz="800" dirty="0" err="1" smtClean="0">
                <a:solidFill>
                  <a:srgbClr val="00B050"/>
                </a:solidFill>
              </a:rPr>
              <a:t>Nd</a:t>
            </a:r>
            <a:endParaRPr kumimoji="1" lang="ja-JP" altLang="en-US" sz="800" dirty="0">
              <a:solidFill>
                <a:srgbClr val="00B050"/>
              </a:solidFill>
            </a:endParaRPr>
          </a:p>
        </p:txBody>
      </p:sp>
      <p:sp>
        <p:nvSpPr>
          <p:cNvPr id="27" name="テキスト ボックス 26"/>
          <p:cNvSpPr txBox="1"/>
          <p:nvPr/>
        </p:nvSpPr>
        <p:spPr>
          <a:xfrm>
            <a:off x="2715451" y="793430"/>
            <a:ext cx="524933" cy="253916"/>
          </a:xfrm>
          <a:prstGeom prst="rect">
            <a:avLst/>
          </a:prstGeom>
          <a:noFill/>
        </p:spPr>
        <p:txBody>
          <a:bodyPr wrap="square" rtlCol="0">
            <a:spAutoFit/>
          </a:bodyPr>
          <a:lstStyle/>
          <a:p>
            <a:r>
              <a:rPr kumimoji="1" lang="en-US" altLang="ja-JP" sz="1050" dirty="0" err="1" smtClean="0">
                <a:solidFill>
                  <a:srgbClr val="00B050"/>
                </a:solidFill>
              </a:rPr>
              <a:t>Nd</a:t>
            </a:r>
            <a:endParaRPr kumimoji="1" lang="ja-JP" altLang="en-US" sz="1050" dirty="0">
              <a:solidFill>
                <a:srgbClr val="00B050"/>
              </a:solidFill>
            </a:endParaRPr>
          </a:p>
        </p:txBody>
      </p:sp>
      <p:sp>
        <p:nvSpPr>
          <p:cNvPr id="31" name="右中かっこ 30"/>
          <p:cNvSpPr/>
          <p:nvPr/>
        </p:nvSpPr>
        <p:spPr>
          <a:xfrm rot="16200000">
            <a:off x="2593673" y="1488058"/>
            <a:ext cx="45719" cy="16444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35" name="直線コネクタ 34"/>
          <p:cNvCxnSpPr/>
          <p:nvPr/>
        </p:nvCxnSpPr>
        <p:spPr>
          <a:xfrm flipV="1">
            <a:off x="2616532" y="989091"/>
            <a:ext cx="300268" cy="523892"/>
          </a:xfrm>
          <a:prstGeom prst="line">
            <a:avLst/>
          </a:prstGeom>
        </p:spPr>
        <p:style>
          <a:lnRef idx="1">
            <a:schemeClr val="dk1"/>
          </a:lnRef>
          <a:fillRef idx="0">
            <a:schemeClr val="dk1"/>
          </a:fillRef>
          <a:effectRef idx="0">
            <a:schemeClr val="dk1"/>
          </a:effectRef>
          <a:fontRef idx="minor">
            <a:schemeClr val="tx1"/>
          </a:fontRef>
        </p:style>
      </p:cxnSp>
      <p:sp>
        <p:nvSpPr>
          <p:cNvPr id="38" name="テキスト ボックス 37"/>
          <p:cNvSpPr txBox="1"/>
          <p:nvPr/>
        </p:nvSpPr>
        <p:spPr>
          <a:xfrm>
            <a:off x="3162350" y="1459612"/>
            <a:ext cx="524933" cy="253916"/>
          </a:xfrm>
          <a:prstGeom prst="rect">
            <a:avLst/>
          </a:prstGeom>
          <a:noFill/>
        </p:spPr>
        <p:txBody>
          <a:bodyPr wrap="square" rtlCol="0">
            <a:spAutoFit/>
          </a:bodyPr>
          <a:lstStyle/>
          <a:p>
            <a:r>
              <a:rPr kumimoji="1" lang="en-US" altLang="ja-JP" sz="1050" dirty="0" smtClean="0">
                <a:solidFill>
                  <a:srgbClr val="00B050"/>
                </a:solidFill>
              </a:rPr>
              <a:t>Sm</a:t>
            </a:r>
            <a:endParaRPr kumimoji="1" lang="ja-JP" altLang="en-US" sz="1050" dirty="0">
              <a:solidFill>
                <a:srgbClr val="00B050"/>
              </a:solidFill>
            </a:endParaRPr>
          </a:p>
        </p:txBody>
      </p:sp>
      <p:sp>
        <p:nvSpPr>
          <p:cNvPr id="39" name="テキスト ボックス 38"/>
          <p:cNvSpPr txBox="1"/>
          <p:nvPr/>
        </p:nvSpPr>
        <p:spPr>
          <a:xfrm>
            <a:off x="3260408" y="1139116"/>
            <a:ext cx="524933" cy="215444"/>
          </a:xfrm>
          <a:prstGeom prst="rect">
            <a:avLst/>
          </a:prstGeom>
          <a:noFill/>
        </p:spPr>
        <p:txBody>
          <a:bodyPr wrap="square" rtlCol="0">
            <a:spAutoFit/>
          </a:bodyPr>
          <a:lstStyle/>
          <a:p>
            <a:r>
              <a:rPr kumimoji="1" lang="en-US" altLang="ja-JP" sz="800" dirty="0" err="1" smtClean="0">
                <a:solidFill>
                  <a:srgbClr val="00B050"/>
                </a:solidFill>
              </a:rPr>
              <a:t>Nd</a:t>
            </a:r>
            <a:r>
              <a:rPr kumimoji="1" lang="en-US" altLang="ja-JP" sz="800" dirty="0" smtClean="0">
                <a:solidFill>
                  <a:srgbClr val="00B050"/>
                </a:solidFill>
              </a:rPr>
              <a:t>/Sm</a:t>
            </a:r>
            <a:endParaRPr kumimoji="1" lang="ja-JP" altLang="en-US" sz="800" dirty="0">
              <a:solidFill>
                <a:srgbClr val="00B050"/>
              </a:solidFill>
            </a:endParaRPr>
          </a:p>
        </p:txBody>
      </p:sp>
      <p:sp>
        <p:nvSpPr>
          <p:cNvPr id="41" name="右中かっこ 40"/>
          <p:cNvSpPr/>
          <p:nvPr/>
        </p:nvSpPr>
        <p:spPr>
          <a:xfrm rot="16200000">
            <a:off x="3525012" y="1557332"/>
            <a:ext cx="45719" cy="16444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2" name="右中かっこ 41"/>
          <p:cNvSpPr/>
          <p:nvPr/>
        </p:nvSpPr>
        <p:spPr>
          <a:xfrm rot="16200000">
            <a:off x="3854367" y="1558584"/>
            <a:ext cx="45719" cy="16444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3" name="右中かっこ 42"/>
          <p:cNvSpPr/>
          <p:nvPr/>
        </p:nvSpPr>
        <p:spPr>
          <a:xfrm rot="16200000">
            <a:off x="2782102" y="1468567"/>
            <a:ext cx="45719" cy="16444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4" name="直線コネクタ 43"/>
          <p:cNvCxnSpPr>
            <a:stCxn id="43" idx="1"/>
          </p:cNvCxnSpPr>
          <p:nvPr/>
        </p:nvCxnSpPr>
        <p:spPr>
          <a:xfrm flipV="1">
            <a:off x="2804962" y="1308332"/>
            <a:ext cx="689661" cy="219596"/>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H="1" flipV="1">
            <a:off x="3488188" y="1310288"/>
            <a:ext cx="401112" cy="291255"/>
          </a:xfrm>
          <a:prstGeom prst="line">
            <a:avLst/>
          </a:prstGeom>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flipH="1" flipV="1">
            <a:off x="3488613" y="1312856"/>
            <a:ext cx="68462" cy="302009"/>
          </a:xfrm>
          <a:prstGeom prst="line">
            <a:avLst/>
          </a:prstGeom>
        </p:spPr>
        <p:style>
          <a:lnRef idx="1">
            <a:schemeClr val="dk1"/>
          </a:lnRef>
          <a:fillRef idx="0">
            <a:schemeClr val="dk1"/>
          </a:fillRef>
          <a:effectRef idx="0">
            <a:schemeClr val="dk1"/>
          </a:effectRef>
          <a:fontRef idx="minor">
            <a:schemeClr val="tx1"/>
          </a:fontRef>
        </p:style>
      </p:cxnSp>
      <p:sp>
        <p:nvSpPr>
          <p:cNvPr id="52" name="右中かっこ 51"/>
          <p:cNvSpPr/>
          <p:nvPr/>
        </p:nvSpPr>
        <p:spPr>
          <a:xfrm rot="16200000">
            <a:off x="4058266" y="1691258"/>
            <a:ext cx="45719" cy="16444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3" name="右中かっこ 52"/>
          <p:cNvSpPr/>
          <p:nvPr/>
        </p:nvSpPr>
        <p:spPr>
          <a:xfrm rot="16200000">
            <a:off x="4826709" y="1588369"/>
            <a:ext cx="45719" cy="16444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4" name="テキスト ボックス 53"/>
          <p:cNvSpPr txBox="1"/>
          <p:nvPr/>
        </p:nvSpPr>
        <p:spPr>
          <a:xfrm>
            <a:off x="4658718" y="921337"/>
            <a:ext cx="524933" cy="253916"/>
          </a:xfrm>
          <a:prstGeom prst="rect">
            <a:avLst/>
          </a:prstGeom>
          <a:noFill/>
        </p:spPr>
        <p:txBody>
          <a:bodyPr wrap="square" rtlCol="0">
            <a:spAutoFit/>
          </a:bodyPr>
          <a:lstStyle/>
          <a:p>
            <a:r>
              <a:rPr kumimoji="1" lang="en-US" altLang="ja-JP" sz="1050" dirty="0" err="1" smtClean="0">
                <a:solidFill>
                  <a:srgbClr val="00B050"/>
                </a:solidFill>
              </a:rPr>
              <a:t>Eu</a:t>
            </a:r>
            <a:endParaRPr kumimoji="1" lang="ja-JP" altLang="en-US" sz="1050" dirty="0">
              <a:solidFill>
                <a:srgbClr val="00B050"/>
              </a:solidFill>
            </a:endParaRPr>
          </a:p>
        </p:txBody>
      </p:sp>
      <p:cxnSp>
        <p:nvCxnSpPr>
          <p:cNvPr id="55" name="直線コネクタ 54"/>
          <p:cNvCxnSpPr>
            <a:stCxn id="52" idx="1"/>
          </p:cNvCxnSpPr>
          <p:nvPr/>
        </p:nvCxnSpPr>
        <p:spPr>
          <a:xfrm flipV="1">
            <a:off x="4081126" y="1142893"/>
            <a:ext cx="744896" cy="607726"/>
          </a:xfrm>
          <a:prstGeom prst="line">
            <a:avLst/>
          </a:prstGeom>
        </p:spPr>
        <p:style>
          <a:lnRef idx="1">
            <a:schemeClr val="dk1"/>
          </a:lnRef>
          <a:fillRef idx="0">
            <a:schemeClr val="dk1"/>
          </a:fillRef>
          <a:effectRef idx="0">
            <a:schemeClr val="dk1"/>
          </a:effectRef>
          <a:fontRef idx="minor">
            <a:schemeClr val="tx1"/>
          </a:fontRef>
        </p:style>
      </p:cxnSp>
      <p:cxnSp>
        <p:nvCxnSpPr>
          <p:cNvPr id="56" name="直線コネクタ 55"/>
          <p:cNvCxnSpPr>
            <a:stCxn id="53" idx="1"/>
          </p:cNvCxnSpPr>
          <p:nvPr/>
        </p:nvCxnSpPr>
        <p:spPr>
          <a:xfrm flipH="1" flipV="1">
            <a:off x="4821293" y="1149546"/>
            <a:ext cx="28276" cy="498184"/>
          </a:xfrm>
          <a:prstGeom prst="line">
            <a:avLst/>
          </a:prstGeom>
        </p:spPr>
        <p:style>
          <a:lnRef idx="1">
            <a:schemeClr val="dk1"/>
          </a:lnRef>
          <a:fillRef idx="0">
            <a:schemeClr val="dk1"/>
          </a:fillRef>
          <a:effectRef idx="0">
            <a:schemeClr val="dk1"/>
          </a:effectRef>
          <a:fontRef idx="minor">
            <a:schemeClr val="tx1"/>
          </a:fontRef>
        </p:style>
      </p:cxnSp>
      <p:sp>
        <p:nvSpPr>
          <p:cNvPr id="59" name="テキスト ボックス 58"/>
          <p:cNvSpPr txBox="1"/>
          <p:nvPr/>
        </p:nvSpPr>
        <p:spPr>
          <a:xfrm rot="16200000">
            <a:off x="4384871" y="1426149"/>
            <a:ext cx="524933" cy="215444"/>
          </a:xfrm>
          <a:prstGeom prst="rect">
            <a:avLst/>
          </a:prstGeom>
          <a:noFill/>
        </p:spPr>
        <p:txBody>
          <a:bodyPr wrap="square" rtlCol="0">
            <a:spAutoFit/>
          </a:bodyPr>
          <a:lstStyle/>
          <a:p>
            <a:r>
              <a:rPr kumimoji="1" lang="en-US" altLang="ja-JP" sz="800" dirty="0" smtClean="0">
                <a:solidFill>
                  <a:srgbClr val="00B050"/>
                </a:solidFill>
              </a:rPr>
              <a:t>Sm/</a:t>
            </a:r>
            <a:r>
              <a:rPr kumimoji="1" lang="en-US" altLang="ja-JP" sz="800" dirty="0" err="1" smtClean="0">
                <a:solidFill>
                  <a:srgbClr val="00B050"/>
                </a:solidFill>
              </a:rPr>
              <a:t>Gd</a:t>
            </a:r>
            <a:endParaRPr kumimoji="1" lang="ja-JP" altLang="en-US" sz="800" dirty="0">
              <a:solidFill>
                <a:srgbClr val="00B050"/>
              </a:solidFill>
            </a:endParaRPr>
          </a:p>
        </p:txBody>
      </p:sp>
      <p:sp>
        <p:nvSpPr>
          <p:cNvPr id="60" name="テキスト ボックス 59"/>
          <p:cNvSpPr txBox="1"/>
          <p:nvPr/>
        </p:nvSpPr>
        <p:spPr>
          <a:xfrm rot="16200000">
            <a:off x="4801624" y="1384215"/>
            <a:ext cx="524933" cy="215444"/>
          </a:xfrm>
          <a:prstGeom prst="rect">
            <a:avLst/>
          </a:prstGeom>
          <a:noFill/>
        </p:spPr>
        <p:txBody>
          <a:bodyPr wrap="square" rtlCol="0">
            <a:spAutoFit/>
          </a:bodyPr>
          <a:lstStyle/>
          <a:p>
            <a:r>
              <a:rPr kumimoji="1" lang="en-US" altLang="ja-JP" sz="800" dirty="0" smtClean="0">
                <a:solidFill>
                  <a:srgbClr val="00B050"/>
                </a:solidFill>
              </a:rPr>
              <a:t>Sm/</a:t>
            </a:r>
            <a:r>
              <a:rPr kumimoji="1" lang="en-US" altLang="ja-JP" sz="800" dirty="0" err="1" smtClean="0">
                <a:solidFill>
                  <a:srgbClr val="00B050"/>
                </a:solidFill>
              </a:rPr>
              <a:t>Gd</a:t>
            </a:r>
            <a:endParaRPr kumimoji="1" lang="ja-JP" altLang="en-US" sz="800" dirty="0">
              <a:solidFill>
                <a:srgbClr val="00B050"/>
              </a:solidFill>
            </a:endParaRPr>
          </a:p>
        </p:txBody>
      </p:sp>
      <p:sp>
        <p:nvSpPr>
          <p:cNvPr id="62" name="右中かっこ 61"/>
          <p:cNvSpPr/>
          <p:nvPr/>
        </p:nvSpPr>
        <p:spPr>
          <a:xfrm rot="16200000">
            <a:off x="5475759" y="1137946"/>
            <a:ext cx="45719" cy="67493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3" name="テキスト ボックス 62"/>
          <p:cNvSpPr txBox="1"/>
          <p:nvPr/>
        </p:nvSpPr>
        <p:spPr>
          <a:xfrm>
            <a:off x="5783470" y="1500949"/>
            <a:ext cx="524933" cy="253916"/>
          </a:xfrm>
          <a:prstGeom prst="rect">
            <a:avLst/>
          </a:prstGeom>
          <a:noFill/>
        </p:spPr>
        <p:txBody>
          <a:bodyPr wrap="square" rtlCol="0">
            <a:spAutoFit/>
          </a:bodyPr>
          <a:lstStyle/>
          <a:p>
            <a:r>
              <a:rPr kumimoji="1" lang="en-US" altLang="ja-JP" sz="1050" dirty="0" smtClean="0">
                <a:solidFill>
                  <a:srgbClr val="00B050"/>
                </a:solidFill>
              </a:rPr>
              <a:t>Tb</a:t>
            </a:r>
            <a:endParaRPr kumimoji="1" lang="ja-JP" altLang="en-US" sz="1050" dirty="0">
              <a:solidFill>
                <a:srgbClr val="00B050"/>
              </a:solidFill>
            </a:endParaRPr>
          </a:p>
        </p:txBody>
      </p:sp>
      <p:sp>
        <p:nvSpPr>
          <p:cNvPr id="64" name="右中かっこ 63"/>
          <p:cNvSpPr/>
          <p:nvPr/>
        </p:nvSpPr>
        <p:spPr>
          <a:xfrm rot="16200000">
            <a:off x="882458" y="3333841"/>
            <a:ext cx="71448" cy="931667"/>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5" name="テキスト ボックス 64"/>
          <p:cNvSpPr txBox="1"/>
          <p:nvPr/>
        </p:nvSpPr>
        <p:spPr>
          <a:xfrm>
            <a:off x="569591" y="3548506"/>
            <a:ext cx="743039" cy="215444"/>
          </a:xfrm>
          <a:prstGeom prst="rect">
            <a:avLst/>
          </a:prstGeom>
          <a:noFill/>
        </p:spPr>
        <p:txBody>
          <a:bodyPr wrap="square" rtlCol="0">
            <a:spAutoFit/>
          </a:bodyPr>
          <a:lstStyle/>
          <a:p>
            <a:r>
              <a:rPr kumimoji="1" lang="en-US" altLang="ja-JP" sz="800" dirty="0" err="1" smtClean="0">
                <a:solidFill>
                  <a:srgbClr val="00B050"/>
                </a:solidFill>
              </a:rPr>
              <a:t>GdO</a:t>
            </a:r>
            <a:r>
              <a:rPr kumimoji="1" lang="en-US" altLang="ja-JP" sz="800" dirty="0" smtClean="0">
                <a:solidFill>
                  <a:srgbClr val="00B050"/>
                </a:solidFill>
              </a:rPr>
              <a:t>/</a:t>
            </a:r>
            <a:r>
              <a:rPr kumimoji="1" lang="en-US" altLang="ja-JP" sz="800" dirty="0" err="1" smtClean="0">
                <a:solidFill>
                  <a:srgbClr val="00B050"/>
                </a:solidFill>
              </a:rPr>
              <a:t>GdOH</a:t>
            </a:r>
            <a:endParaRPr kumimoji="1" lang="ja-JP" altLang="en-US" sz="800" dirty="0">
              <a:solidFill>
                <a:srgbClr val="00B050"/>
              </a:solidFill>
            </a:endParaRPr>
          </a:p>
        </p:txBody>
      </p:sp>
      <p:sp>
        <p:nvSpPr>
          <p:cNvPr id="66" name="テキスト ボックス 65"/>
          <p:cNvSpPr txBox="1"/>
          <p:nvPr/>
        </p:nvSpPr>
        <p:spPr>
          <a:xfrm>
            <a:off x="5335233" y="985044"/>
            <a:ext cx="524933" cy="253916"/>
          </a:xfrm>
          <a:prstGeom prst="rect">
            <a:avLst/>
          </a:prstGeom>
          <a:noFill/>
        </p:spPr>
        <p:txBody>
          <a:bodyPr wrap="square" rtlCol="0">
            <a:spAutoFit/>
          </a:bodyPr>
          <a:lstStyle/>
          <a:p>
            <a:r>
              <a:rPr kumimoji="1" lang="en-US" altLang="ja-JP" sz="1050" dirty="0" err="1" smtClean="0">
                <a:solidFill>
                  <a:srgbClr val="00B050"/>
                </a:solidFill>
              </a:rPr>
              <a:t>Gd</a:t>
            </a:r>
            <a:endParaRPr kumimoji="1" lang="ja-JP" altLang="en-US" sz="1050" dirty="0">
              <a:solidFill>
                <a:srgbClr val="00B050"/>
              </a:solidFill>
            </a:endParaRPr>
          </a:p>
        </p:txBody>
      </p:sp>
      <p:cxnSp>
        <p:nvCxnSpPr>
          <p:cNvPr id="67" name="直線コネクタ 66"/>
          <p:cNvCxnSpPr>
            <a:stCxn id="62" idx="1"/>
          </p:cNvCxnSpPr>
          <p:nvPr/>
        </p:nvCxnSpPr>
        <p:spPr>
          <a:xfrm flipV="1">
            <a:off x="5498619" y="1192811"/>
            <a:ext cx="15156" cy="259741"/>
          </a:xfrm>
          <a:prstGeom prst="line">
            <a:avLst/>
          </a:prstGeom>
        </p:spPr>
        <p:style>
          <a:lnRef idx="1">
            <a:schemeClr val="dk1"/>
          </a:lnRef>
          <a:fillRef idx="0">
            <a:schemeClr val="dk1"/>
          </a:fillRef>
          <a:effectRef idx="0">
            <a:schemeClr val="dk1"/>
          </a:effectRef>
          <a:fontRef idx="minor">
            <a:schemeClr val="tx1"/>
          </a:fontRef>
        </p:style>
      </p:cxnSp>
      <p:sp>
        <p:nvSpPr>
          <p:cNvPr id="68" name="右中かっこ 67"/>
          <p:cNvSpPr/>
          <p:nvPr/>
        </p:nvSpPr>
        <p:spPr>
          <a:xfrm rot="16200000">
            <a:off x="6127579" y="1430762"/>
            <a:ext cx="45719" cy="16444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69" name="直線コネクタ 68"/>
          <p:cNvCxnSpPr/>
          <p:nvPr/>
        </p:nvCxnSpPr>
        <p:spPr>
          <a:xfrm flipH="1" flipV="1">
            <a:off x="5513775" y="1218703"/>
            <a:ext cx="630992" cy="245158"/>
          </a:xfrm>
          <a:prstGeom prst="line">
            <a:avLst/>
          </a:prstGeom>
        </p:spPr>
        <p:style>
          <a:lnRef idx="1">
            <a:schemeClr val="dk1"/>
          </a:lnRef>
          <a:fillRef idx="0">
            <a:schemeClr val="dk1"/>
          </a:fillRef>
          <a:effectRef idx="0">
            <a:schemeClr val="dk1"/>
          </a:effectRef>
          <a:fontRef idx="minor">
            <a:schemeClr val="tx1"/>
          </a:fontRef>
        </p:style>
      </p:cxnSp>
      <p:sp>
        <p:nvSpPr>
          <p:cNvPr id="73" name="右中かっこ 72"/>
          <p:cNvSpPr/>
          <p:nvPr/>
        </p:nvSpPr>
        <p:spPr>
          <a:xfrm rot="16200000">
            <a:off x="7209445" y="432392"/>
            <a:ext cx="86976" cy="1953339"/>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4" name="テキスト ボックス 73"/>
          <p:cNvSpPr txBox="1"/>
          <p:nvPr/>
        </p:nvSpPr>
        <p:spPr>
          <a:xfrm>
            <a:off x="6755241" y="1028051"/>
            <a:ext cx="1049680" cy="338554"/>
          </a:xfrm>
          <a:prstGeom prst="rect">
            <a:avLst/>
          </a:prstGeom>
          <a:noFill/>
        </p:spPr>
        <p:txBody>
          <a:bodyPr wrap="square" rtlCol="0">
            <a:spAutoFit/>
          </a:bodyPr>
          <a:lstStyle/>
          <a:p>
            <a:pPr algn="ctr"/>
            <a:r>
              <a:rPr kumimoji="1" lang="en-US" altLang="ja-JP" sz="800" i="1" dirty="0" smtClean="0">
                <a:solidFill>
                  <a:srgbClr val="00B050"/>
                </a:solidFill>
              </a:rPr>
              <a:t>RE</a:t>
            </a:r>
            <a:r>
              <a:rPr kumimoji="1" lang="en-US" altLang="ja-JP" sz="800" dirty="0" smtClean="0">
                <a:solidFill>
                  <a:srgbClr val="00B050"/>
                </a:solidFill>
              </a:rPr>
              <a:t>O/</a:t>
            </a:r>
            <a:r>
              <a:rPr kumimoji="1" lang="en-US" altLang="ja-JP" sz="800" i="1" dirty="0" smtClean="0">
                <a:solidFill>
                  <a:srgbClr val="00B050"/>
                </a:solidFill>
              </a:rPr>
              <a:t>RE</a:t>
            </a:r>
            <a:r>
              <a:rPr kumimoji="1" lang="en-US" altLang="ja-JP" sz="800" dirty="0" smtClean="0">
                <a:solidFill>
                  <a:srgbClr val="00B050"/>
                </a:solidFill>
              </a:rPr>
              <a:t>OH</a:t>
            </a:r>
          </a:p>
          <a:p>
            <a:pPr algn="ctr"/>
            <a:r>
              <a:rPr kumimoji="1" lang="ja-JP" altLang="en-US" sz="800" dirty="0" smtClean="0">
                <a:solidFill>
                  <a:srgbClr val="00B050"/>
                </a:solidFill>
              </a:rPr>
              <a:t>（</a:t>
            </a:r>
            <a:r>
              <a:rPr kumimoji="1" lang="en-US" altLang="ja-JP" sz="800" i="1" dirty="0" smtClean="0">
                <a:solidFill>
                  <a:srgbClr val="00B050"/>
                </a:solidFill>
              </a:rPr>
              <a:t>RE</a:t>
            </a:r>
            <a:r>
              <a:rPr kumimoji="1" lang="en-US" altLang="ja-JP" sz="800" dirty="0" smtClean="0">
                <a:solidFill>
                  <a:srgbClr val="00B050"/>
                </a:solidFill>
              </a:rPr>
              <a:t>:</a:t>
            </a:r>
            <a:r>
              <a:rPr kumimoji="1" lang="ja-JP" altLang="en-US" sz="800" dirty="0" smtClean="0">
                <a:solidFill>
                  <a:srgbClr val="00B050"/>
                </a:solidFill>
              </a:rPr>
              <a:t>希土類元素）</a:t>
            </a:r>
            <a:endParaRPr kumimoji="1" lang="ja-JP" altLang="en-US" sz="800" dirty="0">
              <a:solidFill>
                <a:srgbClr val="00B050"/>
              </a:solidFill>
            </a:endParaRPr>
          </a:p>
        </p:txBody>
      </p:sp>
      <p:sp>
        <p:nvSpPr>
          <p:cNvPr id="75" name="テキスト ボックス 74"/>
          <p:cNvSpPr txBox="1"/>
          <p:nvPr/>
        </p:nvSpPr>
        <p:spPr>
          <a:xfrm>
            <a:off x="2029831" y="3455089"/>
            <a:ext cx="524933" cy="253916"/>
          </a:xfrm>
          <a:prstGeom prst="rect">
            <a:avLst/>
          </a:prstGeom>
          <a:noFill/>
        </p:spPr>
        <p:txBody>
          <a:bodyPr wrap="square" rtlCol="0">
            <a:spAutoFit/>
          </a:bodyPr>
          <a:lstStyle/>
          <a:p>
            <a:r>
              <a:rPr kumimoji="1" lang="en-US" altLang="ja-JP" sz="1050" dirty="0" smtClean="0">
                <a:solidFill>
                  <a:srgbClr val="00B050"/>
                </a:solidFill>
              </a:rPr>
              <a:t>Ta</a:t>
            </a:r>
            <a:endParaRPr kumimoji="1" lang="ja-JP" altLang="en-US" sz="1050" dirty="0">
              <a:solidFill>
                <a:srgbClr val="00B050"/>
              </a:solidFill>
            </a:endParaRPr>
          </a:p>
        </p:txBody>
      </p:sp>
      <p:sp>
        <p:nvSpPr>
          <p:cNvPr id="76" name="テキスト ボックス 75"/>
          <p:cNvSpPr txBox="1"/>
          <p:nvPr/>
        </p:nvSpPr>
        <p:spPr>
          <a:xfrm>
            <a:off x="2596185" y="3276482"/>
            <a:ext cx="524933" cy="253916"/>
          </a:xfrm>
          <a:prstGeom prst="rect">
            <a:avLst/>
          </a:prstGeom>
          <a:noFill/>
        </p:spPr>
        <p:txBody>
          <a:bodyPr wrap="square" rtlCol="0">
            <a:spAutoFit/>
          </a:bodyPr>
          <a:lstStyle/>
          <a:p>
            <a:r>
              <a:rPr kumimoji="1" lang="en-US" altLang="ja-JP" sz="1050" dirty="0" smtClean="0">
                <a:solidFill>
                  <a:srgbClr val="00B050"/>
                </a:solidFill>
              </a:rPr>
              <a:t>W</a:t>
            </a:r>
            <a:endParaRPr kumimoji="1" lang="ja-JP" altLang="en-US" sz="1050" dirty="0">
              <a:solidFill>
                <a:srgbClr val="00B050"/>
              </a:solidFill>
            </a:endParaRPr>
          </a:p>
        </p:txBody>
      </p:sp>
      <p:sp>
        <p:nvSpPr>
          <p:cNvPr id="77" name="テキスト ボックス 76"/>
          <p:cNvSpPr txBox="1"/>
          <p:nvPr/>
        </p:nvSpPr>
        <p:spPr>
          <a:xfrm>
            <a:off x="2870084" y="3043789"/>
            <a:ext cx="524933" cy="253916"/>
          </a:xfrm>
          <a:prstGeom prst="rect">
            <a:avLst/>
          </a:prstGeom>
          <a:noFill/>
        </p:spPr>
        <p:txBody>
          <a:bodyPr wrap="square" rtlCol="0">
            <a:spAutoFit/>
          </a:bodyPr>
          <a:lstStyle/>
          <a:p>
            <a:r>
              <a:rPr kumimoji="1" lang="en-US" altLang="ja-JP" sz="1050" dirty="0" smtClean="0">
                <a:solidFill>
                  <a:srgbClr val="00B050"/>
                </a:solidFill>
              </a:rPr>
              <a:t>Re</a:t>
            </a:r>
            <a:endParaRPr kumimoji="1" lang="ja-JP" altLang="en-US" sz="1050" dirty="0">
              <a:solidFill>
                <a:srgbClr val="00B050"/>
              </a:solidFill>
            </a:endParaRPr>
          </a:p>
        </p:txBody>
      </p:sp>
      <p:sp>
        <p:nvSpPr>
          <p:cNvPr id="78" name="右中かっこ 77"/>
          <p:cNvSpPr/>
          <p:nvPr/>
        </p:nvSpPr>
        <p:spPr>
          <a:xfrm rot="16200000">
            <a:off x="2946013" y="3592345"/>
            <a:ext cx="45719" cy="16444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9" name="右中かっこ 78"/>
          <p:cNvSpPr/>
          <p:nvPr/>
        </p:nvSpPr>
        <p:spPr>
          <a:xfrm rot="16200000">
            <a:off x="3307998" y="3577806"/>
            <a:ext cx="45719" cy="16444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80" name="直線コネクタ 79"/>
          <p:cNvCxnSpPr>
            <a:stCxn id="78" idx="1"/>
          </p:cNvCxnSpPr>
          <p:nvPr/>
        </p:nvCxnSpPr>
        <p:spPr>
          <a:xfrm flipV="1">
            <a:off x="2968873" y="3240058"/>
            <a:ext cx="77105" cy="411648"/>
          </a:xfrm>
          <a:prstGeom prst="line">
            <a:avLst/>
          </a:prstGeom>
        </p:spPr>
        <p:style>
          <a:lnRef idx="1">
            <a:schemeClr val="dk1"/>
          </a:lnRef>
          <a:fillRef idx="0">
            <a:schemeClr val="dk1"/>
          </a:fillRef>
          <a:effectRef idx="0">
            <a:schemeClr val="dk1"/>
          </a:effectRef>
          <a:fontRef idx="minor">
            <a:schemeClr val="tx1"/>
          </a:fontRef>
        </p:style>
      </p:cxnSp>
      <p:cxnSp>
        <p:nvCxnSpPr>
          <p:cNvPr id="82" name="直線コネクタ 81"/>
          <p:cNvCxnSpPr>
            <a:stCxn id="79" idx="1"/>
          </p:cNvCxnSpPr>
          <p:nvPr/>
        </p:nvCxnSpPr>
        <p:spPr>
          <a:xfrm flipH="1" flipV="1">
            <a:off x="3045978" y="3240058"/>
            <a:ext cx="284880" cy="397109"/>
          </a:xfrm>
          <a:prstGeom prst="line">
            <a:avLst/>
          </a:prstGeom>
        </p:spPr>
        <p:style>
          <a:lnRef idx="1">
            <a:schemeClr val="dk1"/>
          </a:lnRef>
          <a:fillRef idx="0">
            <a:schemeClr val="dk1"/>
          </a:fillRef>
          <a:effectRef idx="0">
            <a:schemeClr val="dk1"/>
          </a:effectRef>
          <a:fontRef idx="minor">
            <a:schemeClr val="tx1"/>
          </a:fontRef>
        </p:style>
      </p:cxnSp>
      <p:sp>
        <p:nvSpPr>
          <p:cNvPr id="89" name="テキスト ボックス 88"/>
          <p:cNvSpPr txBox="1"/>
          <p:nvPr/>
        </p:nvSpPr>
        <p:spPr>
          <a:xfrm>
            <a:off x="6610268" y="3043789"/>
            <a:ext cx="524933" cy="253916"/>
          </a:xfrm>
          <a:prstGeom prst="rect">
            <a:avLst/>
          </a:prstGeom>
          <a:noFill/>
        </p:spPr>
        <p:txBody>
          <a:bodyPr wrap="square" rtlCol="0">
            <a:spAutoFit/>
          </a:bodyPr>
          <a:lstStyle/>
          <a:p>
            <a:r>
              <a:rPr kumimoji="1" lang="en-US" altLang="ja-JP" sz="1050" dirty="0" smtClean="0">
                <a:solidFill>
                  <a:srgbClr val="00B050"/>
                </a:solidFill>
              </a:rPr>
              <a:t>Tl</a:t>
            </a:r>
            <a:endParaRPr kumimoji="1" lang="ja-JP" altLang="en-US" sz="1050" dirty="0">
              <a:solidFill>
                <a:srgbClr val="00B050"/>
              </a:solidFill>
            </a:endParaRPr>
          </a:p>
        </p:txBody>
      </p:sp>
      <p:sp>
        <p:nvSpPr>
          <p:cNvPr id="90" name="右中かっこ 89"/>
          <p:cNvSpPr/>
          <p:nvPr/>
        </p:nvSpPr>
        <p:spPr>
          <a:xfrm rot="16200000">
            <a:off x="6686197" y="3592345"/>
            <a:ext cx="45719" cy="16444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1" name="右中かっこ 90"/>
          <p:cNvSpPr/>
          <p:nvPr/>
        </p:nvSpPr>
        <p:spPr>
          <a:xfrm rot="16200000">
            <a:off x="7048182" y="3577806"/>
            <a:ext cx="45719" cy="16444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92" name="直線コネクタ 91"/>
          <p:cNvCxnSpPr>
            <a:stCxn id="90" idx="1"/>
          </p:cNvCxnSpPr>
          <p:nvPr/>
        </p:nvCxnSpPr>
        <p:spPr>
          <a:xfrm flipV="1">
            <a:off x="6709057" y="3240058"/>
            <a:ext cx="77105" cy="411648"/>
          </a:xfrm>
          <a:prstGeom prst="line">
            <a:avLst/>
          </a:prstGeom>
        </p:spPr>
        <p:style>
          <a:lnRef idx="1">
            <a:schemeClr val="dk1"/>
          </a:lnRef>
          <a:fillRef idx="0">
            <a:schemeClr val="dk1"/>
          </a:fillRef>
          <a:effectRef idx="0">
            <a:schemeClr val="dk1"/>
          </a:effectRef>
          <a:fontRef idx="minor">
            <a:schemeClr val="tx1"/>
          </a:fontRef>
        </p:style>
      </p:cxnSp>
      <p:cxnSp>
        <p:nvCxnSpPr>
          <p:cNvPr id="93" name="直線コネクタ 92"/>
          <p:cNvCxnSpPr>
            <a:stCxn id="91" idx="1"/>
          </p:cNvCxnSpPr>
          <p:nvPr/>
        </p:nvCxnSpPr>
        <p:spPr>
          <a:xfrm flipH="1" flipV="1">
            <a:off x="6786162" y="3240058"/>
            <a:ext cx="284880" cy="397109"/>
          </a:xfrm>
          <a:prstGeom prst="line">
            <a:avLst/>
          </a:prstGeom>
        </p:spPr>
        <p:style>
          <a:lnRef idx="1">
            <a:schemeClr val="dk1"/>
          </a:lnRef>
          <a:fillRef idx="0">
            <a:schemeClr val="dk1"/>
          </a:fillRef>
          <a:effectRef idx="0">
            <a:schemeClr val="dk1"/>
          </a:effectRef>
          <a:fontRef idx="minor">
            <a:schemeClr val="tx1"/>
          </a:fontRef>
        </p:style>
      </p:cxnSp>
      <p:sp>
        <p:nvSpPr>
          <p:cNvPr id="94" name="テキスト ボックス 93"/>
          <p:cNvSpPr txBox="1"/>
          <p:nvPr/>
        </p:nvSpPr>
        <p:spPr>
          <a:xfrm>
            <a:off x="7059551" y="2719168"/>
            <a:ext cx="524933" cy="253916"/>
          </a:xfrm>
          <a:prstGeom prst="rect">
            <a:avLst/>
          </a:prstGeom>
          <a:noFill/>
        </p:spPr>
        <p:txBody>
          <a:bodyPr wrap="square" rtlCol="0">
            <a:spAutoFit/>
          </a:bodyPr>
          <a:lstStyle/>
          <a:p>
            <a:r>
              <a:rPr kumimoji="1" lang="en-US" altLang="ja-JP" sz="1050" dirty="0" err="1" smtClean="0">
                <a:solidFill>
                  <a:srgbClr val="00B050"/>
                </a:solidFill>
              </a:rPr>
              <a:t>Pb</a:t>
            </a:r>
            <a:endParaRPr kumimoji="1" lang="ja-JP" altLang="en-US" sz="1050" dirty="0">
              <a:solidFill>
                <a:srgbClr val="00B050"/>
              </a:solidFill>
            </a:endParaRPr>
          </a:p>
        </p:txBody>
      </p:sp>
      <p:sp>
        <p:nvSpPr>
          <p:cNvPr id="95" name="右中かっこ 94"/>
          <p:cNvSpPr/>
          <p:nvPr/>
        </p:nvSpPr>
        <p:spPr>
          <a:xfrm rot="16200000">
            <a:off x="6862091" y="3359479"/>
            <a:ext cx="45719" cy="164441"/>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6" name="右中かっこ 95"/>
          <p:cNvSpPr/>
          <p:nvPr/>
        </p:nvSpPr>
        <p:spPr>
          <a:xfrm rot="16200000">
            <a:off x="7424088" y="2938751"/>
            <a:ext cx="65504" cy="478834"/>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97" name="直線コネクタ 96"/>
          <p:cNvCxnSpPr>
            <a:stCxn id="95" idx="1"/>
          </p:cNvCxnSpPr>
          <p:nvPr/>
        </p:nvCxnSpPr>
        <p:spPr>
          <a:xfrm flipV="1">
            <a:off x="6884951" y="2939277"/>
            <a:ext cx="361983" cy="479563"/>
          </a:xfrm>
          <a:prstGeom prst="line">
            <a:avLst/>
          </a:prstGeom>
        </p:spPr>
        <p:style>
          <a:lnRef idx="1">
            <a:schemeClr val="dk1"/>
          </a:lnRef>
          <a:fillRef idx="0">
            <a:schemeClr val="dk1"/>
          </a:fillRef>
          <a:effectRef idx="0">
            <a:schemeClr val="dk1"/>
          </a:effectRef>
          <a:fontRef idx="minor">
            <a:schemeClr val="tx1"/>
          </a:fontRef>
        </p:style>
      </p:cxnSp>
      <p:cxnSp>
        <p:nvCxnSpPr>
          <p:cNvPr id="98" name="直線コネクタ 97"/>
          <p:cNvCxnSpPr>
            <a:stCxn id="96" idx="1"/>
          </p:cNvCxnSpPr>
          <p:nvPr/>
        </p:nvCxnSpPr>
        <p:spPr>
          <a:xfrm flipH="1" flipV="1">
            <a:off x="7233990" y="2937495"/>
            <a:ext cx="222850" cy="207921"/>
          </a:xfrm>
          <a:prstGeom prst="line">
            <a:avLst/>
          </a:prstGeom>
        </p:spPr>
        <p:style>
          <a:lnRef idx="1">
            <a:schemeClr val="dk1"/>
          </a:lnRef>
          <a:fillRef idx="0">
            <a:schemeClr val="dk1"/>
          </a:fillRef>
          <a:effectRef idx="0">
            <a:schemeClr val="dk1"/>
          </a:effectRef>
          <a:fontRef idx="minor">
            <a:schemeClr val="tx1"/>
          </a:fontRef>
        </p:style>
      </p:cxnSp>
      <p:sp>
        <p:nvSpPr>
          <p:cNvPr id="102" name="テキスト ボックス 101"/>
          <p:cNvSpPr txBox="1"/>
          <p:nvPr/>
        </p:nvSpPr>
        <p:spPr>
          <a:xfrm>
            <a:off x="7632064" y="3503489"/>
            <a:ext cx="524933" cy="253916"/>
          </a:xfrm>
          <a:prstGeom prst="rect">
            <a:avLst/>
          </a:prstGeom>
          <a:noFill/>
        </p:spPr>
        <p:txBody>
          <a:bodyPr wrap="square" rtlCol="0">
            <a:spAutoFit/>
          </a:bodyPr>
          <a:lstStyle/>
          <a:p>
            <a:r>
              <a:rPr kumimoji="1" lang="en-US" altLang="ja-JP" sz="1050" dirty="0" smtClean="0">
                <a:solidFill>
                  <a:srgbClr val="00B050"/>
                </a:solidFill>
              </a:rPr>
              <a:t>Bi</a:t>
            </a:r>
            <a:endParaRPr kumimoji="1" lang="ja-JP" altLang="en-US" sz="1050" dirty="0">
              <a:solidFill>
                <a:srgbClr val="00B050"/>
              </a:solidFill>
            </a:endParaRPr>
          </a:p>
        </p:txBody>
      </p:sp>
      <p:sp>
        <p:nvSpPr>
          <p:cNvPr id="103" name="テキスト ボックス 102"/>
          <p:cNvSpPr txBox="1"/>
          <p:nvPr/>
        </p:nvSpPr>
        <p:spPr>
          <a:xfrm>
            <a:off x="4492593" y="5578709"/>
            <a:ext cx="524933" cy="253916"/>
          </a:xfrm>
          <a:prstGeom prst="rect">
            <a:avLst/>
          </a:prstGeom>
          <a:noFill/>
        </p:spPr>
        <p:txBody>
          <a:bodyPr wrap="square" rtlCol="0">
            <a:spAutoFit/>
          </a:bodyPr>
          <a:lstStyle/>
          <a:p>
            <a:r>
              <a:rPr kumimoji="1" lang="en-US" altLang="ja-JP" sz="1050" dirty="0" err="1" smtClean="0">
                <a:solidFill>
                  <a:srgbClr val="00B050"/>
                </a:solidFill>
              </a:rPr>
              <a:t>Th</a:t>
            </a:r>
            <a:endParaRPr kumimoji="1" lang="ja-JP" altLang="en-US" sz="1050" dirty="0">
              <a:solidFill>
                <a:srgbClr val="00B050"/>
              </a:solidFill>
            </a:endParaRPr>
          </a:p>
        </p:txBody>
      </p:sp>
      <p:sp>
        <p:nvSpPr>
          <p:cNvPr id="104" name="テキスト ボックス 103"/>
          <p:cNvSpPr txBox="1"/>
          <p:nvPr/>
        </p:nvSpPr>
        <p:spPr>
          <a:xfrm>
            <a:off x="5498618" y="5451751"/>
            <a:ext cx="524933" cy="253916"/>
          </a:xfrm>
          <a:prstGeom prst="rect">
            <a:avLst/>
          </a:prstGeom>
          <a:noFill/>
        </p:spPr>
        <p:txBody>
          <a:bodyPr wrap="square" rtlCol="0">
            <a:spAutoFit/>
          </a:bodyPr>
          <a:lstStyle/>
          <a:p>
            <a:r>
              <a:rPr kumimoji="1" lang="en-US" altLang="ja-JP" sz="1050" dirty="0" smtClean="0">
                <a:solidFill>
                  <a:srgbClr val="00B050"/>
                </a:solidFill>
              </a:rPr>
              <a:t>Np</a:t>
            </a:r>
            <a:endParaRPr kumimoji="1" lang="ja-JP" altLang="en-US" sz="1050" dirty="0">
              <a:solidFill>
                <a:srgbClr val="00B050"/>
              </a:solidFill>
            </a:endParaRPr>
          </a:p>
        </p:txBody>
      </p:sp>
      <p:sp>
        <p:nvSpPr>
          <p:cNvPr id="105" name="右中かっこ 104"/>
          <p:cNvSpPr/>
          <p:nvPr/>
        </p:nvSpPr>
        <p:spPr>
          <a:xfrm rot="16200000">
            <a:off x="5140067" y="5153247"/>
            <a:ext cx="55148" cy="661958"/>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6" name="右中かっこ 105"/>
          <p:cNvSpPr/>
          <p:nvPr/>
        </p:nvSpPr>
        <p:spPr>
          <a:xfrm rot="16200000">
            <a:off x="5816579" y="5117017"/>
            <a:ext cx="45719" cy="248963"/>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7" name="テキスト ボックス 106"/>
          <p:cNvSpPr txBox="1"/>
          <p:nvPr/>
        </p:nvSpPr>
        <p:spPr>
          <a:xfrm>
            <a:off x="5438987" y="4828909"/>
            <a:ext cx="524933" cy="253916"/>
          </a:xfrm>
          <a:prstGeom prst="rect">
            <a:avLst/>
          </a:prstGeom>
          <a:noFill/>
        </p:spPr>
        <p:txBody>
          <a:bodyPr wrap="square" rtlCol="0">
            <a:spAutoFit/>
          </a:bodyPr>
          <a:lstStyle/>
          <a:p>
            <a:r>
              <a:rPr kumimoji="1" lang="en-US" altLang="ja-JP" sz="1050" dirty="0" smtClean="0">
                <a:solidFill>
                  <a:srgbClr val="00B050"/>
                </a:solidFill>
              </a:rPr>
              <a:t>U</a:t>
            </a:r>
            <a:endParaRPr kumimoji="1" lang="ja-JP" altLang="en-US" sz="1050" dirty="0">
              <a:solidFill>
                <a:srgbClr val="00B050"/>
              </a:solidFill>
            </a:endParaRPr>
          </a:p>
        </p:txBody>
      </p:sp>
      <p:cxnSp>
        <p:nvCxnSpPr>
          <p:cNvPr id="108" name="直線コネクタ 107"/>
          <p:cNvCxnSpPr/>
          <p:nvPr/>
        </p:nvCxnSpPr>
        <p:spPr>
          <a:xfrm flipV="1">
            <a:off x="5155369" y="5060263"/>
            <a:ext cx="400895" cy="379932"/>
          </a:xfrm>
          <a:prstGeom prst="line">
            <a:avLst/>
          </a:prstGeom>
        </p:spPr>
        <p:style>
          <a:lnRef idx="1">
            <a:schemeClr val="dk1"/>
          </a:lnRef>
          <a:fillRef idx="0">
            <a:schemeClr val="dk1"/>
          </a:fillRef>
          <a:effectRef idx="0">
            <a:schemeClr val="dk1"/>
          </a:effectRef>
          <a:fontRef idx="minor">
            <a:schemeClr val="tx1"/>
          </a:fontRef>
        </p:style>
      </p:cxnSp>
      <p:cxnSp>
        <p:nvCxnSpPr>
          <p:cNvPr id="110" name="直線コネクタ 109"/>
          <p:cNvCxnSpPr/>
          <p:nvPr/>
        </p:nvCxnSpPr>
        <p:spPr>
          <a:xfrm flipH="1" flipV="1">
            <a:off x="5556264" y="5043807"/>
            <a:ext cx="303313" cy="176085"/>
          </a:xfrm>
          <a:prstGeom prst="line">
            <a:avLst/>
          </a:prstGeom>
        </p:spPr>
        <p:style>
          <a:lnRef idx="1">
            <a:schemeClr val="dk1"/>
          </a:lnRef>
          <a:fillRef idx="0">
            <a:schemeClr val="dk1"/>
          </a:fillRef>
          <a:effectRef idx="0">
            <a:schemeClr val="dk1"/>
          </a:effectRef>
          <a:fontRef idx="minor">
            <a:schemeClr val="tx1"/>
          </a:fontRef>
        </p:style>
      </p:cxnSp>
      <p:sp>
        <p:nvSpPr>
          <p:cNvPr id="112" name="右中かっこ 111"/>
          <p:cNvSpPr/>
          <p:nvPr/>
        </p:nvSpPr>
        <p:spPr>
          <a:xfrm rot="16200000">
            <a:off x="6074957" y="5438661"/>
            <a:ext cx="45719" cy="35689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3" name="右中かっこ 112"/>
          <p:cNvSpPr/>
          <p:nvPr/>
        </p:nvSpPr>
        <p:spPr>
          <a:xfrm rot="16200000">
            <a:off x="6552093" y="5730968"/>
            <a:ext cx="48210" cy="155102"/>
          </a:xfrm>
          <a:prstGeom prst="rightBrace">
            <a:avLst>
              <a:gd name="adj1" fmla="val 5476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4" name="テキスト ボックス 113"/>
          <p:cNvSpPr txBox="1"/>
          <p:nvPr/>
        </p:nvSpPr>
        <p:spPr>
          <a:xfrm>
            <a:off x="6184123" y="5131849"/>
            <a:ext cx="524933" cy="253916"/>
          </a:xfrm>
          <a:prstGeom prst="rect">
            <a:avLst/>
          </a:prstGeom>
          <a:noFill/>
        </p:spPr>
        <p:txBody>
          <a:bodyPr wrap="square" rtlCol="0">
            <a:spAutoFit/>
          </a:bodyPr>
          <a:lstStyle/>
          <a:p>
            <a:r>
              <a:rPr kumimoji="1" lang="en-US" altLang="ja-JP" sz="1050" dirty="0" smtClean="0">
                <a:solidFill>
                  <a:srgbClr val="00B050"/>
                </a:solidFill>
              </a:rPr>
              <a:t>Pu</a:t>
            </a:r>
            <a:endParaRPr kumimoji="1" lang="ja-JP" altLang="en-US" sz="1050" dirty="0">
              <a:solidFill>
                <a:srgbClr val="00B050"/>
              </a:solidFill>
            </a:endParaRPr>
          </a:p>
        </p:txBody>
      </p:sp>
      <p:sp>
        <p:nvSpPr>
          <p:cNvPr id="115" name="テキスト ボックス 114"/>
          <p:cNvSpPr txBox="1"/>
          <p:nvPr/>
        </p:nvSpPr>
        <p:spPr>
          <a:xfrm rot="16200000">
            <a:off x="6156469" y="5509384"/>
            <a:ext cx="524933" cy="215444"/>
          </a:xfrm>
          <a:prstGeom prst="rect">
            <a:avLst/>
          </a:prstGeom>
          <a:noFill/>
        </p:spPr>
        <p:txBody>
          <a:bodyPr wrap="square" rtlCol="0">
            <a:spAutoFit/>
          </a:bodyPr>
          <a:lstStyle/>
          <a:p>
            <a:r>
              <a:rPr kumimoji="1" lang="en-US" altLang="ja-JP" sz="800" dirty="0" smtClean="0">
                <a:solidFill>
                  <a:srgbClr val="00B050"/>
                </a:solidFill>
              </a:rPr>
              <a:t>Pu/Am</a:t>
            </a:r>
            <a:endParaRPr kumimoji="1" lang="ja-JP" altLang="en-US" sz="800" dirty="0">
              <a:solidFill>
                <a:srgbClr val="00B050"/>
              </a:solidFill>
            </a:endParaRPr>
          </a:p>
        </p:txBody>
      </p:sp>
      <p:cxnSp>
        <p:nvCxnSpPr>
          <p:cNvPr id="116" name="直線コネクタ 115"/>
          <p:cNvCxnSpPr>
            <a:stCxn id="112" idx="1"/>
          </p:cNvCxnSpPr>
          <p:nvPr/>
        </p:nvCxnSpPr>
        <p:spPr>
          <a:xfrm flipV="1">
            <a:off x="6097817" y="5325735"/>
            <a:ext cx="244495" cy="268513"/>
          </a:xfrm>
          <a:prstGeom prst="line">
            <a:avLst/>
          </a:prstGeom>
        </p:spPr>
        <p:style>
          <a:lnRef idx="1">
            <a:schemeClr val="dk1"/>
          </a:lnRef>
          <a:fillRef idx="0">
            <a:schemeClr val="dk1"/>
          </a:fillRef>
          <a:effectRef idx="0">
            <a:schemeClr val="dk1"/>
          </a:effectRef>
          <a:fontRef idx="minor">
            <a:schemeClr val="tx1"/>
          </a:fontRef>
        </p:style>
      </p:cxnSp>
      <p:cxnSp>
        <p:nvCxnSpPr>
          <p:cNvPr id="118" name="直線コネクタ 117"/>
          <p:cNvCxnSpPr>
            <a:stCxn id="113" idx="1"/>
          </p:cNvCxnSpPr>
          <p:nvPr/>
        </p:nvCxnSpPr>
        <p:spPr>
          <a:xfrm flipH="1" flipV="1">
            <a:off x="6337388" y="5325738"/>
            <a:ext cx="238810" cy="458676"/>
          </a:xfrm>
          <a:prstGeom prst="line">
            <a:avLst/>
          </a:prstGeom>
        </p:spPr>
        <p:style>
          <a:lnRef idx="1">
            <a:schemeClr val="dk1"/>
          </a:lnRef>
          <a:fillRef idx="0">
            <a:schemeClr val="dk1"/>
          </a:fillRef>
          <a:effectRef idx="0">
            <a:schemeClr val="dk1"/>
          </a:effectRef>
          <a:fontRef idx="minor">
            <a:schemeClr val="tx1"/>
          </a:fontRef>
        </p:style>
      </p:cxnSp>
      <p:sp>
        <p:nvSpPr>
          <p:cNvPr id="81" name="テキスト ボックス 80"/>
          <p:cNvSpPr txBox="1"/>
          <p:nvPr/>
        </p:nvSpPr>
        <p:spPr>
          <a:xfrm>
            <a:off x="301996" y="276772"/>
            <a:ext cx="1107996" cy="369332"/>
          </a:xfrm>
          <a:prstGeom prst="rect">
            <a:avLst/>
          </a:prstGeom>
          <a:noFill/>
        </p:spPr>
        <p:txBody>
          <a:bodyPr wrap="none" rtlCol="0">
            <a:spAutoFit/>
          </a:bodyPr>
          <a:lstStyle/>
          <a:p>
            <a:pPr>
              <a:spcBef>
                <a:spcPts val="600"/>
              </a:spcBef>
            </a:pPr>
            <a:r>
              <a:rPr kumimoji="1" lang="ja-JP" altLang="en-US" dirty="0" smtClean="0"/>
              <a:t>同定</a:t>
            </a:r>
            <a:r>
              <a:rPr kumimoji="1" lang="ja-JP" altLang="en-US" dirty="0"/>
              <a:t>結果</a:t>
            </a:r>
            <a:endParaRPr kumimoji="1" lang="ja-JP" altLang="en-US" sz="1600" dirty="0"/>
          </a:p>
        </p:txBody>
      </p:sp>
      <p:sp>
        <p:nvSpPr>
          <p:cNvPr id="83" name="テキスト ボックス 82"/>
          <p:cNvSpPr txBox="1"/>
          <p:nvPr/>
        </p:nvSpPr>
        <p:spPr>
          <a:xfrm>
            <a:off x="97806" y="6572942"/>
            <a:ext cx="2400016" cy="276999"/>
          </a:xfrm>
          <a:prstGeom prst="rect">
            <a:avLst/>
          </a:prstGeom>
          <a:noFill/>
        </p:spPr>
        <p:txBody>
          <a:bodyPr wrap="none" rtlCol="0">
            <a:spAutoFit/>
          </a:bodyPr>
          <a:lstStyle/>
          <a:p>
            <a:r>
              <a:rPr kumimoji="1" lang="ja-JP" altLang="en-US" sz="1200" dirty="0" smtClean="0"/>
              <a:t>縦軸：正味計数率</a:t>
            </a:r>
            <a:r>
              <a:rPr kumimoji="1" lang="en-US" altLang="ja-JP" sz="1200" dirty="0" smtClean="0"/>
              <a:t>[cps]</a:t>
            </a:r>
            <a:r>
              <a:rPr kumimoji="1" lang="ja-JP" altLang="en-US" sz="1200" dirty="0" smtClean="0"/>
              <a:t>　横軸：</a:t>
            </a:r>
            <a:r>
              <a:rPr kumimoji="1" lang="en-US" altLang="ja-JP" sz="1200" dirty="0" smtClean="0"/>
              <a:t>m/z</a:t>
            </a:r>
            <a:endParaRPr kumimoji="1" lang="ja-JP" altLang="en-US" sz="1200" dirty="0"/>
          </a:p>
        </p:txBody>
      </p:sp>
      <p:sp>
        <p:nvSpPr>
          <p:cNvPr id="84" name="線吹き出し 2 (枠付き) 83"/>
          <p:cNvSpPr/>
          <p:nvPr/>
        </p:nvSpPr>
        <p:spPr>
          <a:xfrm>
            <a:off x="4396670" y="623186"/>
            <a:ext cx="2350939" cy="381383"/>
          </a:xfrm>
          <a:prstGeom prst="borderCallout2">
            <a:avLst>
              <a:gd name="adj1" fmla="val 21990"/>
              <a:gd name="adj2" fmla="val 213"/>
              <a:gd name="adj3" fmla="val 23610"/>
              <a:gd name="adj4" fmla="val -6753"/>
              <a:gd name="adj5" fmla="val 285790"/>
              <a:gd name="adj6" fmla="val -13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latin typeface="Meiryo UI" panose="020B0604030504040204" pitchFamily="50" charset="-128"/>
                <a:ea typeface="Meiryo UI" panose="020B0604030504040204" pitchFamily="50" charset="-128"/>
              </a:rPr>
              <a:t>※66 m/z=151</a:t>
            </a:r>
            <a:r>
              <a:rPr kumimoji="1" lang="ja-JP" altLang="en-US" sz="800" dirty="0">
                <a:latin typeface="Meiryo UI" panose="020B0604030504040204" pitchFamily="50" charset="-128"/>
                <a:ea typeface="Meiryo UI" panose="020B0604030504040204" pitchFamily="50" charset="-128"/>
              </a:rPr>
              <a:t>　長半減期核種として</a:t>
            </a:r>
            <a:r>
              <a:rPr kumimoji="1" lang="en-US" altLang="ja-JP" sz="800" dirty="0">
                <a:latin typeface="Meiryo UI" panose="020B0604030504040204" pitchFamily="50" charset="-128"/>
                <a:ea typeface="Meiryo UI" panose="020B0604030504040204" pitchFamily="50" charset="-128"/>
              </a:rPr>
              <a:t>S</a:t>
            </a:r>
            <a:r>
              <a:rPr kumimoji="1" lang="ja-JP" altLang="en-US" sz="800" dirty="0" err="1">
                <a:latin typeface="Meiryo UI" panose="020B0604030504040204" pitchFamily="50" charset="-128"/>
                <a:ea typeface="Meiryo UI" panose="020B0604030504040204" pitchFamily="50" charset="-128"/>
              </a:rPr>
              <a:t>ｍ</a:t>
            </a:r>
            <a:r>
              <a:rPr kumimoji="1" lang="en-US" altLang="ja-JP" sz="800" dirty="0">
                <a:latin typeface="Meiryo UI" panose="020B0604030504040204" pitchFamily="50" charset="-128"/>
                <a:ea typeface="Meiryo UI" panose="020B0604030504040204" pitchFamily="50" charset="-128"/>
              </a:rPr>
              <a:t>-151</a:t>
            </a:r>
            <a:r>
              <a:rPr kumimoji="1" lang="ja-JP" altLang="en-US" sz="800" dirty="0">
                <a:latin typeface="Meiryo UI" panose="020B0604030504040204" pitchFamily="50" charset="-128"/>
                <a:ea typeface="Meiryo UI" panose="020B0604030504040204" pitchFamily="50" charset="-128"/>
              </a:rPr>
              <a:t>の寄与（半減期</a:t>
            </a:r>
            <a:r>
              <a:rPr kumimoji="1" lang="en-US" altLang="ja-JP" sz="800" dirty="0">
                <a:latin typeface="Meiryo UI" panose="020B0604030504040204" pitchFamily="50" charset="-128"/>
                <a:ea typeface="Meiryo UI" panose="020B0604030504040204" pitchFamily="50" charset="-128"/>
              </a:rPr>
              <a:t>87</a:t>
            </a:r>
            <a:r>
              <a:rPr kumimoji="1" lang="ja-JP" altLang="en-US" sz="800" dirty="0">
                <a:latin typeface="Meiryo UI" panose="020B0604030504040204" pitchFamily="50" charset="-128"/>
                <a:ea typeface="Meiryo UI" panose="020B0604030504040204" pitchFamily="50" charset="-128"/>
              </a:rPr>
              <a:t>年</a:t>
            </a:r>
            <a:r>
              <a:rPr kumimoji="1" lang="ja-JP" altLang="en-US" sz="800" dirty="0" smtClean="0">
                <a:latin typeface="Meiryo UI" panose="020B0604030504040204" pitchFamily="50" charset="-128"/>
                <a:ea typeface="Meiryo UI" panose="020B0604030504040204" pitchFamily="50" charset="-128"/>
              </a:rPr>
              <a:t>）も</a:t>
            </a:r>
            <a:r>
              <a:rPr kumimoji="1" lang="ja-JP" altLang="en-US" sz="800" dirty="0">
                <a:latin typeface="Meiryo UI" panose="020B0604030504040204" pitchFamily="50" charset="-128"/>
                <a:ea typeface="Meiryo UI" panose="020B0604030504040204" pitchFamily="50" charset="-128"/>
              </a:rPr>
              <a:t>否定できない？</a:t>
            </a:r>
            <a:endParaRPr kumimoji="1" lang="en-US" altLang="ja-JP" sz="800" dirty="0">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4700430" y="6564585"/>
            <a:ext cx="4374916" cy="276999"/>
          </a:xfrm>
          <a:prstGeom prst="rect">
            <a:avLst/>
          </a:prstGeom>
          <a:noFill/>
        </p:spPr>
        <p:txBody>
          <a:bodyPr wrap="none" rtlCol="0">
            <a:spAutoFit/>
          </a:bodyPr>
          <a:lstStyle/>
          <a:p>
            <a:r>
              <a:rPr kumimoji="1" lang="ja-JP" altLang="en-US" sz="1200" dirty="0" smtClean="0"/>
              <a:t>エラーバーは計数誤差を推定（カウント数の平方根から）して表示</a:t>
            </a:r>
            <a:endParaRPr kumimoji="1" lang="ja-JP" altLang="en-US" sz="1200" dirty="0"/>
          </a:p>
        </p:txBody>
      </p:sp>
      <p:sp>
        <p:nvSpPr>
          <p:cNvPr id="85" name="テキスト ボックス 84"/>
          <p:cNvSpPr txBox="1"/>
          <p:nvPr/>
        </p:nvSpPr>
        <p:spPr>
          <a:xfrm>
            <a:off x="2196026" y="266342"/>
            <a:ext cx="4886785" cy="461665"/>
          </a:xfrm>
          <a:prstGeom prst="rect">
            <a:avLst/>
          </a:prstGeom>
          <a:noFill/>
        </p:spPr>
        <p:txBody>
          <a:bodyPr wrap="square" rtlCol="0">
            <a:spAutoFit/>
          </a:bodyPr>
          <a:lstStyle/>
          <a:p>
            <a:pPr marL="285750" indent="-285750">
              <a:spcBef>
                <a:spcPts val="600"/>
              </a:spcBef>
              <a:buFont typeface="Yu Gothic" panose="020B0400000000000000" pitchFamily="50" charset="-128"/>
              <a:buChar char="※"/>
            </a:pPr>
            <a:r>
              <a:rPr kumimoji="1" lang="ja-JP" altLang="en-US" sz="1200" dirty="0"/>
              <a:t>個々の</a:t>
            </a:r>
            <a:r>
              <a:rPr kumimoji="1" lang="en-US" altLang="ja-JP" sz="1200" dirty="0" smtClean="0"/>
              <a:t>m/z</a:t>
            </a:r>
            <a:r>
              <a:rPr kumimoji="1" lang="ja-JP" altLang="en-US" sz="1200" dirty="0"/>
              <a:t>において</a:t>
            </a:r>
            <a:r>
              <a:rPr kumimoji="1" lang="ja-JP" altLang="en-US" sz="1200" dirty="0" smtClean="0"/>
              <a:t>長半減期核種からの寄与を含む可能性についてコメントを追記しているが、元素の同定結果には影響を与えない。</a:t>
            </a:r>
            <a:endParaRPr kumimoji="1" lang="ja-JP" altLang="en-US" sz="1200" dirty="0"/>
          </a:p>
        </p:txBody>
      </p:sp>
      <p:sp>
        <p:nvSpPr>
          <p:cNvPr id="88" name="テキスト ボックス 87"/>
          <p:cNvSpPr txBox="1"/>
          <p:nvPr/>
        </p:nvSpPr>
        <p:spPr>
          <a:xfrm>
            <a:off x="7846042" y="107495"/>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262540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9640" y="253742"/>
            <a:ext cx="3685624" cy="615553"/>
          </a:xfrm>
          <a:prstGeom prst="rect">
            <a:avLst/>
          </a:prstGeom>
          <a:noFill/>
        </p:spPr>
        <p:txBody>
          <a:bodyPr wrap="none" rtlCol="0">
            <a:spAutoFit/>
          </a:bodyPr>
          <a:lstStyle/>
          <a:p>
            <a:pPr>
              <a:spcBef>
                <a:spcPts val="600"/>
              </a:spcBef>
            </a:pPr>
            <a:r>
              <a:rPr kumimoji="1" lang="en-US" altLang="ja-JP" dirty="0" smtClean="0"/>
              <a:t>ICP-MS</a:t>
            </a:r>
            <a:r>
              <a:rPr kumimoji="1" lang="ja-JP" altLang="en-US" dirty="0" smtClean="0"/>
              <a:t>　定性分析結果（同定元素）</a:t>
            </a:r>
            <a:endParaRPr kumimoji="1" lang="en-US" altLang="ja-JP" dirty="0" smtClean="0"/>
          </a:p>
          <a:p>
            <a:r>
              <a:rPr kumimoji="1" lang="ja-JP" altLang="en-US" sz="1600" dirty="0" smtClean="0"/>
              <a:t>（正味計数率</a:t>
            </a:r>
            <a:r>
              <a:rPr kumimoji="1" lang="en-US" altLang="ja-JP" sz="1600" dirty="0" smtClean="0"/>
              <a:t>[cps]</a:t>
            </a:r>
            <a:r>
              <a:rPr kumimoji="1" lang="ja-JP" altLang="en-US" sz="1600" dirty="0" smtClean="0"/>
              <a:t>が高い順）</a:t>
            </a:r>
            <a:endParaRPr kumimoji="1" lang="ja-JP" altLang="en-US" sz="1600" dirty="0"/>
          </a:p>
        </p:txBody>
      </p:sp>
      <p:sp>
        <p:nvSpPr>
          <p:cNvPr id="3" name="テキスト ボックス 2"/>
          <p:cNvSpPr txBox="1"/>
          <p:nvPr/>
        </p:nvSpPr>
        <p:spPr>
          <a:xfrm>
            <a:off x="459399" y="1284753"/>
            <a:ext cx="1069524" cy="338554"/>
          </a:xfrm>
          <a:prstGeom prst="rect">
            <a:avLst/>
          </a:prstGeom>
          <a:noFill/>
        </p:spPr>
        <p:txBody>
          <a:bodyPr wrap="none" rtlCol="0">
            <a:spAutoFit/>
          </a:bodyPr>
          <a:lstStyle/>
          <a:p>
            <a:r>
              <a:rPr kumimoji="1" lang="en-US" altLang="ja-JP" sz="1600" dirty="0" smtClean="0"/>
              <a:t>10</a:t>
            </a:r>
            <a:r>
              <a:rPr kumimoji="1" lang="en-US" altLang="ja-JP" sz="1600" baseline="30000" dirty="0" smtClean="0"/>
              <a:t>8</a:t>
            </a:r>
            <a:r>
              <a:rPr kumimoji="1" lang="ja-JP" altLang="en-US" sz="1600" dirty="0" smtClean="0"/>
              <a:t>～</a:t>
            </a:r>
            <a:r>
              <a:rPr kumimoji="1" lang="en-US" altLang="ja-JP" sz="1600" dirty="0" smtClean="0"/>
              <a:t> cps</a:t>
            </a:r>
            <a:endParaRPr kumimoji="1" lang="ja-JP" altLang="en-US" sz="1600" dirty="0"/>
          </a:p>
        </p:txBody>
      </p:sp>
      <p:sp>
        <p:nvSpPr>
          <p:cNvPr id="4" name="テキスト ボックス 3"/>
          <p:cNvSpPr txBox="1"/>
          <p:nvPr/>
        </p:nvSpPr>
        <p:spPr>
          <a:xfrm>
            <a:off x="459399" y="1813073"/>
            <a:ext cx="1372492" cy="338554"/>
          </a:xfrm>
          <a:prstGeom prst="rect">
            <a:avLst/>
          </a:prstGeom>
          <a:noFill/>
        </p:spPr>
        <p:txBody>
          <a:bodyPr wrap="none" rtlCol="0">
            <a:spAutoFit/>
          </a:bodyPr>
          <a:lstStyle/>
          <a:p>
            <a:r>
              <a:rPr kumimoji="1" lang="en-US" altLang="ja-JP" sz="1600" dirty="0" smtClean="0"/>
              <a:t>10</a:t>
            </a:r>
            <a:r>
              <a:rPr kumimoji="1" lang="en-US" altLang="ja-JP" sz="1600" baseline="30000" dirty="0"/>
              <a:t>7</a:t>
            </a:r>
            <a:r>
              <a:rPr kumimoji="1" lang="ja-JP" altLang="en-US" sz="1600" dirty="0" smtClean="0"/>
              <a:t>～</a:t>
            </a:r>
            <a:r>
              <a:rPr kumimoji="1" lang="en-US" altLang="ja-JP" sz="1600" dirty="0" smtClean="0"/>
              <a:t>10</a:t>
            </a:r>
            <a:r>
              <a:rPr kumimoji="1" lang="en-US" altLang="ja-JP" sz="1600" baseline="30000" dirty="0"/>
              <a:t>8</a:t>
            </a:r>
            <a:r>
              <a:rPr kumimoji="1" lang="en-US" altLang="ja-JP" sz="1600" dirty="0" smtClean="0"/>
              <a:t> cps</a:t>
            </a:r>
            <a:endParaRPr kumimoji="1" lang="ja-JP" altLang="en-US" sz="1600" dirty="0"/>
          </a:p>
        </p:txBody>
      </p:sp>
      <p:sp>
        <p:nvSpPr>
          <p:cNvPr id="5" name="テキスト ボックス 4"/>
          <p:cNvSpPr txBox="1"/>
          <p:nvPr/>
        </p:nvSpPr>
        <p:spPr>
          <a:xfrm>
            <a:off x="2307413" y="1284753"/>
            <a:ext cx="538930" cy="338554"/>
          </a:xfrm>
          <a:prstGeom prst="rect">
            <a:avLst/>
          </a:prstGeom>
          <a:noFill/>
        </p:spPr>
        <p:txBody>
          <a:bodyPr wrap="none" rtlCol="0">
            <a:spAutoFit/>
          </a:bodyPr>
          <a:lstStyle/>
          <a:p>
            <a:r>
              <a:rPr kumimoji="1" lang="en-US" altLang="ja-JP" sz="1600" u="sng" dirty="0" smtClean="0"/>
              <a:t>Fe</a:t>
            </a:r>
            <a:r>
              <a:rPr kumimoji="1" lang="en-US" altLang="ja-JP" sz="1600" dirty="0" smtClean="0"/>
              <a:t>, </a:t>
            </a:r>
            <a:endParaRPr kumimoji="1" lang="ja-JP" altLang="en-US" sz="1600" dirty="0"/>
          </a:p>
        </p:txBody>
      </p:sp>
      <p:sp>
        <p:nvSpPr>
          <p:cNvPr id="6" name="テキスト ボックス 5"/>
          <p:cNvSpPr txBox="1"/>
          <p:nvPr/>
        </p:nvSpPr>
        <p:spPr>
          <a:xfrm>
            <a:off x="2307413" y="1813073"/>
            <a:ext cx="881973" cy="338554"/>
          </a:xfrm>
          <a:prstGeom prst="rect">
            <a:avLst/>
          </a:prstGeom>
          <a:noFill/>
        </p:spPr>
        <p:txBody>
          <a:bodyPr wrap="none" rtlCol="0">
            <a:spAutoFit/>
          </a:bodyPr>
          <a:lstStyle/>
          <a:p>
            <a:r>
              <a:rPr kumimoji="1" lang="en-US" altLang="ja-JP" sz="1600" dirty="0" smtClean="0"/>
              <a:t>Zn, </a:t>
            </a:r>
            <a:r>
              <a:rPr kumimoji="1" lang="en-US" altLang="ja-JP" sz="1600" dirty="0" err="1" smtClean="0"/>
              <a:t>Mn</a:t>
            </a:r>
            <a:r>
              <a:rPr kumimoji="1" lang="en-US" altLang="ja-JP" sz="1600" dirty="0" smtClean="0"/>
              <a:t>,</a:t>
            </a:r>
            <a:endParaRPr kumimoji="1" lang="ja-JP" altLang="en-US" sz="1600" dirty="0"/>
          </a:p>
        </p:txBody>
      </p:sp>
      <p:sp>
        <p:nvSpPr>
          <p:cNvPr id="7" name="テキスト ボックス 6"/>
          <p:cNvSpPr txBox="1"/>
          <p:nvPr/>
        </p:nvSpPr>
        <p:spPr>
          <a:xfrm>
            <a:off x="459399" y="2346473"/>
            <a:ext cx="1372492" cy="338554"/>
          </a:xfrm>
          <a:prstGeom prst="rect">
            <a:avLst/>
          </a:prstGeom>
          <a:noFill/>
        </p:spPr>
        <p:txBody>
          <a:bodyPr wrap="none" rtlCol="0">
            <a:spAutoFit/>
          </a:bodyPr>
          <a:lstStyle/>
          <a:p>
            <a:r>
              <a:rPr kumimoji="1" lang="en-US" altLang="ja-JP" sz="1600" dirty="0" smtClean="0"/>
              <a:t>10</a:t>
            </a:r>
            <a:r>
              <a:rPr kumimoji="1" lang="en-US" altLang="ja-JP" sz="1600" baseline="30000" dirty="0" smtClean="0"/>
              <a:t>6</a:t>
            </a:r>
            <a:r>
              <a:rPr kumimoji="1" lang="ja-JP" altLang="en-US" sz="1600" dirty="0" smtClean="0"/>
              <a:t>～</a:t>
            </a:r>
            <a:r>
              <a:rPr kumimoji="1" lang="en-US" altLang="ja-JP" sz="1600" dirty="0" smtClean="0"/>
              <a:t>10</a:t>
            </a:r>
            <a:r>
              <a:rPr kumimoji="1" lang="en-US" altLang="ja-JP" sz="1600" baseline="30000" dirty="0" smtClean="0"/>
              <a:t>7</a:t>
            </a:r>
            <a:r>
              <a:rPr kumimoji="1" lang="en-US" altLang="ja-JP" sz="1600" dirty="0" smtClean="0"/>
              <a:t> cps</a:t>
            </a:r>
            <a:endParaRPr kumimoji="1" lang="ja-JP" altLang="en-US" sz="1600" dirty="0"/>
          </a:p>
        </p:txBody>
      </p:sp>
      <p:sp>
        <p:nvSpPr>
          <p:cNvPr id="8" name="テキスト ボックス 7"/>
          <p:cNvSpPr txBox="1"/>
          <p:nvPr/>
        </p:nvSpPr>
        <p:spPr>
          <a:xfrm>
            <a:off x="2307412" y="2346473"/>
            <a:ext cx="2869568" cy="338554"/>
          </a:xfrm>
          <a:prstGeom prst="rect">
            <a:avLst/>
          </a:prstGeom>
          <a:noFill/>
        </p:spPr>
        <p:txBody>
          <a:bodyPr wrap="none" rtlCol="0">
            <a:spAutoFit/>
          </a:bodyPr>
          <a:lstStyle/>
          <a:p>
            <a:r>
              <a:rPr kumimoji="1" lang="en-US" altLang="ja-JP" sz="1600" dirty="0" smtClean="0"/>
              <a:t>Na, </a:t>
            </a:r>
            <a:r>
              <a:rPr kumimoji="1" lang="en-US" altLang="ja-JP" sz="1600" i="1" u="sng" dirty="0" smtClean="0"/>
              <a:t>Mo</a:t>
            </a:r>
            <a:r>
              <a:rPr kumimoji="1" lang="en-US" altLang="ja-JP" sz="1600" dirty="0" smtClean="0"/>
              <a:t>, </a:t>
            </a:r>
            <a:r>
              <a:rPr kumimoji="1" lang="en-US" altLang="ja-JP" sz="1600" dirty="0" err="1" smtClean="0"/>
              <a:t>Pb</a:t>
            </a:r>
            <a:r>
              <a:rPr kumimoji="1" lang="en-US" altLang="ja-JP" sz="1600" dirty="0" smtClean="0"/>
              <a:t>, Mg, C, </a:t>
            </a:r>
            <a:r>
              <a:rPr kumimoji="1" lang="en-US" altLang="ja-JP" sz="1600" i="1" u="sng" dirty="0" smtClean="0"/>
              <a:t>U</a:t>
            </a:r>
            <a:r>
              <a:rPr kumimoji="1" lang="en-US" altLang="ja-JP" sz="1600" dirty="0" smtClean="0"/>
              <a:t>, Cu, Al,</a:t>
            </a:r>
            <a:endParaRPr kumimoji="1" lang="ja-JP" altLang="en-US" sz="1600" dirty="0"/>
          </a:p>
        </p:txBody>
      </p:sp>
      <p:sp>
        <p:nvSpPr>
          <p:cNvPr id="9" name="テキスト ボックス 8"/>
          <p:cNvSpPr txBox="1"/>
          <p:nvPr/>
        </p:nvSpPr>
        <p:spPr>
          <a:xfrm>
            <a:off x="421961" y="2879873"/>
            <a:ext cx="1372492" cy="338554"/>
          </a:xfrm>
          <a:prstGeom prst="rect">
            <a:avLst/>
          </a:prstGeom>
          <a:noFill/>
        </p:spPr>
        <p:txBody>
          <a:bodyPr wrap="none" rtlCol="0">
            <a:spAutoFit/>
          </a:bodyPr>
          <a:lstStyle/>
          <a:p>
            <a:r>
              <a:rPr kumimoji="1" lang="en-US" altLang="ja-JP" sz="1600" dirty="0" smtClean="0"/>
              <a:t>10</a:t>
            </a:r>
            <a:r>
              <a:rPr kumimoji="1" lang="en-US" altLang="ja-JP" sz="1600" baseline="30000" dirty="0"/>
              <a:t>5</a:t>
            </a:r>
            <a:r>
              <a:rPr kumimoji="1" lang="ja-JP" altLang="en-US" sz="1600" dirty="0" smtClean="0"/>
              <a:t>～</a:t>
            </a:r>
            <a:r>
              <a:rPr kumimoji="1" lang="en-US" altLang="ja-JP" sz="1600" dirty="0" smtClean="0"/>
              <a:t>10</a:t>
            </a:r>
            <a:r>
              <a:rPr kumimoji="1" lang="en-US" altLang="ja-JP" sz="1600" baseline="30000" dirty="0"/>
              <a:t>6</a:t>
            </a:r>
            <a:r>
              <a:rPr kumimoji="1" lang="en-US" altLang="ja-JP" sz="1600" dirty="0" smtClean="0"/>
              <a:t> cps</a:t>
            </a:r>
            <a:endParaRPr kumimoji="1" lang="ja-JP" altLang="en-US" sz="1600" dirty="0"/>
          </a:p>
        </p:txBody>
      </p:sp>
      <p:sp>
        <p:nvSpPr>
          <p:cNvPr id="10" name="テキスト ボックス 9"/>
          <p:cNvSpPr txBox="1"/>
          <p:nvPr/>
        </p:nvSpPr>
        <p:spPr>
          <a:xfrm>
            <a:off x="2307412" y="2854473"/>
            <a:ext cx="3165947" cy="584775"/>
          </a:xfrm>
          <a:prstGeom prst="rect">
            <a:avLst/>
          </a:prstGeom>
          <a:noFill/>
        </p:spPr>
        <p:txBody>
          <a:bodyPr wrap="square" rtlCol="0">
            <a:spAutoFit/>
          </a:bodyPr>
          <a:lstStyle/>
          <a:p>
            <a:r>
              <a:rPr kumimoji="1" lang="en-US" altLang="ja-JP" sz="1600" u="sng" dirty="0" smtClean="0"/>
              <a:t>Ni</a:t>
            </a:r>
            <a:r>
              <a:rPr kumimoji="1" lang="en-US" altLang="ja-JP" sz="1600" dirty="0" smtClean="0"/>
              <a:t>, K, </a:t>
            </a:r>
            <a:r>
              <a:rPr kumimoji="1" lang="en-US" altLang="ja-JP" sz="1600" u="sng" dirty="0" smtClean="0"/>
              <a:t>Cr</a:t>
            </a:r>
            <a:r>
              <a:rPr kumimoji="1" lang="en-US" altLang="ja-JP" sz="1600" dirty="0" smtClean="0"/>
              <a:t>, </a:t>
            </a:r>
            <a:r>
              <a:rPr kumimoji="1" lang="en-US" altLang="ja-JP" sz="1600" u="sng" dirty="0" err="1" smtClean="0"/>
              <a:t>Zr</a:t>
            </a:r>
            <a:r>
              <a:rPr kumimoji="1" lang="en-US" altLang="ja-JP" sz="1600" dirty="0" smtClean="0"/>
              <a:t>, Sn, Tc, Co, Ca, Sb, Ce, </a:t>
            </a:r>
            <a:r>
              <a:rPr kumimoji="1" lang="en-US" altLang="ja-JP" sz="1600" u="sng" dirty="0" smtClean="0"/>
              <a:t>Cs</a:t>
            </a:r>
            <a:r>
              <a:rPr kumimoji="1" lang="en-US" altLang="ja-JP" sz="1600" dirty="0" smtClean="0"/>
              <a:t>, </a:t>
            </a:r>
            <a:r>
              <a:rPr kumimoji="1" lang="en-US" altLang="ja-JP" sz="1600" u="sng" dirty="0" smtClean="0"/>
              <a:t>B</a:t>
            </a:r>
            <a:r>
              <a:rPr kumimoji="1" lang="en-US" altLang="ja-JP" sz="1600" dirty="0" smtClean="0"/>
              <a:t>, Ga,</a:t>
            </a:r>
            <a:endParaRPr kumimoji="1" lang="ja-JP" altLang="en-US" sz="1600" dirty="0"/>
          </a:p>
        </p:txBody>
      </p:sp>
      <p:sp>
        <p:nvSpPr>
          <p:cNvPr id="11" name="テキスト ボックス 10"/>
          <p:cNvSpPr txBox="1"/>
          <p:nvPr/>
        </p:nvSpPr>
        <p:spPr>
          <a:xfrm>
            <a:off x="443066" y="3408193"/>
            <a:ext cx="1372492" cy="338554"/>
          </a:xfrm>
          <a:prstGeom prst="rect">
            <a:avLst/>
          </a:prstGeom>
          <a:noFill/>
        </p:spPr>
        <p:txBody>
          <a:bodyPr wrap="none" rtlCol="0">
            <a:spAutoFit/>
          </a:bodyPr>
          <a:lstStyle/>
          <a:p>
            <a:r>
              <a:rPr kumimoji="1" lang="en-US" altLang="ja-JP" sz="1600" dirty="0" smtClean="0"/>
              <a:t>10</a:t>
            </a:r>
            <a:r>
              <a:rPr kumimoji="1" lang="en-US" altLang="ja-JP" sz="1600" baseline="30000" dirty="0" smtClean="0"/>
              <a:t>4</a:t>
            </a:r>
            <a:r>
              <a:rPr kumimoji="1" lang="ja-JP" altLang="en-US" sz="1600" dirty="0" smtClean="0"/>
              <a:t>～</a:t>
            </a:r>
            <a:r>
              <a:rPr kumimoji="1" lang="en-US" altLang="ja-JP" sz="1600" dirty="0" smtClean="0"/>
              <a:t>10</a:t>
            </a:r>
            <a:r>
              <a:rPr kumimoji="1" lang="en-US" altLang="ja-JP" sz="1600" baseline="30000" dirty="0" smtClean="0"/>
              <a:t>5</a:t>
            </a:r>
            <a:r>
              <a:rPr kumimoji="1" lang="en-US" altLang="ja-JP" sz="1600" dirty="0" smtClean="0"/>
              <a:t> cps</a:t>
            </a:r>
            <a:endParaRPr kumimoji="1" lang="ja-JP" altLang="en-US" sz="1600" dirty="0"/>
          </a:p>
        </p:txBody>
      </p:sp>
      <p:sp>
        <p:nvSpPr>
          <p:cNvPr id="12" name="テキスト ボックス 11"/>
          <p:cNvSpPr txBox="1"/>
          <p:nvPr/>
        </p:nvSpPr>
        <p:spPr>
          <a:xfrm>
            <a:off x="2356709" y="3437593"/>
            <a:ext cx="3121432" cy="584775"/>
          </a:xfrm>
          <a:prstGeom prst="rect">
            <a:avLst/>
          </a:prstGeom>
          <a:noFill/>
        </p:spPr>
        <p:txBody>
          <a:bodyPr wrap="square" rtlCol="0">
            <a:spAutoFit/>
          </a:bodyPr>
          <a:lstStyle/>
          <a:p>
            <a:r>
              <a:rPr kumimoji="1" lang="en-US" altLang="ja-JP" sz="1600" i="1" u="sng" dirty="0" smtClean="0"/>
              <a:t>Ag</a:t>
            </a:r>
            <a:r>
              <a:rPr kumimoji="1" lang="en-US" altLang="ja-JP" sz="1600" dirty="0" smtClean="0"/>
              <a:t>, </a:t>
            </a:r>
            <a:r>
              <a:rPr kumimoji="1" lang="en-US" altLang="ja-JP" sz="1600" dirty="0" err="1" smtClean="0"/>
              <a:t>Sr</a:t>
            </a:r>
            <a:r>
              <a:rPr kumimoji="1" lang="en-US" altLang="ja-JP" sz="1600" dirty="0" smtClean="0"/>
              <a:t>, As, W, </a:t>
            </a:r>
            <a:r>
              <a:rPr kumimoji="1" lang="en-US" altLang="ja-JP" sz="1600" u="sng" dirty="0" smtClean="0"/>
              <a:t>Li</a:t>
            </a:r>
            <a:r>
              <a:rPr kumimoji="1" lang="en-US" altLang="ja-JP" sz="1600" dirty="0" smtClean="0"/>
              <a:t>, V, </a:t>
            </a:r>
            <a:r>
              <a:rPr kumimoji="1" lang="en-US" altLang="ja-JP" sz="1600" dirty="0" err="1" smtClean="0"/>
              <a:t>Te</a:t>
            </a:r>
            <a:r>
              <a:rPr kumimoji="1" lang="en-US" altLang="ja-JP" sz="1600" dirty="0" smtClean="0"/>
              <a:t>, Ba, Cd, </a:t>
            </a:r>
            <a:r>
              <a:rPr kumimoji="1" lang="en-US" altLang="ja-JP" sz="1600" dirty="0" err="1" smtClean="0"/>
              <a:t>Rb</a:t>
            </a:r>
            <a:r>
              <a:rPr kumimoji="1" lang="en-US" altLang="ja-JP" sz="1600" dirty="0" smtClean="0"/>
              <a:t>, </a:t>
            </a:r>
            <a:r>
              <a:rPr kumimoji="1" lang="en-US" altLang="ja-JP" sz="1600" dirty="0" err="1" smtClean="0"/>
              <a:t>Gd</a:t>
            </a:r>
            <a:r>
              <a:rPr kumimoji="1" lang="en-US" altLang="ja-JP" sz="1600" dirty="0" smtClean="0"/>
              <a:t>, </a:t>
            </a:r>
            <a:endParaRPr kumimoji="1" lang="ja-JP" altLang="en-US" sz="1600" dirty="0"/>
          </a:p>
        </p:txBody>
      </p:sp>
      <p:sp>
        <p:nvSpPr>
          <p:cNvPr id="13" name="テキスト ボックス 12"/>
          <p:cNvSpPr txBox="1"/>
          <p:nvPr/>
        </p:nvSpPr>
        <p:spPr>
          <a:xfrm>
            <a:off x="459399" y="4083934"/>
            <a:ext cx="1372492" cy="338554"/>
          </a:xfrm>
          <a:prstGeom prst="rect">
            <a:avLst/>
          </a:prstGeom>
          <a:noFill/>
        </p:spPr>
        <p:txBody>
          <a:bodyPr wrap="none" rtlCol="0">
            <a:spAutoFit/>
          </a:bodyPr>
          <a:lstStyle/>
          <a:p>
            <a:r>
              <a:rPr kumimoji="1" lang="en-US" altLang="ja-JP" sz="1600" dirty="0" smtClean="0"/>
              <a:t>10</a:t>
            </a:r>
            <a:r>
              <a:rPr kumimoji="1" lang="en-US" altLang="ja-JP" sz="1600" baseline="30000" dirty="0"/>
              <a:t>3</a:t>
            </a:r>
            <a:r>
              <a:rPr kumimoji="1" lang="ja-JP" altLang="en-US" sz="1600" dirty="0" smtClean="0"/>
              <a:t>～</a:t>
            </a:r>
            <a:r>
              <a:rPr kumimoji="1" lang="en-US" altLang="ja-JP" sz="1600" dirty="0" smtClean="0"/>
              <a:t>10</a:t>
            </a:r>
            <a:r>
              <a:rPr kumimoji="1" lang="en-US" altLang="ja-JP" sz="1600" baseline="30000" dirty="0"/>
              <a:t>4</a:t>
            </a:r>
            <a:r>
              <a:rPr kumimoji="1" lang="en-US" altLang="ja-JP" sz="1600" dirty="0" smtClean="0"/>
              <a:t> cps</a:t>
            </a:r>
            <a:endParaRPr kumimoji="1" lang="ja-JP" altLang="en-US" sz="1600" dirty="0"/>
          </a:p>
        </p:txBody>
      </p:sp>
      <p:sp>
        <p:nvSpPr>
          <p:cNvPr id="14" name="テキスト ボックス 13"/>
          <p:cNvSpPr txBox="1"/>
          <p:nvPr/>
        </p:nvSpPr>
        <p:spPr>
          <a:xfrm>
            <a:off x="2307412" y="4083934"/>
            <a:ext cx="3220027" cy="584775"/>
          </a:xfrm>
          <a:prstGeom prst="rect">
            <a:avLst/>
          </a:prstGeom>
          <a:noFill/>
        </p:spPr>
        <p:txBody>
          <a:bodyPr wrap="square" rtlCol="0">
            <a:spAutoFit/>
          </a:bodyPr>
          <a:lstStyle/>
          <a:p>
            <a:r>
              <a:rPr kumimoji="1" lang="en-US" altLang="ja-JP" sz="1600" dirty="0" smtClean="0"/>
              <a:t>Ru, Pu, Se, </a:t>
            </a:r>
            <a:r>
              <a:rPr kumimoji="1" lang="en-US" altLang="ja-JP" sz="1600" dirty="0" err="1" smtClean="0"/>
              <a:t>Pr</a:t>
            </a:r>
            <a:r>
              <a:rPr kumimoji="1" lang="en-US" altLang="ja-JP" sz="1600" dirty="0" smtClean="0"/>
              <a:t>, Rh, Np, I, </a:t>
            </a:r>
            <a:r>
              <a:rPr kumimoji="1" lang="en-US" altLang="ja-JP" sz="1600" dirty="0" err="1" smtClean="0"/>
              <a:t>Pd</a:t>
            </a:r>
            <a:r>
              <a:rPr kumimoji="1" lang="en-US" altLang="ja-JP" sz="1600" dirty="0" smtClean="0"/>
              <a:t>, </a:t>
            </a:r>
            <a:r>
              <a:rPr kumimoji="1" lang="en-US" altLang="ja-JP" sz="1600" i="1" u="sng" dirty="0" err="1" smtClean="0"/>
              <a:t>Nd</a:t>
            </a:r>
            <a:r>
              <a:rPr kumimoji="1" lang="en-US" altLang="ja-JP" sz="1600" dirty="0" smtClean="0"/>
              <a:t>, Y, Re, Br, Bi, Sm, Ta, </a:t>
            </a:r>
            <a:endParaRPr kumimoji="1" lang="ja-JP" altLang="en-US" sz="1600" dirty="0"/>
          </a:p>
        </p:txBody>
      </p:sp>
      <p:sp>
        <p:nvSpPr>
          <p:cNvPr id="15" name="テキスト ボックス 14"/>
          <p:cNvSpPr txBox="1"/>
          <p:nvPr/>
        </p:nvSpPr>
        <p:spPr>
          <a:xfrm>
            <a:off x="468400" y="4726249"/>
            <a:ext cx="1372492" cy="338554"/>
          </a:xfrm>
          <a:prstGeom prst="rect">
            <a:avLst/>
          </a:prstGeom>
          <a:noFill/>
        </p:spPr>
        <p:txBody>
          <a:bodyPr wrap="none" rtlCol="0">
            <a:spAutoFit/>
          </a:bodyPr>
          <a:lstStyle/>
          <a:p>
            <a:r>
              <a:rPr kumimoji="1" lang="en-US" altLang="ja-JP" sz="1600" dirty="0" smtClean="0"/>
              <a:t>10</a:t>
            </a:r>
            <a:r>
              <a:rPr kumimoji="1" lang="en-US" altLang="ja-JP" sz="1600" baseline="30000" dirty="0" smtClean="0"/>
              <a:t>2</a:t>
            </a:r>
            <a:r>
              <a:rPr kumimoji="1" lang="ja-JP" altLang="en-US" sz="1600" dirty="0" smtClean="0"/>
              <a:t>～</a:t>
            </a:r>
            <a:r>
              <a:rPr kumimoji="1" lang="en-US" altLang="ja-JP" sz="1600" dirty="0" smtClean="0"/>
              <a:t>10</a:t>
            </a:r>
            <a:r>
              <a:rPr kumimoji="1" lang="en-US" altLang="ja-JP" sz="1600" baseline="30000" dirty="0" smtClean="0"/>
              <a:t>3</a:t>
            </a:r>
            <a:r>
              <a:rPr kumimoji="1" lang="en-US" altLang="ja-JP" sz="1600" dirty="0" smtClean="0"/>
              <a:t> cps</a:t>
            </a:r>
            <a:endParaRPr kumimoji="1" lang="ja-JP" altLang="en-US" sz="1600" dirty="0"/>
          </a:p>
        </p:txBody>
      </p:sp>
      <p:sp>
        <p:nvSpPr>
          <p:cNvPr id="16" name="テキスト ボックス 15"/>
          <p:cNvSpPr txBox="1"/>
          <p:nvPr/>
        </p:nvSpPr>
        <p:spPr>
          <a:xfrm>
            <a:off x="2339473" y="4726249"/>
            <a:ext cx="1478866" cy="338554"/>
          </a:xfrm>
          <a:prstGeom prst="rect">
            <a:avLst/>
          </a:prstGeom>
          <a:noFill/>
        </p:spPr>
        <p:txBody>
          <a:bodyPr wrap="none" rtlCol="0">
            <a:spAutoFit/>
          </a:bodyPr>
          <a:lstStyle/>
          <a:p>
            <a:r>
              <a:rPr kumimoji="1" lang="en-US" altLang="ja-JP" sz="1600" dirty="0" err="1" smtClean="0"/>
              <a:t>Th</a:t>
            </a:r>
            <a:r>
              <a:rPr kumimoji="1" lang="en-US" altLang="ja-JP" sz="1600" dirty="0" smtClean="0"/>
              <a:t>, </a:t>
            </a:r>
            <a:r>
              <a:rPr kumimoji="1" lang="en-US" altLang="ja-JP" sz="1600" dirty="0" err="1" smtClean="0"/>
              <a:t>Eu</a:t>
            </a:r>
            <a:r>
              <a:rPr kumimoji="1" lang="en-US" altLang="ja-JP" sz="1600" dirty="0" smtClean="0"/>
              <a:t>, Tb, Tl </a:t>
            </a:r>
            <a:endParaRPr kumimoji="1" lang="ja-JP" altLang="en-US" sz="1600" dirty="0"/>
          </a:p>
        </p:txBody>
      </p:sp>
      <p:graphicFrame>
        <p:nvGraphicFramePr>
          <p:cNvPr id="20" name="表 19"/>
          <p:cNvGraphicFramePr>
            <a:graphicFrameLocks noGrp="1"/>
          </p:cNvGraphicFramePr>
          <p:nvPr>
            <p:extLst>
              <p:ext uri="{D42A27DB-BD31-4B8C-83A1-F6EECF244321}">
                <p14:modId xmlns:p14="http://schemas.microsoft.com/office/powerpoint/2010/main" val="3334754516"/>
              </p:ext>
            </p:extLst>
          </p:nvPr>
        </p:nvGraphicFramePr>
        <p:xfrm>
          <a:off x="5965213" y="496540"/>
          <a:ext cx="2963859" cy="365760"/>
        </p:xfrm>
        <a:graphic>
          <a:graphicData uri="http://schemas.openxmlformats.org/drawingml/2006/table">
            <a:tbl>
              <a:tblPr firstRow="1" bandRow="1">
                <a:tableStyleId>{5C22544A-7EE6-4342-B048-85BDC9FD1C3A}</a:tableStyleId>
              </a:tblPr>
              <a:tblGrid>
                <a:gridCol w="987953">
                  <a:extLst>
                    <a:ext uri="{9D8B030D-6E8A-4147-A177-3AD203B41FA5}">
                      <a16:colId xmlns:a16="http://schemas.microsoft.com/office/drawing/2014/main" val="1381334714"/>
                    </a:ext>
                  </a:extLst>
                </a:gridCol>
                <a:gridCol w="987953">
                  <a:extLst>
                    <a:ext uri="{9D8B030D-6E8A-4147-A177-3AD203B41FA5}">
                      <a16:colId xmlns:a16="http://schemas.microsoft.com/office/drawing/2014/main" val="1367646660"/>
                    </a:ext>
                  </a:extLst>
                </a:gridCol>
                <a:gridCol w="987953">
                  <a:extLst>
                    <a:ext uri="{9D8B030D-6E8A-4147-A177-3AD203B41FA5}">
                      <a16:colId xmlns:a16="http://schemas.microsoft.com/office/drawing/2014/main" val="983100620"/>
                    </a:ext>
                  </a:extLst>
                </a:gridCol>
              </a:tblGrid>
              <a:tr h="104117">
                <a:tc>
                  <a:txBody>
                    <a:bodyPr/>
                    <a:lstStyle/>
                    <a:p>
                      <a:pPr algn="ctr"/>
                      <a:r>
                        <a:rPr kumimoji="1" lang="ja-JP" altLang="en-US" sz="800" dirty="0" smtClean="0">
                          <a:latin typeface="Calibri" panose="020F0502020204030204" pitchFamily="34" charset="0"/>
                          <a:cs typeface="Calibri" panose="020F0502020204030204" pitchFamily="34" charset="0"/>
                        </a:rPr>
                        <a:t>試料重量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2WEL2101A</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2WEL2101C</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56619072"/>
                  </a:ext>
                </a:extLst>
              </a:tr>
              <a:tr h="104117">
                <a:tc>
                  <a:txBody>
                    <a:bodyPr/>
                    <a:lstStyle/>
                    <a:p>
                      <a:pPr algn="ctr"/>
                      <a:r>
                        <a:rPr kumimoji="1" lang="ja-JP" altLang="en-US" sz="800" dirty="0" smtClean="0">
                          <a:latin typeface="Calibri" panose="020F0502020204030204" pitchFamily="34" charset="0"/>
                          <a:cs typeface="Calibri" panose="020F0502020204030204" pitchFamily="34" charset="0"/>
                        </a:rPr>
                        <a:t>溶解前</a:t>
                      </a:r>
                      <a:r>
                        <a:rPr kumimoji="1" lang="ja-JP" altLang="en-US" sz="800" baseline="0" dirty="0" smtClean="0">
                          <a:latin typeface="Calibri" panose="020F0502020204030204" pitchFamily="34" charset="0"/>
                          <a:cs typeface="Calibri" panose="020F0502020204030204" pitchFamily="34" charset="0"/>
                        </a:rPr>
                        <a:t> </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4.150</a:t>
                      </a:r>
                      <a:r>
                        <a:rPr kumimoji="1" lang="ja-JP" altLang="en-US" sz="800" baseline="0" dirty="0" smtClean="0">
                          <a:latin typeface="Calibri" panose="020F0502020204030204" pitchFamily="34" charset="0"/>
                          <a:ea typeface="Tahoma" panose="020B0604030504040204" pitchFamily="34" charset="0"/>
                          <a:cs typeface="Calibri" panose="020F0502020204030204" pitchFamily="34" charset="0"/>
                        </a:rPr>
                        <a:t> </a:t>
                      </a: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7</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6.91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6</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82954129"/>
                  </a:ext>
                </a:extLst>
              </a:tr>
              <a:tr h="104117">
                <a:tc>
                  <a:txBody>
                    <a:bodyPr/>
                    <a:lstStyle/>
                    <a:p>
                      <a:pPr algn="ctr"/>
                      <a:r>
                        <a:rPr kumimoji="1" lang="ja-JP" altLang="en-US" sz="800" dirty="0" smtClean="0">
                          <a:latin typeface="Calibri" panose="020F0502020204030204" pitchFamily="34" charset="0"/>
                          <a:cs typeface="Calibri" panose="020F0502020204030204" pitchFamily="34" charset="0"/>
                        </a:rPr>
                        <a:t>溶解後 </a:t>
                      </a: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0.653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7</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1.23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6</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35529478"/>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581217518"/>
              </p:ext>
            </p:extLst>
          </p:nvPr>
        </p:nvGraphicFramePr>
        <p:xfrm>
          <a:off x="6008816" y="4330122"/>
          <a:ext cx="2951481" cy="365760"/>
        </p:xfrm>
        <a:graphic>
          <a:graphicData uri="http://schemas.openxmlformats.org/drawingml/2006/table">
            <a:tbl>
              <a:tblPr firstRow="1" bandRow="1">
                <a:tableStyleId>{5C22544A-7EE6-4342-B048-85BDC9FD1C3A}</a:tableStyleId>
              </a:tblPr>
              <a:tblGrid>
                <a:gridCol w="983827">
                  <a:extLst>
                    <a:ext uri="{9D8B030D-6E8A-4147-A177-3AD203B41FA5}">
                      <a16:colId xmlns:a16="http://schemas.microsoft.com/office/drawing/2014/main" val="1381334714"/>
                    </a:ext>
                  </a:extLst>
                </a:gridCol>
                <a:gridCol w="983827">
                  <a:extLst>
                    <a:ext uri="{9D8B030D-6E8A-4147-A177-3AD203B41FA5}">
                      <a16:colId xmlns:a16="http://schemas.microsoft.com/office/drawing/2014/main" val="1367646660"/>
                    </a:ext>
                  </a:extLst>
                </a:gridCol>
                <a:gridCol w="983827">
                  <a:extLst>
                    <a:ext uri="{9D8B030D-6E8A-4147-A177-3AD203B41FA5}">
                      <a16:colId xmlns:a16="http://schemas.microsoft.com/office/drawing/2014/main" val="983100620"/>
                    </a:ext>
                  </a:extLst>
                </a:gridCol>
              </a:tblGrid>
              <a:tr h="104234">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B</a:t>
                      </a:r>
                      <a:r>
                        <a:rPr kumimoji="1" lang="ja-JP" altLang="en-US" sz="800" dirty="0" smtClean="0">
                          <a:latin typeface="Calibri" panose="020F050202020403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2WEL2101A</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2WEL2101C</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56619072"/>
                  </a:ext>
                </a:extLst>
              </a:tr>
              <a:tr h="104234">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B-10</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1.04±0.01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3</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3.28±0.01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82954129"/>
                  </a:ext>
                </a:extLst>
              </a:tr>
              <a:tr h="104234">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B-11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4.0±0.1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3</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1.4±0.1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3</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35529478"/>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706721444"/>
              </p:ext>
            </p:extLst>
          </p:nvPr>
        </p:nvGraphicFramePr>
        <p:xfrm>
          <a:off x="6002629" y="3326580"/>
          <a:ext cx="2951481" cy="365760"/>
        </p:xfrm>
        <a:graphic>
          <a:graphicData uri="http://schemas.openxmlformats.org/drawingml/2006/table">
            <a:tbl>
              <a:tblPr firstRow="1" bandRow="1">
                <a:tableStyleId>{5C22544A-7EE6-4342-B048-85BDC9FD1C3A}</a:tableStyleId>
              </a:tblPr>
              <a:tblGrid>
                <a:gridCol w="983827">
                  <a:extLst>
                    <a:ext uri="{9D8B030D-6E8A-4147-A177-3AD203B41FA5}">
                      <a16:colId xmlns:a16="http://schemas.microsoft.com/office/drawing/2014/main" val="1381334714"/>
                    </a:ext>
                  </a:extLst>
                </a:gridCol>
                <a:gridCol w="983827">
                  <a:extLst>
                    <a:ext uri="{9D8B030D-6E8A-4147-A177-3AD203B41FA5}">
                      <a16:colId xmlns:a16="http://schemas.microsoft.com/office/drawing/2014/main" val="1367646660"/>
                    </a:ext>
                  </a:extLst>
                </a:gridCol>
                <a:gridCol w="983827">
                  <a:extLst>
                    <a:ext uri="{9D8B030D-6E8A-4147-A177-3AD203B41FA5}">
                      <a16:colId xmlns:a16="http://schemas.microsoft.com/office/drawing/2014/main" val="983100620"/>
                    </a:ext>
                  </a:extLst>
                </a:gridCol>
              </a:tblGrid>
              <a:tr h="92972">
                <a:tc>
                  <a:txBody>
                    <a:bodyPr/>
                    <a:lstStyle/>
                    <a:p>
                      <a:pPr algn="ctr"/>
                      <a:r>
                        <a:rPr kumimoji="1" lang="en-US" altLang="ja-JP" sz="800" dirty="0" smtClean="0">
                          <a:latin typeface="Calibri" panose="020F0502020204030204" pitchFamily="34" charset="0"/>
                          <a:cs typeface="Calibri" panose="020F0502020204030204" pitchFamily="34" charset="0"/>
                        </a:rPr>
                        <a:t>Cr</a:t>
                      </a:r>
                      <a:r>
                        <a:rPr kumimoji="1" lang="ja-JP" altLang="en-US" sz="800" dirty="0" smtClean="0">
                          <a:latin typeface="Calibri" panose="020F050202020403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2WEL2101A</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2WEL2101C</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56619072"/>
                  </a:ext>
                </a:extLst>
              </a:tr>
              <a:tr h="92972">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Cr-52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3.42±0.06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3</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6.3±0.6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82954129"/>
                  </a:ext>
                </a:extLst>
              </a:tr>
              <a:tr h="92972">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Cr-53</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3.79±0.01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7.2±0.1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35529478"/>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1066718839"/>
              </p:ext>
            </p:extLst>
          </p:nvPr>
        </p:nvGraphicFramePr>
        <p:xfrm>
          <a:off x="5983921" y="1132825"/>
          <a:ext cx="2970192" cy="377091"/>
        </p:xfrm>
        <a:graphic>
          <a:graphicData uri="http://schemas.openxmlformats.org/drawingml/2006/table">
            <a:tbl>
              <a:tblPr firstRow="1" bandRow="1">
                <a:tableStyleId>{5C22544A-7EE6-4342-B048-85BDC9FD1C3A}</a:tableStyleId>
              </a:tblPr>
              <a:tblGrid>
                <a:gridCol w="990064">
                  <a:extLst>
                    <a:ext uri="{9D8B030D-6E8A-4147-A177-3AD203B41FA5}">
                      <a16:colId xmlns:a16="http://schemas.microsoft.com/office/drawing/2014/main" val="1381334714"/>
                    </a:ext>
                  </a:extLst>
                </a:gridCol>
                <a:gridCol w="990064">
                  <a:extLst>
                    <a:ext uri="{9D8B030D-6E8A-4147-A177-3AD203B41FA5}">
                      <a16:colId xmlns:a16="http://schemas.microsoft.com/office/drawing/2014/main" val="1367646660"/>
                    </a:ext>
                  </a:extLst>
                </a:gridCol>
                <a:gridCol w="990064">
                  <a:extLst>
                    <a:ext uri="{9D8B030D-6E8A-4147-A177-3AD203B41FA5}">
                      <a16:colId xmlns:a16="http://schemas.microsoft.com/office/drawing/2014/main" val="983100620"/>
                    </a:ext>
                  </a:extLst>
                </a:gridCol>
              </a:tblGrid>
              <a:tr h="125697">
                <a:tc>
                  <a:txBody>
                    <a:bodyPr/>
                    <a:lstStyle/>
                    <a:p>
                      <a:pPr algn="ctr"/>
                      <a:r>
                        <a:rPr kumimoji="1" lang="en-US" altLang="ja-JP" sz="800" dirty="0" smtClean="0">
                          <a:latin typeface="Calibri" panose="020F0502020204030204" pitchFamily="34" charset="0"/>
                          <a:cs typeface="Calibri" panose="020F0502020204030204" pitchFamily="34" charset="0"/>
                        </a:rPr>
                        <a:t>Fe</a:t>
                      </a:r>
                      <a:r>
                        <a:rPr kumimoji="1" lang="ja-JP" altLang="en-US" sz="800" dirty="0" smtClean="0">
                          <a:latin typeface="Calibri" panose="020F050202020403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2WEL2101A</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2WEL2101C</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56619072"/>
                  </a:ext>
                </a:extLst>
              </a:tr>
              <a:tr h="125697">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Fe-56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2.35±0.01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7</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1.93±0.01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6</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82954129"/>
                  </a:ext>
                </a:extLst>
              </a:tr>
              <a:tr h="125697">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Fe-57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5.23±0.01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5</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4.35±0.01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4</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35529478"/>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3499218757"/>
              </p:ext>
            </p:extLst>
          </p:nvPr>
        </p:nvGraphicFramePr>
        <p:xfrm>
          <a:off x="6002631" y="2731671"/>
          <a:ext cx="2951481" cy="518600"/>
        </p:xfrm>
        <a:graphic>
          <a:graphicData uri="http://schemas.openxmlformats.org/drawingml/2006/table">
            <a:tbl>
              <a:tblPr firstRow="1" bandRow="1">
                <a:tableStyleId>{5C22544A-7EE6-4342-B048-85BDC9FD1C3A}</a:tableStyleId>
              </a:tblPr>
              <a:tblGrid>
                <a:gridCol w="983827">
                  <a:extLst>
                    <a:ext uri="{9D8B030D-6E8A-4147-A177-3AD203B41FA5}">
                      <a16:colId xmlns:a16="http://schemas.microsoft.com/office/drawing/2014/main" val="1381334714"/>
                    </a:ext>
                  </a:extLst>
                </a:gridCol>
                <a:gridCol w="983827">
                  <a:extLst>
                    <a:ext uri="{9D8B030D-6E8A-4147-A177-3AD203B41FA5}">
                      <a16:colId xmlns:a16="http://schemas.microsoft.com/office/drawing/2014/main" val="1367646660"/>
                    </a:ext>
                  </a:extLst>
                </a:gridCol>
                <a:gridCol w="983827">
                  <a:extLst>
                    <a:ext uri="{9D8B030D-6E8A-4147-A177-3AD203B41FA5}">
                      <a16:colId xmlns:a16="http://schemas.microsoft.com/office/drawing/2014/main" val="983100620"/>
                    </a:ext>
                  </a:extLst>
                </a:gridCol>
              </a:tblGrid>
              <a:tr h="129650">
                <a:tc>
                  <a:txBody>
                    <a:bodyPr/>
                    <a:lstStyle/>
                    <a:p>
                      <a:pPr algn="ctr"/>
                      <a:r>
                        <a:rPr kumimoji="1" lang="en-US" altLang="ja-JP" sz="800" dirty="0" smtClean="0">
                          <a:latin typeface="Calibri" panose="020F0502020204030204" pitchFamily="34" charset="0"/>
                          <a:cs typeface="Calibri" panose="020F0502020204030204" pitchFamily="34" charset="0"/>
                        </a:rPr>
                        <a:t>Ni</a:t>
                      </a:r>
                      <a:r>
                        <a:rPr kumimoji="1" lang="ja-JP" altLang="en-US" sz="800" dirty="0" smtClean="0">
                          <a:latin typeface="Calibri" panose="020F050202020403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2WEL2101A</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2WEL2101C</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56619072"/>
                  </a:ext>
                </a:extLst>
              </a:tr>
              <a:tr h="129650">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Ni-60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5.00±0.01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3</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6.4±0.1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82954129"/>
                  </a:ext>
                </a:extLst>
              </a:tr>
              <a:tr h="129650">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Ni-61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2.11±0.01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3.2±0.1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35529478"/>
                  </a:ext>
                </a:extLst>
              </a:tr>
              <a:tr h="129650">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Ni-62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6.91±0.01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9.08±0.03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06538377"/>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1309945680"/>
              </p:ext>
            </p:extLst>
          </p:nvPr>
        </p:nvGraphicFramePr>
        <p:xfrm>
          <a:off x="5990109" y="1572254"/>
          <a:ext cx="2951481" cy="487680"/>
        </p:xfrm>
        <a:graphic>
          <a:graphicData uri="http://schemas.openxmlformats.org/drawingml/2006/table">
            <a:tbl>
              <a:tblPr firstRow="1" bandRow="1">
                <a:tableStyleId>{5C22544A-7EE6-4342-B048-85BDC9FD1C3A}</a:tableStyleId>
              </a:tblPr>
              <a:tblGrid>
                <a:gridCol w="983827">
                  <a:extLst>
                    <a:ext uri="{9D8B030D-6E8A-4147-A177-3AD203B41FA5}">
                      <a16:colId xmlns:a16="http://schemas.microsoft.com/office/drawing/2014/main" val="1381334714"/>
                    </a:ext>
                  </a:extLst>
                </a:gridCol>
                <a:gridCol w="983827">
                  <a:extLst>
                    <a:ext uri="{9D8B030D-6E8A-4147-A177-3AD203B41FA5}">
                      <a16:colId xmlns:a16="http://schemas.microsoft.com/office/drawing/2014/main" val="1367646660"/>
                    </a:ext>
                  </a:extLst>
                </a:gridCol>
                <a:gridCol w="983827">
                  <a:extLst>
                    <a:ext uri="{9D8B030D-6E8A-4147-A177-3AD203B41FA5}">
                      <a16:colId xmlns:a16="http://schemas.microsoft.com/office/drawing/2014/main" val="983100620"/>
                    </a:ext>
                  </a:extLst>
                </a:gridCol>
              </a:tblGrid>
              <a:tr h="105640">
                <a:tc>
                  <a:txBody>
                    <a:bodyPr/>
                    <a:lstStyle/>
                    <a:p>
                      <a:pPr algn="ctr"/>
                      <a:r>
                        <a:rPr kumimoji="1" lang="en-US" altLang="ja-JP" sz="800" dirty="0" smtClean="0">
                          <a:latin typeface="Calibri" panose="020F0502020204030204" pitchFamily="34" charset="0"/>
                          <a:cs typeface="Calibri" panose="020F0502020204030204" pitchFamily="34" charset="0"/>
                        </a:rPr>
                        <a:t>Mo</a:t>
                      </a:r>
                      <a:r>
                        <a:rPr kumimoji="1" lang="ja-JP" altLang="en-US" sz="800" dirty="0" smtClean="0">
                          <a:latin typeface="Calibri" panose="020F050202020403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2WEL2101A</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2WEL2101C</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56619072"/>
                  </a:ext>
                </a:extLst>
              </a:tr>
              <a:tr h="105640">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Mo-95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6.8±0.1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3</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4.1±0.1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82954129"/>
                  </a:ext>
                </a:extLst>
              </a:tr>
              <a:tr h="105640">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Mo-97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6.73±0.08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3</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3.62±0.08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35529478"/>
                  </a:ext>
                </a:extLst>
              </a:tr>
              <a:tr h="105640">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Mo-98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8.7±0.1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3</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5.3±0.1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06538377"/>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3028916515"/>
              </p:ext>
            </p:extLst>
          </p:nvPr>
        </p:nvGraphicFramePr>
        <p:xfrm>
          <a:off x="5990734" y="5130577"/>
          <a:ext cx="2951481" cy="365760"/>
        </p:xfrm>
        <a:graphic>
          <a:graphicData uri="http://schemas.openxmlformats.org/drawingml/2006/table">
            <a:tbl>
              <a:tblPr firstRow="1" bandRow="1">
                <a:tableStyleId>{5C22544A-7EE6-4342-B048-85BDC9FD1C3A}</a:tableStyleId>
              </a:tblPr>
              <a:tblGrid>
                <a:gridCol w="983827">
                  <a:extLst>
                    <a:ext uri="{9D8B030D-6E8A-4147-A177-3AD203B41FA5}">
                      <a16:colId xmlns:a16="http://schemas.microsoft.com/office/drawing/2014/main" val="1381334714"/>
                    </a:ext>
                  </a:extLst>
                </a:gridCol>
                <a:gridCol w="983827">
                  <a:extLst>
                    <a:ext uri="{9D8B030D-6E8A-4147-A177-3AD203B41FA5}">
                      <a16:colId xmlns:a16="http://schemas.microsoft.com/office/drawing/2014/main" val="1367646660"/>
                    </a:ext>
                  </a:extLst>
                </a:gridCol>
                <a:gridCol w="983827">
                  <a:extLst>
                    <a:ext uri="{9D8B030D-6E8A-4147-A177-3AD203B41FA5}">
                      <a16:colId xmlns:a16="http://schemas.microsoft.com/office/drawing/2014/main" val="983100620"/>
                    </a:ext>
                  </a:extLst>
                </a:gridCol>
              </a:tblGrid>
              <a:tr h="108509">
                <a:tc>
                  <a:txBody>
                    <a:bodyPr/>
                    <a:lstStyle/>
                    <a:p>
                      <a:pPr algn="ctr"/>
                      <a:r>
                        <a:rPr kumimoji="1" lang="en-US" altLang="ja-JP" sz="800" dirty="0" smtClean="0">
                          <a:latin typeface="Calibri" panose="020F0502020204030204" pitchFamily="34" charset="0"/>
                          <a:cs typeface="Calibri" panose="020F0502020204030204" pitchFamily="34" charset="0"/>
                        </a:rPr>
                        <a:t>Ag</a:t>
                      </a:r>
                      <a:r>
                        <a:rPr kumimoji="1" lang="ja-JP" altLang="en-US" sz="800" dirty="0" smtClean="0">
                          <a:latin typeface="Calibri" panose="020F050202020403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2WEL2101A</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2WEL2101C</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56619072"/>
                  </a:ext>
                </a:extLst>
              </a:tr>
              <a:tr h="108509">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Ag-107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2.94±0.03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5.0±0.3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0</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82954129"/>
                  </a:ext>
                </a:extLst>
              </a:tr>
              <a:tr h="108509">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Ag-109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2.7±0.2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9.33±0.01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35529478"/>
                  </a:ext>
                </a:extLst>
              </a:tr>
            </a:tbl>
          </a:graphicData>
        </a:graphic>
      </p:graphicFrame>
      <p:graphicFrame>
        <p:nvGraphicFramePr>
          <p:cNvPr id="34" name="表 33"/>
          <p:cNvGraphicFramePr>
            <a:graphicFrameLocks noGrp="1"/>
          </p:cNvGraphicFramePr>
          <p:nvPr>
            <p:extLst>
              <p:ext uri="{D42A27DB-BD31-4B8C-83A1-F6EECF244321}">
                <p14:modId xmlns:p14="http://schemas.microsoft.com/office/powerpoint/2010/main" val="355500928"/>
              </p:ext>
            </p:extLst>
          </p:nvPr>
        </p:nvGraphicFramePr>
        <p:xfrm>
          <a:off x="6008817" y="4720495"/>
          <a:ext cx="2951481" cy="243840"/>
        </p:xfrm>
        <a:graphic>
          <a:graphicData uri="http://schemas.openxmlformats.org/drawingml/2006/table">
            <a:tbl>
              <a:tblPr firstRow="1" bandRow="1">
                <a:tableStyleId>{5C22544A-7EE6-4342-B048-85BDC9FD1C3A}</a:tableStyleId>
              </a:tblPr>
              <a:tblGrid>
                <a:gridCol w="983827">
                  <a:extLst>
                    <a:ext uri="{9D8B030D-6E8A-4147-A177-3AD203B41FA5}">
                      <a16:colId xmlns:a16="http://schemas.microsoft.com/office/drawing/2014/main" val="1381334714"/>
                    </a:ext>
                  </a:extLst>
                </a:gridCol>
                <a:gridCol w="983827">
                  <a:extLst>
                    <a:ext uri="{9D8B030D-6E8A-4147-A177-3AD203B41FA5}">
                      <a16:colId xmlns:a16="http://schemas.microsoft.com/office/drawing/2014/main" val="1367646660"/>
                    </a:ext>
                  </a:extLst>
                </a:gridCol>
                <a:gridCol w="983827">
                  <a:extLst>
                    <a:ext uri="{9D8B030D-6E8A-4147-A177-3AD203B41FA5}">
                      <a16:colId xmlns:a16="http://schemas.microsoft.com/office/drawing/2014/main" val="983100620"/>
                    </a:ext>
                  </a:extLst>
                </a:gridCol>
              </a:tblGrid>
              <a:tr h="109081">
                <a:tc>
                  <a:txBody>
                    <a:bodyPr/>
                    <a:lstStyle/>
                    <a:p>
                      <a:pPr algn="ctr"/>
                      <a:r>
                        <a:rPr kumimoji="1" lang="en-US" altLang="ja-JP" sz="800" dirty="0" smtClean="0">
                          <a:latin typeface="Calibri" panose="020F0502020204030204" pitchFamily="34" charset="0"/>
                          <a:cs typeface="Calibri" panose="020F0502020204030204" pitchFamily="34" charset="0"/>
                        </a:rPr>
                        <a:t>Cs</a:t>
                      </a:r>
                      <a:r>
                        <a:rPr kumimoji="1" lang="ja-JP" altLang="en-US" sz="800" dirty="0" smtClean="0">
                          <a:latin typeface="Calibri" panose="020F050202020403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2WEL2101A</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2WEL2101C</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56619072"/>
                  </a:ext>
                </a:extLst>
              </a:tr>
              <a:tr h="109081">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Cs-133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4.58±0.05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5.8±0.5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82954129"/>
                  </a:ext>
                </a:extLst>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4281815755"/>
              </p:ext>
            </p:extLst>
          </p:nvPr>
        </p:nvGraphicFramePr>
        <p:xfrm>
          <a:off x="5983921" y="6003107"/>
          <a:ext cx="2951481" cy="495744"/>
        </p:xfrm>
        <a:graphic>
          <a:graphicData uri="http://schemas.openxmlformats.org/drawingml/2006/table">
            <a:tbl>
              <a:tblPr firstRow="1" bandRow="1">
                <a:tableStyleId>{5C22544A-7EE6-4342-B048-85BDC9FD1C3A}</a:tableStyleId>
              </a:tblPr>
              <a:tblGrid>
                <a:gridCol w="983827">
                  <a:extLst>
                    <a:ext uri="{9D8B030D-6E8A-4147-A177-3AD203B41FA5}">
                      <a16:colId xmlns:a16="http://schemas.microsoft.com/office/drawing/2014/main" val="1381334714"/>
                    </a:ext>
                  </a:extLst>
                </a:gridCol>
                <a:gridCol w="983827">
                  <a:extLst>
                    <a:ext uri="{9D8B030D-6E8A-4147-A177-3AD203B41FA5}">
                      <a16:colId xmlns:a16="http://schemas.microsoft.com/office/drawing/2014/main" val="1367646660"/>
                    </a:ext>
                  </a:extLst>
                </a:gridCol>
                <a:gridCol w="983827">
                  <a:extLst>
                    <a:ext uri="{9D8B030D-6E8A-4147-A177-3AD203B41FA5}">
                      <a16:colId xmlns:a16="http://schemas.microsoft.com/office/drawing/2014/main" val="983100620"/>
                    </a:ext>
                  </a:extLst>
                </a:gridCol>
              </a:tblGrid>
              <a:tr h="123936">
                <a:tc>
                  <a:txBody>
                    <a:bodyPr/>
                    <a:lstStyle/>
                    <a:p>
                      <a:pPr algn="ctr"/>
                      <a:r>
                        <a:rPr kumimoji="1" lang="en-US" altLang="ja-JP" sz="800" dirty="0" err="1" smtClean="0">
                          <a:latin typeface="Calibri" panose="020F0502020204030204" pitchFamily="34" charset="0"/>
                          <a:cs typeface="Calibri" panose="020F0502020204030204" pitchFamily="34" charset="0"/>
                        </a:rPr>
                        <a:t>Nd</a:t>
                      </a:r>
                      <a:r>
                        <a:rPr kumimoji="1" lang="ja-JP" altLang="en-US" sz="800" dirty="0" smtClean="0">
                          <a:latin typeface="Calibri" panose="020F050202020403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2WEL2101A</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2WEL2101C</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56619072"/>
                  </a:ext>
                </a:extLst>
              </a:tr>
              <a:tr h="123936">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Nd-143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5.47±0.09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0</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5.4±0.9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82954129"/>
                  </a:ext>
                </a:extLst>
              </a:tr>
              <a:tr h="123936">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Nd-145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4.0±0.3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0</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4±3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35529478"/>
                  </a:ext>
                </a:extLst>
              </a:tr>
              <a:tr h="123936">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Nd-146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5.8±0.1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0</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1.2±0.1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0</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06538377"/>
                  </a:ext>
                </a:extLst>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3685051718"/>
              </p:ext>
            </p:extLst>
          </p:nvPr>
        </p:nvGraphicFramePr>
        <p:xfrm>
          <a:off x="6002632" y="2079198"/>
          <a:ext cx="2951481" cy="609600"/>
        </p:xfrm>
        <a:graphic>
          <a:graphicData uri="http://schemas.openxmlformats.org/drawingml/2006/table">
            <a:tbl>
              <a:tblPr firstRow="1" bandRow="1">
                <a:tableStyleId>{5C22544A-7EE6-4342-B048-85BDC9FD1C3A}</a:tableStyleId>
              </a:tblPr>
              <a:tblGrid>
                <a:gridCol w="983827">
                  <a:extLst>
                    <a:ext uri="{9D8B030D-6E8A-4147-A177-3AD203B41FA5}">
                      <a16:colId xmlns:a16="http://schemas.microsoft.com/office/drawing/2014/main" val="1381334714"/>
                    </a:ext>
                  </a:extLst>
                </a:gridCol>
                <a:gridCol w="983827">
                  <a:extLst>
                    <a:ext uri="{9D8B030D-6E8A-4147-A177-3AD203B41FA5}">
                      <a16:colId xmlns:a16="http://schemas.microsoft.com/office/drawing/2014/main" val="1367646660"/>
                    </a:ext>
                  </a:extLst>
                </a:gridCol>
                <a:gridCol w="983827">
                  <a:extLst>
                    <a:ext uri="{9D8B030D-6E8A-4147-A177-3AD203B41FA5}">
                      <a16:colId xmlns:a16="http://schemas.microsoft.com/office/drawing/2014/main" val="983100620"/>
                    </a:ext>
                  </a:extLst>
                </a:gridCol>
              </a:tblGrid>
              <a:tr h="114692">
                <a:tc>
                  <a:txBody>
                    <a:bodyPr/>
                    <a:lstStyle/>
                    <a:p>
                      <a:pPr algn="ctr"/>
                      <a:r>
                        <a:rPr kumimoji="1" lang="en-US" altLang="ja-JP" sz="800" dirty="0" smtClean="0">
                          <a:latin typeface="Calibri" panose="020F0502020204030204" pitchFamily="34" charset="0"/>
                          <a:cs typeface="Calibri" panose="020F0502020204030204" pitchFamily="34" charset="0"/>
                        </a:rPr>
                        <a:t>U</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2WEL2101A</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2WEL2101C</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56619072"/>
                  </a:ext>
                </a:extLst>
              </a:tr>
              <a:tr h="114692">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U-234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2±2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0</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&lt;LOQ</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82954129"/>
                  </a:ext>
                </a:extLst>
              </a:tr>
              <a:tr h="114692">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U-235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1.68±0.02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1.22±0.02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35529478"/>
                  </a:ext>
                </a:extLst>
              </a:tr>
              <a:tr h="114692">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U-236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2.6±0.2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2.0±0.2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06538377"/>
                  </a:ext>
                </a:extLst>
              </a:tr>
              <a:tr h="1146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U-238 [ng]</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8.05±0.06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3</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5.92±0.06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997286350"/>
                  </a:ext>
                </a:extLst>
              </a:tr>
            </a:tbl>
          </a:graphicData>
        </a:graphic>
      </p:graphicFrame>
      <p:sp>
        <p:nvSpPr>
          <p:cNvPr id="41" name="テキスト ボックス 40"/>
          <p:cNvSpPr txBox="1"/>
          <p:nvPr/>
        </p:nvSpPr>
        <p:spPr>
          <a:xfrm>
            <a:off x="598727" y="5680098"/>
            <a:ext cx="4495231" cy="738664"/>
          </a:xfrm>
          <a:prstGeom prst="rect">
            <a:avLst/>
          </a:prstGeom>
          <a:noFill/>
        </p:spPr>
        <p:txBody>
          <a:bodyPr wrap="square" rtlCol="0">
            <a:spAutoFit/>
          </a:bodyPr>
          <a:lstStyle/>
          <a:p>
            <a:pPr marL="450850" indent="-450850"/>
            <a:r>
              <a:rPr kumimoji="1" lang="ja-JP" altLang="en-US" sz="1400" u="sng" dirty="0" smtClean="0"/>
              <a:t>下線</a:t>
            </a:r>
            <a:r>
              <a:rPr kumimoji="1" lang="ja-JP" altLang="en-US" sz="1400" dirty="0" smtClean="0"/>
              <a:t>：定量分析（検量線法）の対象元素</a:t>
            </a:r>
            <a:endParaRPr kumimoji="1" lang="en-US" altLang="ja-JP" sz="1400" dirty="0" smtClean="0"/>
          </a:p>
          <a:p>
            <a:pPr marL="450850" indent="-450850"/>
            <a:r>
              <a:rPr kumimoji="1" lang="ja-JP" altLang="en-US" sz="1400" i="1" dirty="0" smtClean="0"/>
              <a:t>斜体</a:t>
            </a:r>
            <a:r>
              <a:rPr kumimoji="1" lang="ja-JP" altLang="en-US" sz="1400" dirty="0" smtClean="0"/>
              <a:t>：定量分析（検量線法）で求めた同位体比が天然比と異なる元素</a:t>
            </a:r>
            <a:endParaRPr kumimoji="1" lang="ja-JP" altLang="en-US" sz="1400" dirty="0"/>
          </a:p>
        </p:txBody>
      </p:sp>
      <p:graphicFrame>
        <p:nvGraphicFramePr>
          <p:cNvPr id="42" name="表 41"/>
          <p:cNvGraphicFramePr>
            <a:graphicFrameLocks noGrp="1"/>
          </p:cNvGraphicFramePr>
          <p:nvPr>
            <p:extLst>
              <p:ext uri="{D42A27DB-BD31-4B8C-83A1-F6EECF244321}">
                <p14:modId xmlns:p14="http://schemas.microsoft.com/office/powerpoint/2010/main" val="1524466717"/>
              </p:ext>
            </p:extLst>
          </p:nvPr>
        </p:nvGraphicFramePr>
        <p:xfrm>
          <a:off x="6002629" y="3793262"/>
          <a:ext cx="2951481" cy="365760"/>
        </p:xfrm>
        <a:graphic>
          <a:graphicData uri="http://schemas.openxmlformats.org/drawingml/2006/table">
            <a:tbl>
              <a:tblPr firstRow="1" bandRow="1">
                <a:tableStyleId>{5C22544A-7EE6-4342-B048-85BDC9FD1C3A}</a:tableStyleId>
              </a:tblPr>
              <a:tblGrid>
                <a:gridCol w="983827">
                  <a:extLst>
                    <a:ext uri="{9D8B030D-6E8A-4147-A177-3AD203B41FA5}">
                      <a16:colId xmlns:a16="http://schemas.microsoft.com/office/drawing/2014/main" val="1381334714"/>
                    </a:ext>
                  </a:extLst>
                </a:gridCol>
                <a:gridCol w="983827">
                  <a:extLst>
                    <a:ext uri="{9D8B030D-6E8A-4147-A177-3AD203B41FA5}">
                      <a16:colId xmlns:a16="http://schemas.microsoft.com/office/drawing/2014/main" val="1367646660"/>
                    </a:ext>
                  </a:extLst>
                </a:gridCol>
                <a:gridCol w="983827">
                  <a:extLst>
                    <a:ext uri="{9D8B030D-6E8A-4147-A177-3AD203B41FA5}">
                      <a16:colId xmlns:a16="http://schemas.microsoft.com/office/drawing/2014/main" val="983100620"/>
                    </a:ext>
                  </a:extLst>
                </a:gridCol>
              </a:tblGrid>
              <a:tr h="92972">
                <a:tc>
                  <a:txBody>
                    <a:bodyPr/>
                    <a:lstStyle/>
                    <a:p>
                      <a:pPr algn="ctr"/>
                      <a:r>
                        <a:rPr kumimoji="1" lang="en-US" altLang="ja-JP" sz="800" dirty="0" err="1" smtClean="0">
                          <a:latin typeface="Calibri" panose="020F0502020204030204" pitchFamily="34" charset="0"/>
                          <a:cs typeface="Calibri" panose="020F0502020204030204" pitchFamily="34" charset="0"/>
                        </a:rPr>
                        <a:t>Zr</a:t>
                      </a:r>
                      <a:r>
                        <a:rPr kumimoji="1" lang="ja-JP" altLang="en-US" sz="800" dirty="0" smtClean="0">
                          <a:latin typeface="Calibri" panose="020F050202020403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2WEL2101A</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2WEL2101C</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56619072"/>
                  </a:ext>
                </a:extLst>
              </a:tr>
              <a:tr h="92972">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Zr-90</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ja-JP" altLang="en-US" sz="800" dirty="0" smtClean="0">
                          <a:solidFill>
                            <a:srgbClr val="FF0000"/>
                          </a:solidFill>
                          <a:latin typeface="Calibri" panose="020F0502020204030204" pitchFamily="34" charset="0"/>
                          <a:cs typeface="Calibri" panose="020F0502020204030204" pitchFamily="34" charset="0"/>
                        </a:rPr>
                        <a:t>追而</a:t>
                      </a:r>
                      <a:endParaRPr kumimoji="1" lang="ja-JP" altLang="en-US" sz="800" dirty="0">
                        <a:solidFill>
                          <a:srgbClr val="FF0000"/>
                        </a:solidFill>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rgbClr val="FF0000"/>
                          </a:solidFill>
                          <a:latin typeface="Calibri" panose="020F0502020204030204" pitchFamily="34" charset="0"/>
                          <a:cs typeface="Calibri" panose="020F0502020204030204" pitchFamily="34" charset="0"/>
                        </a:rPr>
                        <a:t>追而</a:t>
                      </a:r>
                    </a:p>
                  </a:txBody>
                  <a:tcPr marL="0" marR="0" marT="0" marB="0" anchor="ctr"/>
                </a:tc>
                <a:extLst>
                  <a:ext uri="{0D108BD9-81ED-4DB2-BD59-A6C34878D82A}">
                    <a16:rowId xmlns:a16="http://schemas.microsoft.com/office/drawing/2014/main" val="2182954129"/>
                  </a:ext>
                </a:extLst>
              </a:tr>
              <a:tr h="92972">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Zr-91</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rgbClr val="FF0000"/>
                          </a:solidFill>
                          <a:latin typeface="Calibri" panose="020F0502020204030204" pitchFamily="34" charset="0"/>
                          <a:cs typeface="Calibri" panose="020F0502020204030204" pitchFamily="34" charset="0"/>
                        </a:rPr>
                        <a:t>追而</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rgbClr val="FF0000"/>
                          </a:solidFill>
                          <a:latin typeface="Calibri" panose="020F0502020204030204" pitchFamily="34" charset="0"/>
                          <a:cs typeface="Calibri" panose="020F0502020204030204" pitchFamily="34" charset="0"/>
                        </a:rPr>
                        <a:t>追而</a:t>
                      </a:r>
                    </a:p>
                  </a:txBody>
                  <a:tcPr marL="0" marR="0" marT="0" marB="0" anchor="ctr"/>
                </a:tc>
                <a:extLst>
                  <a:ext uri="{0D108BD9-81ED-4DB2-BD59-A6C34878D82A}">
                    <a16:rowId xmlns:a16="http://schemas.microsoft.com/office/drawing/2014/main" val="3335529478"/>
                  </a:ext>
                </a:extLst>
              </a:tr>
            </a:tbl>
          </a:graphicData>
        </a:graphic>
      </p:graphicFrame>
      <p:graphicFrame>
        <p:nvGraphicFramePr>
          <p:cNvPr id="44" name="表 43"/>
          <p:cNvGraphicFramePr>
            <a:graphicFrameLocks noGrp="1"/>
          </p:cNvGraphicFramePr>
          <p:nvPr>
            <p:extLst>
              <p:ext uri="{D42A27DB-BD31-4B8C-83A1-F6EECF244321}">
                <p14:modId xmlns:p14="http://schemas.microsoft.com/office/powerpoint/2010/main" val="400384183"/>
              </p:ext>
            </p:extLst>
          </p:nvPr>
        </p:nvGraphicFramePr>
        <p:xfrm>
          <a:off x="5965213" y="5576964"/>
          <a:ext cx="2951481" cy="365760"/>
        </p:xfrm>
        <a:graphic>
          <a:graphicData uri="http://schemas.openxmlformats.org/drawingml/2006/table">
            <a:tbl>
              <a:tblPr firstRow="1" bandRow="1">
                <a:tableStyleId>{5C22544A-7EE6-4342-B048-85BDC9FD1C3A}</a:tableStyleId>
              </a:tblPr>
              <a:tblGrid>
                <a:gridCol w="983827">
                  <a:extLst>
                    <a:ext uri="{9D8B030D-6E8A-4147-A177-3AD203B41FA5}">
                      <a16:colId xmlns:a16="http://schemas.microsoft.com/office/drawing/2014/main" val="1381334714"/>
                    </a:ext>
                  </a:extLst>
                </a:gridCol>
                <a:gridCol w="983827">
                  <a:extLst>
                    <a:ext uri="{9D8B030D-6E8A-4147-A177-3AD203B41FA5}">
                      <a16:colId xmlns:a16="http://schemas.microsoft.com/office/drawing/2014/main" val="1367646660"/>
                    </a:ext>
                  </a:extLst>
                </a:gridCol>
                <a:gridCol w="983827">
                  <a:extLst>
                    <a:ext uri="{9D8B030D-6E8A-4147-A177-3AD203B41FA5}">
                      <a16:colId xmlns:a16="http://schemas.microsoft.com/office/drawing/2014/main" val="983100620"/>
                    </a:ext>
                  </a:extLst>
                </a:gridCol>
              </a:tblGrid>
              <a:tr h="104234">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Li</a:t>
                      </a:r>
                      <a:r>
                        <a:rPr kumimoji="1" lang="ja-JP" altLang="en-US" sz="800" dirty="0" smtClean="0">
                          <a:latin typeface="Calibri" panose="020F050202020403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2WEL2101A</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2WEL2101C</a:t>
                      </a:r>
                      <a:endParaRPr kumimoji="1" lang="ja-JP" altLang="en-US" sz="800" dirty="0" smtClean="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56619072"/>
                  </a:ext>
                </a:extLst>
              </a:tr>
              <a:tr h="104234">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Li-6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&lt;LOQ</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&lt;LOQ</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82954129"/>
                  </a:ext>
                </a:extLst>
              </a:tr>
              <a:tr h="104234">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Li-7 [ng]</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dirty="0" smtClean="0">
                          <a:latin typeface="Calibri" panose="020F0502020204030204" pitchFamily="34" charset="0"/>
                          <a:ea typeface="Tahoma" panose="020B0604030504040204" pitchFamily="34" charset="0"/>
                          <a:cs typeface="Calibri" panose="020F0502020204030204" pitchFamily="34" charset="0"/>
                        </a:rPr>
                        <a:t>3.31±0.02 ×10</a:t>
                      </a:r>
                      <a:r>
                        <a:rPr kumimoji="1" lang="en-US" altLang="ja-JP" sz="800" baseline="30000" dirty="0" smtClean="0">
                          <a:latin typeface="Calibri" panose="020F0502020204030204" pitchFamily="34" charset="0"/>
                          <a:ea typeface="Tahoma" panose="020B0604030504040204" pitchFamily="34" charset="0"/>
                          <a:cs typeface="Calibri" panose="020F0502020204030204" pitchFamily="34" charset="0"/>
                        </a:rPr>
                        <a:t>2</a:t>
                      </a: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 </a:t>
                      </a:r>
                      <a:endParaRPr kumimoji="1" lang="ja-JP" altLang="en-US" sz="800" dirty="0">
                        <a:latin typeface="Calibri" panose="020F0502020204030204" pitchFamily="34" charset="0"/>
                        <a:cs typeface="Calibri" panose="020F0502020204030204" pitchFamily="34" charset="0"/>
                      </a:endParaRPr>
                    </a:p>
                  </a:txBody>
                  <a:tcPr marL="0" marR="0" marT="0" marB="0" anchor="ctr"/>
                </a:tc>
                <a:tc>
                  <a:txBody>
                    <a:bodyPr/>
                    <a:lstStyle/>
                    <a:p>
                      <a:pPr algn="ctr"/>
                      <a:r>
                        <a:rPr kumimoji="1" lang="en-US" altLang="ja-JP" sz="800" baseline="0" dirty="0" smtClean="0">
                          <a:latin typeface="Calibri" panose="020F0502020204030204" pitchFamily="34" charset="0"/>
                          <a:ea typeface="Tahoma" panose="020B0604030504040204" pitchFamily="34" charset="0"/>
                          <a:cs typeface="Calibri" panose="020F0502020204030204" pitchFamily="34" charset="0"/>
                        </a:rPr>
                        <a:t>&lt;LOQ</a:t>
                      </a:r>
                      <a:endParaRPr kumimoji="1" lang="ja-JP" altLang="en-US" sz="800" dirty="0">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35529478"/>
                  </a:ext>
                </a:extLst>
              </a:tr>
            </a:tbl>
          </a:graphicData>
        </a:graphic>
      </p:graphicFrame>
      <p:sp>
        <p:nvSpPr>
          <p:cNvPr id="45" name="テキスト ボックス 44"/>
          <p:cNvSpPr txBox="1"/>
          <p:nvPr/>
        </p:nvSpPr>
        <p:spPr>
          <a:xfrm>
            <a:off x="5388318" y="134745"/>
            <a:ext cx="2457724" cy="307777"/>
          </a:xfrm>
          <a:prstGeom prst="rect">
            <a:avLst/>
          </a:prstGeom>
          <a:noFill/>
        </p:spPr>
        <p:txBody>
          <a:bodyPr wrap="none" rtlCol="0">
            <a:spAutoFit/>
          </a:bodyPr>
          <a:lstStyle/>
          <a:p>
            <a:r>
              <a:rPr kumimoji="1" lang="ja-JP" altLang="en-US" sz="1400" dirty="0" smtClean="0"/>
              <a:t>参考　定量分析値（検量線法）</a:t>
            </a:r>
            <a:endParaRPr kumimoji="1" lang="ja-JP" altLang="en-US" sz="1400" dirty="0"/>
          </a:p>
        </p:txBody>
      </p:sp>
      <p:sp>
        <p:nvSpPr>
          <p:cNvPr id="32" name="テキスト ボックス 31"/>
          <p:cNvSpPr txBox="1"/>
          <p:nvPr/>
        </p:nvSpPr>
        <p:spPr>
          <a:xfrm>
            <a:off x="4445514" y="5033897"/>
            <a:ext cx="1027845" cy="338554"/>
          </a:xfrm>
          <a:prstGeom prst="rect">
            <a:avLst/>
          </a:prstGeom>
          <a:noFill/>
        </p:spPr>
        <p:txBody>
          <a:bodyPr wrap="none" rtlCol="0">
            <a:spAutoFit/>
          </a:bodyPr>
          <a:lstStyle/>
          <a:p>
            <a:r>
              <a:rPr kumimoji="1" lang="ja-JP" altLang="en-US" sz="1600" dirty="0" smtClean="0"/>
              <a:t>計</a:t>
            </a:r>
            <a:r>
              <a:rPr kumimoji="1" lang="en-US" altLang="ja-JP" sz="1600" dirty="0" smtClean="0"/>
              <a:t>54</a:t>
            </a:r>
            <a:r>
              <a:rPr kumimoji="1" lang="ja-JP" altLang="en-US" sz="1600" dirty="0" smtClean="0"/>
              <a:t>元素</a:t>
            </a:r>
            <a:endParaRPr kumimoji="1" lang="ja-JP" altLang="en-US" sz="1600" dirty="0"/>
          </a:p>
        </p:txBody>
      </p:sp>
      <p:sp>
        <p:nvSpPr>
          <p:cNvPr id="33" name="テキスト ボックス 32"/>
          <p:cNvSpPr txBox="1"/>
          <p:nvPr/>
        </p:nvSpPr>
        <p:spPr>
          <a:xfrm>
            <a:off x="7623537" y="6522699"/>
            <a:ext cx="1415772" cy="276999"/>
          </a:xfrm>
          <a:prstGeom prst="rect">
            <a:avLst/>
          </a:prstGeom>
          <a:noFill/>
        </p:spPr>
        <p:txBody>
          <a:bodyPr wrap="none" rtlCol="0">
            <a:spAutoFit/>
          </a:bodyPr>
          <a:lstStyle/>
          <a:p>
            <a:r>
              <a:rPr kumimoji="1" lang="en-US" altLang="ja-JP" sz="1200" dirty="0" smtClean="0"/>
              <a:t>※</a:t>
            </a:r>
            <a:r>
              <a:rPr kumimoji="1" lang="ja-JP" altLang="en-US" sz="1200" dirty="0" smtClean="0"/>
              <a:t>溶解液中の重量</a:t>
            </a:r>
            <a:endParaRPr kumimoji="1" lang="ja-JP" altLang="en-US" sz="1200" dirty="0"/>
          </a:p>
        </p:txBody>
      </p:sp>
      <p:sp>
        <p:nvSpPr>
          <p:cNvPr id="35" name="テキスト ボックス 34"/>
          <p:cNvSpPr txBox="1"/>
          <p:nvPr/>
        </p:nvSpPr>
        <p:spPr>
          <a:xfrm>
            <a:off x="7846042" y="107495"/>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143868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807612" y="538599"/>
            <a:ext cx="1184940" cy="276999"/>
          </a:xfrm>
          <a:prstGeom prst="rect">
            <a:avLst/>
          </a:prstGeom>
          <a:noFill/>
        </p:spPr>
        <p:txBody>
          <a:bodyPr wrap="none" rtlCol="0">
            <a:spAutoFit/>
          </a:bodyPr>
          <a:lstStyle/>
          <a:p>
            <a:r>
              <a:rPr kumimoji="1" lang="ja-JP" altLang="en-US" sz="1200" dirty="0" smtClean="0">
                <a:solidFill>
                  <a:srgbClr val="FF0000"/>
                </a:solidFill>
              </a:rPr>
              <a:t>赤字：追記箇所</a:t>
            </a:r>
            <a:endParaRPr kumimoji="1" lang="ja-JP" altLang="en-US" sz="1200" dirty="0">
              <a:solidFill>
                <a:srgbClr val="FF0000"/>
              </a:solidFill>
            </a:endParaRPr>
          </a:p>
        </p:txBody>
      </p:sp>
      <p:graphicFrame>
        <p:nvGraphicFramePr>
          <p:cNvPr id="3" name="表 2"/>
          <p:cNvGraphicFramePr>
            <a:graphicFrameLocks noGrp="1"/>
          </p:cNvGraphicFramePr>
          <p:nvPr>
            <p:extLst>
              <p:ext uri="{D42A27DB-BD31-4B8C-83A1-F6EECF244321}">
                <p14:modId xmlns:p14="http://schemas.microsoft.com/office/powerpoint/2010/main" val="514257722"/>
              </p:ext>
            </p:extLst>
          </p:nvPr>
        </p:nvGraphicFramePr>
        <p:xfrm>
          <a:off x="322897" y="839894"/>
          <a:ext cx="8669655" cy="5912640"/>
        </p:xfrm>
        <a:graphic>
          <a:graphicData uri="http://schemas.openxmlformats.org/drawingml/2006/table">
            <a:tbl>
              <a:tblPr firstRow="1"/>
              <a:tblGrid>
                <a:gridCol w="678180">
                  <a:extLst>
                    <a:ext uri="{9D8B030D-6E8A-4147-A177-3AD203B41FA5}">
                      <a16:colId xmlns:a16="http://schemas.microsoft.com/office/drawing/2014/main" val="1814860169"/>
                    </a:ext>
                  </a:extLst>
                </a:gridCol>
                <a:gridCol w="2663825">
                  <a:extLst>
                    <a:ext uri="{9D8B030D-6E8A-4147-A177-3AD203B41FA5}">
                      <a16:colId xmlns:a16="http://schemas.microsoft.com/office/drawing/2014/main" val="2255640971"/>
                    </a:ext>
                  </a:extLst>
                </a:gridCol>
                <a:gridCol w="2663825">
                  <a:extLst>
                    <a:ext uri="{9D8B030D-6E8A-4147-A177-3AD203B41FA5}">
                      <a16:colId xmlns:a16="http://schemas.microsoft.com/office/drawing/2014/main" val="2219497872"/>
                    </a:ext>
                  </a:extLst>
                </a:gridCol>
                <a:gridCol w="2663825">
                  <a:extLst>
                    <a:ext uri="{9D8B030D-6E8A-4147-A177-3AD203B41FA5}">
                      <a16:colId xmlns:a16="http://schemas.microsoft.com/office/drawing/2014/main" val="3569210156"/>
                    </a:ext>
                  </a:extLst>
                </a:gridCol>
              </a:tblGrid>
              <a:tr h="0">
                <a:tc>
                  <a:txBody>
                    <a:bodyPr/>
                    <a:lstStyle/>
                    <a:p>
                      <a:pPr algn="ctr">
                        <a:spcAft>
                          <a:spcPts val="0"/>
                        </a:spcAft>
                      </a:pPr>
                      <a:r>
                        <a:rPr lang="ja-JP" sz="1050" b="1" kern="100" dirty="0">
                          <a:solidFill>
                            <a:srgbClr val="FFFFFF"/>
                          </a:solidFill>
                          <a:effectLst/>
                          <a:latin typeface="ＭＳ Ｐゴシック" panose="020B0600070205080204" pitchFamily="50" charset="-128"/>
                          <a:ea typeface="ＭＳ Ｐゴシック" panose="020B0600070205080204" pitchFamily="50" charset="-128"/>
                          <a:cs typeface="Arial" panose="020B0604020202020204" pitchFamily="34" charset="0"/>
                        </a:rPr>
                        <a:t>元素</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spcAft>
                          <a:spcPts val="0"/>
                        </a:spcAft>
                      </a:pPr>
                      <a:r>
                        <a:rPr lang="ja-JP" sz="1050" b="1" kern="100" dirty="0">
                          <a:solidFill>
                            <a:srgbClr val="FFFFFF"/>
                          </a:solidFill>
                          <a:effectLst/>
                          <a:latin typeface="ＭＳ Ｐゴシック" panose="020B0600070205080204" pitchFamily="50" charset="-128"/>
                          <a:ea typeface="ＭＳ Ｐゴシック" panose="020B0600070205080204" pitchFamily="50" charset="-128"/>
                          <a:cs typeface="Arial" panose="020B0604020202020204" pitchFamily="34" charset="0"/>
                        </a:rPr>
                        <a:t>当該元素を含む材料の候補</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spcAft>
                          <a:spcPts val="0"/>
                        </a:spcAft>
                      </a:pPr>
                      <a:r>
                        <a:rPr lang="ja-JP" sz="1050" b="1" kern="100" dirty="0">
                          <a:solidFill>
                            <a:srgbClr val="FFFFFF"/>
                          </a:solidFill>
                          <a:effectLst/>
                          <a:latin typeface="ＭＳ Ｐゴシック" panose="020B0600070205080204" pitchFamily="50" charset="-128"/>
                          <a:ea typeface="ＭＳ Ｐゴシック" panose="020B0600070205080204" pitchFamily="50" charset="-128"/>
                          <a:cs typeface="Arial" panose="020B0604020202020204" pitchFamily="34" charset="0"/>
                        </a:rPr>
                        <a:t>分析結果の特徴</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spcAft>
                          <a:spcPts val="0"/>
                        </a:spcAft>
                      </a:pPr>
                      <a:r>
                        <a:rPr lang="ja-JP" sz="1050" b="1" kern="100">
                          <a:solidFill>
                            <a:srgbClr val="FFFFFF"/>
                          </a:solidFill>
                          <a:effectLst/>
                          <a:latin typeface="ＭＳ Ｐゴシック" panose="020B0600070205080204" pitchFamily="50" charset="-128"/>
                          <a:ea typeface="ＭＳ Ｐゴシック" panose="020B0600070205080204" pitchFamily="50" charset="-128"/>
                          <a:cs typeface="Arial" panose="020B0604020202020204" pitchFamily="34" charset="0"/>
                        </a:rPr>
                        <a:t>由来・起源の評価結果</a:t>
                      </a:r>
                      <a:endParaRPr lang="ja-JP" sz="1050" kern="10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691145624"/>
                  </a:ext>
                </a:extLst>
              </a:tr>
              <a:tr h="175895">
                <a:tc>
                  <a:txBody>
                    <a:bodyPr/>
                    <a:lstStyle/>
                    <a:p>
                      <a:pPr algn="ctr">
                        <a:spcAft>
                          <a:spcPts val="0"/>
                        </a:spcAft>
                      </a:pP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Li</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海水</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[1]</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核反応</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10</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B(n,α)</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7</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Li</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による生成，</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etc.</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ICP-MS</a:t>
                      </a:r>
                      <a:r>
                        <a:rPr lang="ja-JP" alt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ＭＳ Ｐゴシック" panose="020B0600070205080204" pitchFamily="50" charset="-128"/>
                          <a:cs typeface="Arial" panose="020B0604020202020204" pitchFamily="34" charset="0"/>
                        </a:rPr>
                        <a:t>定性・</a:t>
                      </a:r>
                      <a:r>
                        <a:rPr lang="ja-JP" alt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定量）</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7</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Li</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検出</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a:effectLst/>
                          <a:latin typeface="ＭＳ Ｐゴシック" panose="020B0600070205080204" pitchFamily="50" charset="-128"/>
                          <a:ea typeface="ＭＳ Ｐゴシック" panose="020B0600070205080204" pitchFamily="50" charset="-128"/>
                          <a:cs typeface="Arial" panose="020B0604020202020204" pitchFamily="34" charset="0"/>
                        </a:rPr>
                        <a:t>いずれの可能性も否定できない。</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282661998"/>
                  </a:ext>
                </a:extLst>
              </a:tr>
              <a:tr h="0">
                <a:tc>
                  <a:txBody>
                    <a:bodyPr/>
                    <a:lstStyle/>
                    <a:p>
                      <a:pPr algn="ctr">
                        <a:spcAft>
                          <a:spcPts val="0"/>
                        </a:spcAft>
                      </a:pPr>
                      <a:r>
                        <a:rPr lang="en-US" sz="1050" kern="100">
                          <a:effectLst/>
                          <a:latin typeface="ＭＳ Ｐゴシック" panose="020B0600070205080204" pitchFamily="50" charset="-128"/>
                          <a:ea typeface="ＭＳ Ｐゴシック" panose="020B0600070205080204" pitchFamily="50" charset="-128"/>
                          <a:cs typeface="Arial" panose="020B0604020202020204" pitchFamily="34" charset="0"/>
                        </a:rPr>
                        <a:t>B</a:t>
                      </a:r>
                      <a:endParaRPr lang="ja-JP" sz="1050" kern="10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中性子吸収材（</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B</a:t>
                      </a:r>
                      <a:r>
                        <a:rPr lang="en-US" sz="1050" kern="100" baseline="-25000" dirty="0">
                          <a:effectLst/>
                          <a:latin typeface="ＭＳ Ｐゴシック" panose="020B0600070205080204" pitchFamily="50" charset="-128"/>
                          <a:ea typeface="ＭＳ Ｐゴシック" panose="020B0600070205080204" pitchFamily="50" charset="-128"/>
                          <a:cs typeface="Arial" panose="020B0604020202020204" pitchFamily="34" charset="0"/>
                        </a:rPr>
                        <a:t>4</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C</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），海水</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[1]</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大気粉塵</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[1]</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etc.</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ICP-MS</a:t>
                      </a:r>
                      <a:r>
                        <a:rPr lang="ja-JP" alt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ja-JP" alt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定量）</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10, 11</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B</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検出</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algn="just">
                        <a:spcAft>
                          <a:spcPts val="0"/>
                        </a:spcAft>
                      </a:pPr>
                      <a:r>
                        <a:rPr lang="ja-JP" alt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天然同位体比に近い）</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いずれの可能性も否定できない。</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520462822"/>
                  </a:ext>
                </a:extLst>
              </a:tr>
              <a:tr h="175895">
                <a:tc>
                  <a:txBody>
                    <a:bodyPr/>
                    <a:lstStyle/>
                    <a:p>
                      <a:pPr algn="ctr">
                        <a:spcAft>
                          <a:spcPts val="0"/>
                        </a:spcAft>
                      </a:pPr>
                      <a:r>
                        <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Mg</a:t>
                      </a:r>
                      <a:endPar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海水</a:t>
                      </a:r>
                      <a:r>
                        <a:rPr lang="en-US" altLang="ja-JP" sz="1050" kern="100" baseline="30000" dirty="0" smtClean="0">
                          <a:solidFill>
                            <a:schemeClr val="tx1"/>
                          </a:solidFill>
                          <a:effectLst/>
                          <a:latin typeface="ＭＳ Ｐゴシック" panose="020B0600070205080204" pitchFamily="50" charset="-128"/>
                          <a:ea typeface="+mn-ea"/>
                          <a:cs typeface="Arial" panose="020B0604020202020204" pitchFamily="34" charset="0"/>
                        </a:rPr>
                        <a:t>[1]</a:t>
                      </a:r>
                      <a:r>
                        <a:rPr lang="ja-JP" altLang="en-US" sz="1050" kern="100" dirty="0" err="1" smtClean="0">
                          <a:solidFill>
                            <a:schemeClr val="tx1"/>
                          </a:solidFill>
                          <a:effectLst/>
                          <a:latin typeface="ＭＳ Ｐゴシック" panose="020B0600070205080204" pitchFamily="50" charset="-128"/>
                          <a:ea typeface="+mn-ea"/>
                          <a:cs typeface="Arial" panose="020B0604020202020204" pitchFamily="34" charset="0"/>
                        </a:rPr>
                        <a:t>，</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コンクリート</a:t>
                      </a:r>
                      <a:r>
                        <a:rPr lang="en-US" altLang="ja-JP" sz="1050" kern="100" baseline="30000" dirty="0" smtClean="0">
                          <a:solidFill>
                            <a:schemeClr val="tx1"/>
                          </a:solidFill>
                          <a:effectLst/>
                          <a:latin typeface="ＭＳ Ｐゴシック" panose="020B0600070205080204" pitchFamily="50" charset="-128"/>
                          <a:ea typeface="+mn-ea"/>
                          <a:cs typeface="Arial" panose="020B0604020202020204" pitchFamily="34" charset="0"/>
                        </a:rPr>
                        <a:t>†[2]</a:t>
                      </a:r>
                      <a:r>
                        <a:rPr lang="ja-JP" altLang="en-US" sz="1050" kern="100" dirty="0" err="1" smtClean="0">
                          <a:solidFill>
                            <a:schemeClr val="tx1"/>
                          </a:solidFill>
                          <a:effectLst/>
                          <a:latin typeface="ＭＳ Ｐゴシック" panose="020B0600070205080204" pitchFamily="50" charset="-128"/>
                          <a:ea typeface="+mn-ea"/>
                          <a:cs typeface="Arial" panose="020B0604020202020204" pitchFamily="34" charset="0"/>
                        </a:rPr>
                        <a:t>，</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ケーブル絶縁体</a:t>
                      </a:r>
                      <a:r>
                        <a:rPr lang="en-US" altLang="ja-JP" sz="1050" kern="100" baseline="30000" dirty="0" smtClean="0">
                          <a:solidFill>
                            <a:schemeClr val="tx1"/>
                          </a:solidFill>
                          <a:effectLst/>
                          <a:latin typeface="ＭＳ Ｐゴシック" panose="020B0600070205080204" pitchFamily="50" charset="-128"/>
                          <a:ea typeface="+mn-ea"/>
                          <a:cs typeface="Arial" panose="020B0604020202020204" pitchFamily="34" charset="0"/>
                        </a:rPr>
                        <a:t>[3]</a:t>
                      </a:r>
                      <a:r>
                        <a:rPr lang="ja-JP" altLang="en-US" sz="1050" kern="100" dirty="0" err="1" smtClean="0">
                          <a:solidFill>
                            <a:schemeClr val="tx1"/>
                          </a:solidFill>
                          <a:effectLst/>
                          <a:latin typeface="ＭＳ Ｐゴシック" panose="020B0600070205080204" pitchFamily="50" charset="-128"/>
                          <a:ea typeface="+mn-ea"/>
                          <a:cs typeface="Arial" panose="020B0604020202020204" pitchFamily="34" charset="0"/>
                        </a:rPr>
                        <a:t>，</a:t>
                      </a: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etc.</a:t>
                      </a:r>
                      <a:endPar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【SEM/EDX】</a:t>
                      </a: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Mg-Si-</a:t>
                      </a:r>
                      <a:r>
                        <a:rPr lang="en-US" altLang="ja-JP" sz="1050" kern="100" dirty="0" err="1"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Ti</a:t>
                      </a: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粒子，</a:t>
                      </a:r>
                      <a:endPar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algn="just">
                        <a:spcAft>
                          <a:spcPts val="0"/>
                        </a:spcAft>
                      </a:pP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【ICP-MS(</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　</a:t>
                      </a: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Mg</a:t>
                      </a:r>
                      <a:endParaRPr lang="en-US" altLang="ja-JP" sz="1050" kern="100" dirty="0" smtClean="0">
                        <a:solidFill>
                          <a:srgbClr val="FF0000"/>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algn="just">
                        <a:spcAft>
                          <a:spcPts val="0"/>
                        </a:spcAft>
                      </a:pPr>
                      <a:r>
                        <a:rPr lang="ja-JP" altLang="en-US" sz="1050" kern="100" dirty="0" smtClean="0">
                          <a:solidFill>
                            <a:srgbClr val="FF0000"/>
                          </a:solidFill>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lang="ja-JP" sz="1050" kern="100" dirty="0">
                        <a:solidFill>
                          <a:srgbClr val="FF0000"/>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海水やコンクリート主成分のひとつである</a:t>
                      </a:r>
                      <a:r>
                        <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Ca</a:t>
                      </a: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を含んでいないことから、ケーブル構成材料（絶縁体の一部に</a:t>
                      </a:r>
                      <a:r>
                        <a:rPr lang="en-US" altLang="ja-JP" sz="1050" kern="100" dirty="0" err="1"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MgO</a:t>
                      </a: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）を含んでいると考えられる。</a:t>
                      </a:r>
                      <a:endPar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684214900"/>
                  </a:ext>
                </a:extLst>
              </a:tr>
              <a:tr h="175895">
                <a:tc>
                  <a:txBody>
                    <a:bodyPr/>
                    <a:lstStyle/>
                    <a:p>
                      <a:pPr algn="ctr">
                        <a:spcAft>
                          <a:spcPts val="0"/>
                        </a:spcAft>
                      </a:pPr>
                      <a:r>
                        <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Si</a:t>
                      </a:r>
                      <a:endPar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コンクリート</a:t>
                      </a:r>
                      <a:r>
                        <a:rPr lang="en-US" altLang="ja-JP" sz="1050" kern="100" baseline="30000" dirty="0" smtClean="0">
                          <a:solidFill>
                            <a:schemeClr val="tx1"/>
                          </a:solidFill>
                          <a:effectLst/>
                          <a:latin typeface="ＭＳ Ｐゴシック" panose="020B0600070205080204" pitchFamily="50" charset="-128"/>
                          <a:ea typeface="+mn-ea"/>
                          <a:cs typeface="Arial" panose="020B0604020202020204" pitchFamily="34" charset="0"/>
                        </a:rPr>
                        <a:t>[2]</a:t>
                      </a:r>
                      <a:r>
                        <a:rPr lang="ja-JP" altLang="en-US" sz="1050" kern="100" dirty="0" err="1" smtClean="0">
                          <a:solidFill>
                            <a:schemeClr val="tx1"/>
                          </a:solidFill>
                          <a:effectLst/>
                          <a:latin typeface="ＭＳ Ｐゴシック" panose="020B0600070205080204" pitchFamily="50" charset="-128"/>
                          <a:ea typeface="+mn-ea"/>
                          <a:cs typeface="Arial" panose="020B0604020202020204" pitchFamily="34" charset="0"/>
                        </a:rPr>
                        <a:t>，</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フランジシール</a:t>
                      </a:r>
                      <a:r>
                        <a:rPr lang="en-US" altLang="ja-JP" sz="1050" kern="100" baseline="30000" dirty="0" smtClean="0">
                          <a:solidFill>
                            <a:schemeClr val="tx1"/>
                          </a:solidFill>
                          <a:effectLst/>
                          <a:latin typeface="ＭＳ Ｐゴシック" panose="020B0600070205080204" pitchFamily="50" charset="-128"/>
                          <a:ea typeface="+mn-ea"/>
                          <a:cs typeface="Arial" panose="020B0604020202020204" pitchFamily="34" charset="0"/>
                        </a:rPr>
                        <a:t>[3]</a:t>
                      </a:r>
                      <a:r>
                        <a:rPr lang="ja-JP" altLang="en-US" sz="1050" kern="100" dirty="0" err="1" smtClean="0">
                          <a:solidFill>
                            <a:schemeClr val="tx1"/>
                          </a:solidFill>
                          <a:effectLst/>
                          <a:latin typeface="ＭＳ Ｐゴシック" panose="020B0600070205080204" pitchFamily="50" charset="-128"/>
                          <a:ea typeface="+mn-ea"/>
                          <a:cs typeface="Arial" panose="020B0604020202020204" pitchFamily="34" charset="0"/>
                        </a:rPr>
                        <a:t>，</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保温材</a:t>
                      </a:r>
                      <a:r>
                        <a:rPr lang="en-US" altLang="ja-JP" sz="1050" kern="100" baseline="30000" dirty="0" smtClean="0">
                          <a:solidFill>
                            <a:schemeClr val="tx1"/>
                          </a:solidFill>
                          <a:effectLst/>
                          <a:latin typeface="ＭＳ Ｐゴシック" panose="020B0600070205080204" pitchFamily="50" charset="-128"/>
                          <a:ea typeface="+mn-ea"/>
                          <a:cs typeface="Arial" panose="020B0604020202020204" pitchFamily="34" charset="0"/>
                        </a:rPr>
                        <a:t>[3]</a:t>
                      </a:r>
                      <a:r>
                        <a:rPr lang="ja-JP" altLang="en-US" sz="1050" kern="100" dirty="0" err="1" smtClean="0">
                          <a:solidFill>
                            <a:schemeClr val="tx1"/>
                          </a:solidFill>
                          <a:effectLst/>
                          <a:latin typeface="ＭＳ Ｐゴシック" panose="020B0600070205080204" pitchFamily="50" charset="-128"/>
                          <a:ea typeface="+mn-ea"/>
                          <a:cs typeface="Arial" panose="020B0604020202020204" pitchFamily="34" charset="0"/>
                        </a:rPr>
                        <a:t>，</a:t>
                      </a:r>
                      <a:endPar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endParaRPr>
                    </a:p>
                    <a:p>
                      <a:pPr algn="just">
                        <a:spcAft>
                          <a:spcPts val="0"/>
                        </a:spcAft>
                      </a:pP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ケーブル絶縁体</a:t>
                      </a:r>
                      <a:r>
                        <a:rPr lang="en-US" altLang="ja-JP" sz="1050" kern="100" baseline="30000" dirty="0" smtClean="0">
                          <a:solidFill>
                            <a:schemeClr val="tx1"/>
                          </a:solidFill>
                          <a:effectLst/>
                          <a:latin typeface="ＭＳ Ｐゴシック" panose="020B0600070205080204" pitchFamily="50" charset="-128"/>
                          <a:ea typeface="+mn-ea"/>
                          <a:cs typeface="Arial" panose="020B0604020202020204" pitchFamily="34" charset="0"/>
                        </a:rPr>
                        <a:t>[3]</a:t>
                      </a:r>
                      <a:r>
                        <a:rPr lang="ja-JP" altLang="en-US" sz="1050" kern="100" dirty="0" err="1" smtClean="0">
                          <a:solidFill>
                            <a:schemeClr val="tx1"/>
                          </a:solidFill>
                          <a:effectLst/>
                          <a:latin typeface="ＭＳ Ｐゴシック" panose="020B0600070205080204" pitchFamily="50" charset="-128"/>
                          <a:ea typeface="+mn-ea"/>
                          <a:cs typeface="Arial" panose="020B0604020202020204" pitchFamily="34" charset="0"/>
                        </a:rPr>
                        <a:t>，</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ケーブルシース</a:t>
                      </a:r>
                      <a:r>
                        <a:rPr lang="en-US" altLang="ja-JP" sz="1050" kern="100" baseline="30000" dirty="0" smtClean="0">
                          <a:solidFill>
                            <a:schemeClr val="tx1"/>
                          </a:solidFill>
                          <a:effectLst/>
                          <a:latin typeface="ＭＳ Ｐゴシック" panose="020B0600070205080204" pitchFamily="50" charset="-128"/>
                          <a:ea typeface="+mn-ea"/>
                          <a:cs typeface="Arial" panose="020B0604020202020204" pitchFamily="34" charset="0"/>
                        </a:rPr>
                        <a:t>[3]</a:t>
                      </a:r>
                      <a:r>
                        <a:rPr lang="ja-JP" altLang="en-US" sz="1050" kern="100" dirty="0" err="1" smtClean="0">
                          <a:solidFill>
                            <a:schemeClr val="tx1"/>
                          </a:solidFill>
                          <a:effectLst/>
                          <a:latin typeface="ＭＳ Ｐゴシック" panose="020B0600070205080204" pitchFamily="50" charset="-128"/>
                          <a:ea typeface="+mn-ea"/>
                          <a:cs typeface="Arial" panose="020B0604020202020204" pitchFamily="34" charset="0"/>
                        </a:rPr>
                        <a:t>，</a:t>
                      </a:r>
                      <a:endPar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endParaRPr>
                    </a:p>
                    <a:p>
                      <a:pPr algn="just">
                        <a:spcAft>
                          <a:spcPts val="0"/>
                        </a:spcAft>
                      </a:pP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SUS</a:t>
                      </a:r>
                      <a:r>
                        <a:rPr lang="en-US" altLang="ja-JP" sz="1050" kern="100" baseline="30000" dirty="0" smtClean="0">
                          <a:solidFill>
                            <a:schemeClr val="tx1"/>
                          </a:solidFill>
                          <a:effectLst/>
                          <a:latin typeface="ＭＳ Ｐゴシック" panose="020B0600070205080204" pitchFamily="50" charset="-128"/>
                          <a:ea typeface="+mn-ea"/>
                          <a:cs typeface="Arial" panose="020B0604020202020204" pitchFamily="34" charset="0"/>
                        </a:rPr>
                        <a:t>†[2]</a:t>
                      </a:r>
                      <a:r>
                        <a:rPr lang="ja-JP" altLang="en-US" sz="1050" kern="100" dirty="0" err="1" smtClean="0">
                          <a:solidFill>
                            <a:schemeClr val="tx1"/>
                          </a:solidFill>
                          <a:effectLst/>
                          <a:latin typeface="ＭＳ Ｐゴシック" panose="020B0600070205080204" pitchFamily="50" charset="-128"/>
                          <a:ea typeface="+mn-ea"/>
                          <a:cs typeface="Arial" panose="020B0604020202020204" pitchFamily="34" charset="0"/>
                        </a:rPr>
                        <a:t>，</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炭素鋼</a:t>
                      </a:r>
                      <a:r>
                        <a:rPr lang="en-US" altLang="ja-JP" sz="1050" kern="100" baseline="30000" dirty="0" smtClean="0">
                          <a:solidFill>
                            <a:schemeClr val="tx1"/>
                          </a:solidFill>
                          <a:effectLst/>
                          <a:latin typeface="ＭＳ Ｐゴシック" panose="020B0600070205080204" pitchFamily="50" charset="-128"/>
                          <a:ea typeface="+mn-ea"/>
                          <a:cs typeface="Arial" panose="020B0604020202020204" pitchFamily="34" charset="0"/>
                        </a:rPr>
                        <a:t>†[2]</a:t>
                      </a:r>
                      <a:r>
                        <a:rPr lang="ja-JP" altLang="en-US" sz="1050" kern="100" dirty="0" err="1" smtClean="0">
                          <a:solidFill>
                            <a:schemeClr val="tx1"/>
                          </a:solidFill>
                          <a:effectLst/>
                          <a:latin typeface="ＭＳ Ｐゴシック" panose="020B0600070205080204" pitchFamily="50" charset="-128"/>
                          <a:ea typeface="+mn-ea"/>
                          <a:cs typeface="Arial" panose="020B0604020202020204" pitchFamily="34" charset="0"/>
                        </a:rPr>
                        <a:t>，</a:t>
                      </a: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etc.</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【SEM/EDX】</a:t>
                      </a:r>
                      <a:r>
                        <a:rPr lang="ja-JP" altLang="en-US" sz="1050" kern="100" baseline="0" dirty="0" smtClean="0">
                          <a:solidFill>
                            <a:schemeClr val="tx1"/>
                          </a:solidFill>
                          <a:effectLst/>
                          <a:latin typeface="ＭＳ Ｐゴシック" panose="020B0600070205080204" pitchFamily="50" charset="-128"/>
                          <a:ea typeface="+mn-ea"/>
                          <a:cs typeface="Arial" panose="020B0604020202020204" pitchFamily="34" charset="0"/>
                        </a:rPr>
                        <a:t> </a:t>
                      </a: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Mg-Si-</a:t>
                      </a:r>
                      <a:r>
                        <a:rPr lang="en-US" altLang="ja-JP" sz="1050" kern="100" dirty="0" err="1" smtClean="0">
                          <a:solidFill>
                            <a:schemeClr val="tx1"/>
                          </a:solidFill>
                          <a:effectLst/>
                          <a:latin typeface="ＭＳ Ｐゴシック" panose="020B0600070205080204" pitchFamily="50" charset="-128"/>
                          <a:ea typeface="+mn-ea"/>
                          <a:cs typeface="Arial" panose="020B0604020202020204" pitchFamily="34" charset="0"/>
                        </a:rPr>
                        <a:t>Ti</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粒子</a:t>
                      </a:r>
                      <a:endPar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同上</a:t>
                      </a:r>
                      <a:endPar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686380718"/>
                  </a:ext>
                </a:extLst>
              </a:tr>
              <a:tr h="175895">
                <a:tc>
                  <a:txBody>
                    <a:bodyPr/>
                    <a:lstStyle/>
                    <a:p>
                      <a:pPr algn="ctr">
                        <a:spcAft>
                          <a:spcPts val="0"/>
                        </a:spcAft>
                      </a:pPr>
                      <a:r>
                        <a:rPr lang="en-US" altLang="ja-JP" sz="1050" kern="100" dirty="0" err="1"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Ti</a:t>
                      </a:r>
                      <a:endPar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kumimoji="1" lang="ja-JP" altLang="ja-JP" sz="1050" kern="1200" dirty="0" smtClean="0">
                          <a:solidFill>
                            <a:schemeClr val="tx1"/>
                          </a:solidFill>
                          <a:effectLst/>
                          <a:latin typeface="ＭＳ Ｐゴシック" panose="020B0600070205080204" pitchFamily="50" charset="-128"/>
                          <a:ea typeface="ＭＳ Ｐゴシック" panose="020B0600070205080204" pitchFamily="50" charset="-128"/>
                          <a:cs typeface="+mn-cs"/>
                        </a:rPr>
                        <a:t>塗料</a:t>
                      </a:r>
                      <a:r>
                        <a:rPr kumimoji="1" lang="en-US" altLang="ja-JP" sz="1050" kern="1200" baseline="30000" dirty="0" smtClean="0">
                          <a:solidFill>
                            <a:schemeClr val="tx1"/>
                          </a:solidFill>
                          <a:effectLst/>
                          <a:latin typeface="ＭＳ Ｐゴシック" panose="020B0600070205080204" pitchFamily="50" charset="-128"/>
                          <a:ea typeface="ＭＳ Ｐゴシック" panose="020B0600070205080204" pitchFamily="50" charset="-128"/>
                          <a:cs typeface="+mn-cs"/>
                        </a:rPr>
                        <a:t>[3]</a:t>
                      </a:r>
                      <a:r>
                        <a:rPr kumimoji="1" lang="ja-JP" altLang="ja-JP" sz="1050" kern="1200" dirty="0" err="1" smtClean="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ja-JP" sz="1050" kern="1200" dirty="0" smtClean="0">
                          <a:solidFill>
                            <a:schemeClr val="tx1"/>
                          </a:solidFill>
                          <a:effectLst/>
                          <a:latin typeface="ＭＳ Ｐゴシック" panose="020B0600070205080204" pitchFamily="50" charset="-128"/>
                          <a:ea typeface="ＭＳ Ｐゴシック" panose="020B0600070205080204" pitchFamily="50" charset="-128"/>
                          <a:cs typeface="+mn-cs"/>
                        </a:rPr>
                        <a:t>インコネル</a:t>
                      </a:r>
                      <a:r>
                        <a:rPr kumimoji="1" lang="en-US" altLang="ja-JP" sz="1050" kern="1200" baseline="30000" dirty="0" smtClean="0">
                          <a:solidFill>
                            <a:schemeClr val="tx1"/>
                          </a:solidFill>
                          <a:effectLst/>
                          <a:latin typeface="ＭＳ Ｐゴシック" panose="020B0600070205080204" pitchFamily="50" charset="-128"/>
                          <a:ea typeface="ＭＳ Ｐゴシック" panose="020B0600070205080204" pitchFamily="50" charset="-128"/>
                          <a:cs typeface="+mn-cs"/>
                        </a:rPr>
                        <a:t>[2]</a:t>
                      </a:r>
                      <a:r>
                        <a:rPr kumimoji="1" lang="ja-JP" altLang="ja-JP" sz="1050" kern="1200" dirty="0" err="1" smtClean="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ja-JP" altLang="ja-JP" sz="1050" kern="1200" dirty="0" smtClean="0">
                          <a:solidFill>
                            <a:schemeClr val="tx1"/>
                          </a:solidFill>
                          <a:effectLst/>
                          <a:latin typeface="ＭＳ Ｐゴシック" panose="020B0600070205080204" pitchFamily="50" charset="-128"/>
                          <a:ea typeface="ＭＳ Ｐゴシック" panose="020B0600070205080204" pitchFamily="50" charset="-128"/>
                          <a:cs typeface="+mn-cs"/>
                        </a:rPr>
                        <a:t>コンクリート</a:t>
                      </a:r>
                      <a:r>
                        <a:rPr kumimoji="1" lang="en-US" altLang="ja-JP" sz="1050" kern="1200" baseline="30000" dirty="0" smtClean="0">
                          <a:solidFill>
                            <a:schemeClr val="tx1"/>
                          </a:solidFill>
                          <a:effectLst/>
                          <a:latin typeface="ＭＳ Ｐゴシック" panose="020B0600070205080204" pitchFamily="50" charset="-128"/>
                          <a:ea typeface="ＭＳ Ｐゴシック" panose="020B0600070205080204" pitchFamily="50" charset="-128"/>
                          <a:cs typeface="+mn-cs"/>
                        </a:rPr>
                        <a:t>†[2]</a:t>
                      </a:r>
                      <a:r>
                        <a:rPr kumimoji="1" lang="ja-JP" altLang="ja-JP" sz="1050" kern="1200" dirty="0" err="1" smtClean="0">
                          <a:solidFill>
                            <a:schemeClr val="tx1"/>
                          </a:solidFill>
                          <a:effectLst/>
                          <a:latin typeface="ＭＳ Ｐゴシック" panose="020B0600070205080204" pitchFamily="50" charset="-128"/>
                          <a:ea typeface="ＭＳ Ｐゴシック" panose="020B0600070205080204" pitchFamily="50" charset="-128"/>
                          <a:cs typeface="+mn-cs"/>
                        </a:rPr>
                        <a:t>，</a:t>
                      </a:r>
                      <a:r>
                        <a:rPr kumimoji="1" lang="en-US" altLang="ja-JP" sz="1050" kern="1200" dirty="0" smtClean="0">
                          <a:solidFill>
                            <a:schemeClr val="tx1"/>
                          </a:solidFill>
                          <a:effectLst/>
                          <a:latin typeface="ＭＳ Ｐゴシック" panose="020B0600070205080204" pitchFamily="50" charset="-128"/>
                          <a:ea typeface="ＭＳ Ｐゴシック" panose="020B0600070205080204" pitchFamily="50" charset="-128"/>
                          <a:cs typeface="+mn-cs"/>
                        </a:rPr>
                        <a:t>etc.</a:t>
                      </a:r>
                      <a:endPar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【SEM/EDX】</a:t>
                      </a:r>
                      <a:r>
                        <a:rPr lang="ja-JP" altLang="en-US" sz="1050" kern="100" baseline="0" dirty="0" smtClean="0">
                          <a:solidFill>
                            <a:schemeClr val="tx1"/>
                          </a:solidFill>
                          <a:effectLst/>
                          <a:latin typeface="ＭＳ Ｐゴシック" panose="020B0600070205080204" pitchFamily="50" charset="-128"/>
                          <a:ea typeface="+mn-ea"/>
                          <a:cs typeface="Arial" panose="020B0604020202020204" pitchFamily="34" charset="0"/>
                        </a:rPr>
                        <a:t> </a:t>
                      </a: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Mg-Si-</a:t>
                      </a:r>
                      <a:r>
                        <a:rPr lang="en-US" altLang="ja-JP" sz="1050" kern="100" dirty="0" err="1" smtClean="0">
                          <a:solidFill>
                            <a:schemeClr val="tx1"/>
                          </a:solidFill>
                          <a:effectLst/>
                          <a:latin typeface="ＭＳ Ｐゴシック" panose="020B0600070205080204" pitchFamily="50" charset="-128"/>
                          <a:ea typeface="+mn-ea"/>
                          <a:cs typeface="Arial" panose="020B0604020202020204" pitchFamily="34" charset="0"/>
                        </a:rPr>
                        <a:t>Ti</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粒子，</a:t>
                      </a:r>
                      <a:r>
                        <a:rPr lang="en-US" altLang="ja-JP" sz="1050" kern="100" dirty="0" err="1" smtClean="0">
                          <a:solidFill>
                            <a:schemeClr val="tx1"/>
                          </a:solidFill>
                          <a:effectLst/>
                          <a:latin typeface="ＭＳ Ｐゴシック" panose="020B0600070205080204" pitchFamily="50" charset="-128"/>
                          <a:ea typeface="+mn-ea"/>
                          <a:cs typeface="Arial" panose="020B0604020202020204" pitchFamily="34" charset="0"/>
                        </a:rPr>
                        <a:t>Ti</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粒子</a:t>
                      </a:r>
                      <a:endPar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同上</a:t>
                      </a:r>
                      <a:endPar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535024527"/>
                  </a:ext>
                </a:extLst>
              </a:tr>
              <a:tr h="175895">
                <a:tc>
                  <a:txBody>
                    <a:bodyPr/>
                    <a:lstStyle/>
                    <a:p>
                      <a:pPr algn="ctr">
                        <a:spcAft>
                          <a:spcPts val="0"/>
                        </a:spcAft>
                      </a:pP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Cr</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SUS</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インコネル</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1050" kern="100" dirty="0" err="1"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algn="just">
                        <a:spcAft>
                          <a:spcPts val="0"/>
                        </a:spcAft>
                      </a:pP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ケーブル（補償導線）</a:t>
                      </a:r>
                      <a:r>
                        <a:rPr lang="en-US" altLang="ja-JP" sz="1050" kern="100" baseline="30000" dirty="0" smtClean="0">
                          <a:solidFill>
                            <a:schemeClr val="tx1"/>
                          </a:solidFill>
                          <a:effectLst/>
                          <a:latin typeface="ＭＳ Ｐゴシック" panose="020B0600070205080204" pitchFamily="50" charset="-128"/>
                          <a:ea typeface="+mn-ea"/>
                          <a:cs typeface="Arial" panose="020B0604020202020204" pitchFamily="34" charset="0"/>
                        </a:rPr>
                        <a:t>[3]</a:t>
                      </a:r>
                      <a:r>
                        <a:rPr lang="ja-JP" altLang="en-US" sz="1050" kern="100" dirty="0" err="1"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etc</a:t>
                      </a:r>
                      <a:r>
                        <a:rPr lang="en-US"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ICP-MS</a:t>
                      </a:r>
                      <a:r>
                        <a:rPr lang="ja-JP" altLang="en-US" sz="1050" kern="100" dirty="0" smtClean="0">
                          <a:effectLst/>
                          <a:latin typeface="ＭＳ Ｐゴシック" panose="020B0600070205080204" pitchFamily="50" charset="-128"/>
                          <a:ea typeface="+mn-ea"/>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ja-JP" altLang="en-US" sz="1050" kern="100" dirty="0" smtClean="0">
                          <a:effectLst/>
                          <a:latin typeface="ＭＳ Ｐゴシック" panose="020B0600070205080204" pitchFamily="50" charset="-128"/>
                          <a:ea typeface="+mn-ea"/>
                          <a:cs typeface="Arial" panose="020B0604020202020204" pitchFamily="34" charset="0"/>
                        </a:rPr>
                        <a:t>定量）</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52, 53</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Cr</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検出（天然同位体比に近い）</a:t>
                      </a:r>
                    </a:p>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WDX</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U-</a:t>
                      </a:r>
                      <a:r>
                        <a:rPr lang="en-US"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Zr</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粒子（粒子上または近傍に</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Cr-Fe</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【SEM/EDX】</a:t>
                      </a:r>
                      <a:r>
                        <a:rPr lang="ja-JP" altLang="en-US" sz="1050" kern="100" baseline="0" dirty="0" smtClean="0">
                          <a:solidFill>
                            <a:schemeClr val="tx1"/>
                          </a:solidFill>
                          <a:effectLst/>
                          <a:latin typeface="ＭＳ Ｐゴシック" panose="020B0600070205080204" pitchFamily="50" charset="-128"/>
                          <a:ea typeface="+mn-ea"/>
                          <a:cs typeface="Arial" panose="020B0604020202020204" pitchFamily="34" charset="0"/>
                        </a:rPr>
                        <a:t> </a:t>
                      </a: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U-</a:t>
                      </a:r>
                      <a:r>
                        <a:rPr lang="en-US" altLang="ja-JP" sz="1050" kern="100" dirty="0" err="1" smtClean="0">
                          <a:solidFill>
                            <a:schemeClr val="tx1"/>
                          </a:solidFill>
                          <a:effectLst/>
                          <a:latin typeface="ＭＳ Ｐゴシック" panose="020B0600070205080204" pitchFamily="50" charset="-128"/>
                          <a:ea typeface="+mn-ea"/>
                          <a:cs typeface="Arial" panose="020B0604020202020204" pitchFamily="34" charset="0"/>
                        </a:rPr>
                        <a:t>Zr</a:t>
                      </a: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-Fe-Cr</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粒子，</a:t>
                      </a: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Cr</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濃集部分あり。</a:t>
                      </a:r>
                      <a:endParaRPr lang="ja-JP" altLang="ja-JP" sz="1050" kern="100" dirty="0" smtClean="0">
                        <a:solidFill>
                          <a:schemeClr val="tx1"/>
                        </a:solidFill>
                        <a:effectLst/>
                        <a:latin typeface="ＭＳ Ｐゴシック" panose="020B0600070205080204" pitchFamily="50" charset="-128"/>
                        <a:ea typeface="+mn-ea"/>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U</a:t>
                      </a: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粒子中の</a:t>
                      </a:r>
                      <a:r>
                        <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Cr</a:t>
                      </a: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は、</a:t>
                      </a:r>
                      <a:r>
                        <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Fe</a:t>
                      </a: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とともに含まれることから、補償導線よりも</a:t>
                      </a:r>
                      <a:r>
                        <a:rPr 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構造材</a:t>
                      </a:r>
                      <a:r>
                        <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SUS</a:t>
                      </a:r>
                      <a:r>
                        <a:rPr lang="ja-JP" sz="1050" kern="100" dirty="0" err="1">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インコネルなど</a:t>
                      </a:r>
                      <a:r>
                        <a:rPr 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由来と考えられる。</a:t>
                      </a:r>
                      <a:endPar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algn="just">
                        <a:spcAft>
                          <a:spcPts val="0"/>
                        </a:spcAft>
                      </a:pP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それ以外の濃集部分は、いずれの可能性も考えられる。</a:t>
                      </a:r>
                      <a:endPar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624821129"/>
                  </a:ext>
                </a:extLst>
              </a:tr>
              <a:tr h="173355">
                <a:tc>
                  <a:txBody>
                    <a:bodyPr/>
                    <a:lstStyle/>
                    <a:p>
                      <a:pPr algn="ctr">
                        <a:spcAft>
                          <a:spcPts val="0"/>
                        </a:spcAft>
                      </a:pP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Fe</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炭素鋼</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SUS</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インコネル</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etc.</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ICP-MS</a:t>
                      </a:r>
                      <a:r>
                        <a:rPr lang="ja-JP" altLang="en-US" sz="1050" kern="100" dirty="0" smtClean="0">
                          <a:effectLst/>
                          <a:latin typeface="ＭＳ Ｐゴシック" panose="020B0600070205080204" pitchFamily="50" charset="-128"/>
                          <a:ea typeface="+mn-ea"/>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ja-JP" altLang="en-US" sz="1050" kern="100" dirty="0" smtClean="0">
                          <a:effectLst/>
                          <a:latin typeface="ＭＳ Ｐゴシック" panose="020B0600070205080204" pitchFamily="50" charset="-128"/>
                          <a:ea typeface="+mn-ea"/>
                          <a:cs typeface="Arial" panose="020B0604020202020204" pitchFamily="34" charset="0"/>
                        </a:rPr>
                        <a:t>定量）</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56, 57</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Fe</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検出（天然同位体比に近い。最も多い金属元素）</a:t>
                      </a:r>
                    </a:p>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WDX</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Fe-Zn</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粒子，</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U-</a:t>
                      </a:r>
                      <a:r>
                        <a:rPr lang="en-US"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Zr</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粒子（粒子上または近傍に</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Cr-Fe</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【SEM/EDX】</a:t>
                      </a:r>
                      <a:r>
                        <a:rPr lang="ja-JP" altLang="en-US" sz="1050" kern="100" baseline="0" dirty="0" smtClean="0">
                          <a:solidFill>
                            <a:schemeClr val="tx1"/>
                          </a:solidFill>
                          <a:effectLst/>
                          <a:latin typeface="ＭＳ Ｐゴシック" panose="020B0600070205080204" pitchFamily="50" charset="-128"/>
                          <a:ea typeface="+mn-ea"/>
                          <a:cs typeface="Arial" panose="020B0604020202020204" pitchFamily="34" charset="0"/>
                        </a:rPr>
                        <a:t> 広く分布（</a:t>
                      </a:r>
                      <a:r>
                        <a:rPr lang="en-US" altLang="ja-JP" sz="1050" kern="100" baseline="0" dirty="0" smtClean="0">
                          <a:solidFill>
                            <a:schemeClr val="tx1"/>
                          </a:solidFill>
                          <a:effectLst/>
                          <a:latin typeface="ＭＳ Ｐゴシック" panose="020B0600070205080204" pitchFamily="50" charset="-128"/>
                          <a:ea typeface="+mn-ea"/>
                          <a:cs typeface="Arial" panose="020B0604020202020204" pitchFamily="34" charset="0"/>
                        </a:rPr>
                        <a:t>Fe-O</a:t>
                      </a:r>
                      <a:r>
                        <a:rPr lang="ja-JP" altLang="en-US" sz="1050" kern="100" baseline="0" dirty="0" smtClean="0">
                          <a:solidFill>
                            <a:schemeClr val="tx1"/>
                          </a:solidFill>
                          <a:effectLst/>
                          <a:latin typeface="ＭＳ Ｐゴシック" panose="020B0600070205080204" pitchFamily="50" charset="-128"/>
                          <a:ea typeface="+mn-ea"/>
                          <a:cs typeface="Arial" panose="020B0604020202020204" pitchFamily="34" charset="0"/>
                        </a:rPr>
                        <a:t>），</a:t>
                      </a:r>
                      <a:r>
                        <a:rPr lang="en-US" altLang="ja-JP" sz="1050" kern="100" baseline="0" dirty="0" smtClean="0">
                          <a:solidFill>
                            <a:schemeClr val="tx1"/>
                          </a:solidFill>
                          <a:effectLst/>
                          <a:latin typeface="ＭＳ Ｐゴシック" panose="020B0600070205080204" pitchFamily="50" charset="-128"/>
                          <a:ea typeface="+mn-ea"/>
                          <a:cs typeface="Arial" panose="020B0604020202020204" pitchFamily="34" charset="0"/>
                        </a:rPr>
                        <a:t>Fe-(</a:t>
                      </a:r>
                      <a:r>
                        <a:rPr lang="en-US" altLang="ja-JP" sz="1050" kern="100" baseline="0" dirty="0" err="1" smtClean="0">
                          <a:solidFill>
                            <a:schemeClr val="tx1"/>
                          </a:solidFill>
                          <a:effectLst/>
                          <a:latin typeface="ＭＳ Ｐゴシック" panose="020B0600070205080204" pitchFamily="50" charset="-128"/>
                          <a:ea typeface="+mn-ea"/>
                          <a:cs typeface="Arial" panose="020B0604020202020204" pitchFamily="34" charset="0"/>
                        </a:rPr>
                        <a:t>Zn,Al</a:t>
                      </a:r>
                      <a:r>
                        <a:rPr lang="en-US" altLang="ja-JP" sz="1050" kern="100" baseline="0" dirty="0" smtClean="0">
                          <a:solidFill>
                            <a:schemeClr val="tx1"/>
                          </a:solidFill>
                          <a:effectLst/>
                          <a:latin typeface="ＭＳ Ｐゴシック" panose="020B0600070205080204" pitchFamily="50" charset="-128"/>
                          <a:ea typeface="+mn-ea"/>
                          <a:cs typeface="Arial" panose="020B0604020202020204" pitchFamily="34" charset="0"/>
                        </a:rPr>
                        <a:t>), Fe-(Al)</a:t>
                      </a:r>
                      <a:endParaRPr lang="ja-JP" altLang="ja-JP" sz="1050" kern="100" dirty="0" smtClean="0">
                        <a:solidFill>
                          <a:schemeClr val="tx1"/>
                        </a:solidFill>
                        <a:effectLst/>
                        <a:latin typeface="ＭＳ Ｐゴシック" panose="020B0600070205080204" pitchFamily="50" charset="-128"/>
                        <a:ea typeface="+mn-ea"/>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炭素鋼（腐食生成物）が主。ごく少量の</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SUS</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やインコネルの成分を含む可能性あり。</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014715213"/>
                  </a:ext>
                </a:extLst>
              </a:tr>
              <a:tr h="173355">
                <a:tc>
                  <a:txBody>
                    <a:bodyPr/>
                    <a:lstStyle/>
                    <a:p>
                      <a:pPr algn="ctr">
                        <a:spcAft>
                          <a:spcPts val="0"/>
                        </a:spcAft>
                      </a:pP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Co</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放射化生成物，炭素鋼</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SUS</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etc.</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γ</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線測定】　</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60</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Co</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検出</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【ICP-MS(</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　</a:t>
                      </a: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Co</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a:effectLst/>
                          <a:latin typeface="ＭＳ Ｐゴシック" panose="020B0600070205080204" pitchFamily="50" charset="-128"/>
                          <a:ea typeface="ＭＳ Ｐゴシック" panose="020B0600070205080204" pitchFamily="50" charset="-128"/>
                          <a:cs typeface="Arial" panose="020B0604020202020204" pitchFamily="34" charset="0"/>
                        </a:rPr>
                        <a:t>放射化生成物を含む。</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215135161"/>
                  </a:ext>
                </a:extLst>
              </a:tr>
              <a:tr h="173355">
                <a:tc>
                  <a:txBody>
                    <a:bodyPr/>
                    <a:lstStyle/>
                    <a:p>
                      <a:pPr algn="ctr">
                        <a:spcAft>
                          <a:spcPts val="0"/>
                        </a:spcAft>
                      </a:pPr>
                      <a:r>
                        <a:rPr lang="en-US" sz="1050" kern="100">
                          <a:effectLst/>
                          <a:latin typeface="ＭＳ Ｐゴシック" panose="020B0600070205080204" pitchFamily="50" charset="-128"/>
                          <a:ea typeface="ＭＳ Ｐゴシック" panose="020B0600070205080204" pitchFamily="50" charset="-128"/>
                          <a:cs typeface="Arial" panose="020B0604020202020204" pitchFamily="34" charset="0"/>
                        </a:rPr>
                        <a:t>Ni</a:t>
                      </a:r>
                      <a:endParaRPr lang="ja-JP" sz="1050" kern="10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SUS</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インコネル</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1050" kern="100" dirty="0" err="1"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algn="just">
                        <a:spcAft>
                          <a:spcPts val="0"/>
                        </a:spcAft>
                      </a:pP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ケーブル</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Cu-Ni</a:t>
                      </a:r>
                      <a:r>
                        <a:rPr lang="ja-JP" altLang="en-US" sz="1050" kern="100" dirty="0" err="1"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補償導線</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[3]</a:t>
                      </a:r>
                      <a:r>
                        <a:rPr lang="ja-JP" sz="1050" kern="100" dirty="0" err="1"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etc</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ICP-MS</a:t>
                      </a:r>
                      <a:r>
                        <a:rPr lang="ja-JP" altLang="en-US" sz="1050" kern="100" dirty="0" smtClean="0">
                          <a:effectLst/>
                          <a:latin typeface="ＭＳ Ｐゴシック" panose="020B0600070205080204" pitchFamily="50" charset="-128"/>
                          <a:ea typeface="+mn-ea"/>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ja-JP" altLang="en-US" sz="1050" kern="100" dirty="0" smtClean="0">
                          <a:effectLst/>
                          <a:latin typeface="ＭＳ Ｐゴシック" panose="020B0600070205080204" pitchFamily="50" charset="-128"/>
                          <a:ea typeface="+mn-ea"/>
                          <a:cs typeface="Arial" panose="020B0604020202020204" pitchFamily="34" charset="0"/>
                        </a:rPr>
                        <a:t>定量）</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60, 61, 62</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Ni</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検出（天然同位体比に近い</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algn="just">
                        <a:spcAft>
                          <a:spcPts val="0"/>
                        </a:spcAft>
                      </a:pPr>
                      <a:r>
                        <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【SEM/</a:t>
                      </a:r>
                      <a:r>
                        <a:rPr lang="en-US" altLang="ja-JP" sz="1050" kern="100" dirty="0" err="1"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EDX】Ni</a:t>
                      </a:r>
                      <a:r>
                        <a:rPr lang="ja-JP" altLang="en-US"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濃集部分あり。</a:t>
                      </a:r>
                      <a:endParaRPr lang="en-US" altLang="ja-JP" sz="1050" kern="100" dirty="0" smtClean="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いずれの可能性も否定できない。</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874933664"/>
                  </a:ext>
                </a:extLst>
              </a:tr>
              <a:tr h="173355">
                <a:tc>
                  <a:txBody>
                    <a:bodyPr/>
                    <a:lstStyle/>
                    <a:p>
                      <a:pPr algn="ctr">
                        <a:spcAft>
                          <a:spcPts val="0"/>
                        </a:spcAft>
                      </a:pPr>
                      <a:r>
                        <a:rPr lang="en-US" sz="1050" kern="100">
                          <a:effectLst/>
                          <a:latin typeface="ＭＳ Ｐゴシック" panose="020B0600070205080204" pitchFamily="50" charset="-128"/>
                          <a:ea typeface="ＭＳ Ｐゴシック" panose="020B0600070205080204" pitchFamily="50" charset="-128"/>
                          <a:cs typeface="Arial" panose="020B0604020202020204" pitchFamily="34" charset="0"/>
                        </a:rPr>
                        <a:t>Zn</a:t>
                      </a:r>
                      <a:endParaRPr lang="ja-JP" sz="1050" kern="10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塗料</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[3]</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メッキ</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[3]</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ケーブル絶縁体</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[3]</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algn="just">
                        <a:spcAft>
                          <a:spcPts val="0"/>
                        </a:spcAft>
                      </a:pP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Cu-Zn</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（検出機器の構成材料）</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[3]</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etc.</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WDX</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Fe-Zn</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粒子</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【SEM/EDX】</a:t>
                      </a:r>
                      <a:r>
                        <a:rPr lang="ja-JP" altLang="en-US" sz="1050" kern="100" baseline="0" dirty="0" smtClean="0">
                          <a:solidFill>
                            <a:schemeClr val="tx1"/>
                          </a:solidFill>
                          <a:effectLst/>
                          <a:latin typeface="ＭＳ Ｐゴシック" panose="020B0600070205080204" pitchFamily="50" charset="-128"/>
                          <a:ea typeface="+mn-ea"/>
                          <a:cs typeface="Arial" panose="020B0604020202020204" pitchFamily="34" charset="0"/>
                        </a:rPr>
                        <a:t> </a:t>
                      </a: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Fe-(</a:t>
                      </a:r>
                      <a:r>
                        <a:rPr lang="en-US" altLang="ja-JP" sz="1050" kern="100" dirty="0" err="1" smtClean="0">
                          <a:solidFill>
                            <a:schemeClr val="tx1"/>
                          </a:solidFill>
                          <a:effectLst/>
                          <a:latin typeface="ＭＳ Ｐゴシック" panose="020B0600070205080204" pitchFamily="50" charset="-128"/>
                          <a:ea typeface="+mn-ea"/>
                          <a:cs typeface="Arial" panose="020B0604020202020204" pitchFamily="34" charset="0"/>
                        </a:rPr>
                        <a:t>Zn,Al</a:t>
                      </a: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a:t>
                      </a:r>
                      <a:r>
                        <a:rPr lang="ja-JP" altLang="en-US" sz="1050" kern="100" dirty="0" err="1" smtClean="0">
                          <a:solidFill>
                            <a:schemeClr val="tx1"/>
                          </a:solidFill>
                          <a:effectLst/>
                          <a:latin typeface="ＭＳ Ｐゴシック" panose="020B0600070205080204" pitchFamily="50" charset="-128"/>
                          <a:ea typeface="+mn-ea"/>
                          <a:cs typeface="Arial" panose="020B0604020202020204" pitchFamily="34" charset="0"/>
                        </a:rPr>
                        <a:t>，</a:t>
                      </a: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Fe-O</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上に点在</a:t>
                      </a:r>
                      <a:endPar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【ICP-MS(</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 Zn</a:t>
                      </a:r>
                      <a:endParaRPr lang="ja-JP" altLang="ja-JP" sz="1050" kern="100" dirty="0" smtClean="0">
                        <a:solidFill>
                          <a:srgbClr val="FF0000"/>
                        </a:solidFill>
                        <a:effectLst/>
                        <a:latin typeface="ＭＳ Ｐゴシック" panose="020B0600070205080204" pitchFamily="50" charset="-128"/>
                        <a:ea typeface="+mn-ea"/>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炭素鋼（腐食生成物）が</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主</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92690237"/>
                  </a:ext>
                </a:extLst>
              </a:tr>
            </a:tbl>
          </a:graphicData>
        </a:graphic>
      </p:graphicFrame>
      <p:sp>
        <p:nvSpPr>
          <p:cNvPr id="6" name="正方形/長方形 5"/>
          <p:cNvSpPr/>
          <p:nvPr/>
        </p:nvSpPr>
        <p:spPr>
          <a:xfrm>
            <a:off x="160867" y="103033"/>
            <a:ext cx="7449608" cy="338554"/>
          </a:xfrm>
          <a:prstGeom prst="rect">
            <a:avLst/>
          </a:prstGeom>
        </p:spPr>
        <p:txBody>
          <a:bodyPr wrap="square">
            <a:spAutoFit/>
          </a:bodyPr>
          <a:lstStyle/>
          <a:p>
            <a:r>
              <a:rPr lang="ja-JP" altLang="ja-JP" sz="1600" dirty="0">
                <a:latin typeface="+mn-ea"/>
                <a:cs typeface="Times New Roman" panose="02020603050405020304" pitchFamily="18" charset="0"/>
              </a:rPr>
              <a:t>サンプル中含有元素の由来・起源の評価結果（ウェル調整ライン堆積物</a:t>
            </a:r>
            <a:r>
              <a:rPr lang="ja-JP" altLang="ja-JP" sz="1600" dirty="0" smtClean="0">
                <a:latin typeface="+mn-ea"/>
                <a:cs typeface="Times New Roman" panose="02020603050405020304" pitchFamily="18" charset="0"/>
              </a:rPr>
              <a:t>）</a:t>
            </a:r>
            <a:r>
              <a:rPr lang="ja-JP" altLang="en-US" sz="1600" dirty="0">
                <a:latin typeface="+mn-ea"/>
                <a:cs typeface="Times New Roman" panose="02020603050405020304" pitchFamily="18" charset="0"/>
              </a:rPr>
              <a:t>　</a:t>
            </a:r>
            <a:r>
              <a:rPr lang="en-US" altLang="ja-JP" sz="1600" dirty="0" smtClean="0">
                <a:latin typeface="+mn-ea"/>
                <a:cs typeface="Times New Roman" panose="02020603050405020304" pitchFamily="18" charset="0"/>
              </a:rPr>
              <a:t>(1/3)</a:t>
            </a:r>
            <a:endParaRPr lang="ja-JP" altLang="en-US" sz="1600" dirty="0">
              <a:latin typeface="+mn-ea"/>
            </a:endParaRPr>
          </a:p>
        </p:txBody>
      </p:sp>
      <p:sp>
        <p:nvSpPr>
          <p:cNvPr id="7" name="テキスト ボックス 6"/>
          <p:cNvSpPr txBox="1"/>
          <p:nvPr/>
        </p:nvSpPr>
        <p:spPr>
          <a:xfrm>
            <a:off x="4558909" y="538598"/>
            <a:ext cx="862542" cy="276999"/>
          </a:xfrm>
          <a:prstGeom prst="rect">
            <a:avLst/>
          </a:prstGeom>
          <a:noFill/>
          <a:ln>
            <a:noFill/>
          </a:ln>
        </p:spPr>
        <p:txBody>
          <a:bodyPr wrap="square" rtlCol="0">
            <a:spAutoFit/>
          </a:bodyPr>
          <a:lstStyle/>
          <a:p>
            <a:r>
              <a:rPr kumimoji="1" lang="ja-JP" altLang="en-US" sz="1200" dirty="0" smtClean="0">
                <a:solidFill>
                  <a:srgbClr val="FF0000"/>
                </a:solidFill>
              </a:rPr>
              <a:t>（暫定版）</a:t>
            </a:r>
            <a:endParaRPr kumimoji="1" lang="ja-JP" altLang="en-US" sz="1200" dirty="0">
              <a:solidFill>
                <a:srgbClr val="FF0000"/>
              </a:solidFill>
            </a:endParaRPr>
          </a:p>
        </p:txBody>
      </p:sp>
      <p:sp>
        <p:nvSpPr>
          <p:cNvPr id="8" name="テキスト ボックス 7"/>
          <p:cNvSpPr txBox="1"/>
          <p:nvPr/>
        </p:nvSpPr>
        <p:spPr>
          <a:xfrm>
            <a:off x="7846042" y="107495"/>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284431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557435244"/>
              </p:ext>
            </p:extLst>
          </p:nvPr>
        </p:nvGraphicFramePr>
        <p:xfrm>
          <a:off x="275907" y="5539307"/>
          <a:ext cx="8669020" cy="1197499"/>
        </p:xfrm>
        <a:graphic>
          <a:graphicData uri="http://schemas.openxmlformats.org/drawingml/2006/table">
            <a:tbl>
              <a:tblPr firstRow="1" firstCol="1" bandRow="1"/>
              <a:tblGrid>
                <a:gridCol w="450215">
                  <a:extLst>
                    <a:ext uri="{9D8B030D-6E8A-4147-A177-3AD203B41FA5}">
                      <a16:colId xmlns:a16="http://schemas.microsoft.com/office/drawing/2014/main" val="454398279"/>
                    </a:ext>
                  </a:extLst>
                </a:gridCol>
                <a:gridCol w="8218805">
                  <a:extLst>
                    <a:ext uri="{9D8B030D-6E8A-4147-A177-3AD203B41FA5}">
                      <a16:colId xmlns:a16="http://schemas.microsoft.com/office/drawing/2014/main" val="2907233381"/>
                    </a:ext>
                  </a:extLst>
                </a:gridCol>
              </a:tblGrid>
              <a:tr h="342143">
                <a:tc>
                  <a:txBody>
                    <a:bodyPr/>
                    <a:lstStyle/>
                    <a:p>
                      <a:pPr algn="just">
                        <a:lnSpc>
                          <a:spcPts val="1200"/>
                        </a:lnSpc>
                        <a:spcAft>
                          <a:spcPts val="0"/>
                        </a:spcAft>
                      </a:pPr>
                      <a:r>
                        <a:rPr lang="en-US" sz="1000" kern="100">
                          <a:effectLst/>
                          <a:latin typeface="ＭＳ Ｐゴシック" panose="020B0600070205080204" pitchFamily="50" charset="-128"/>
                          <a:ea typeface="ＭＳ 明朝" panose="02020609040205080304" pitchFamily="17" charset="-128"/>
                          <a:cs typeface="ＭＳ 明朝" panose="02020609040205080304" pitchFamily="17" charset="-128"/>
                        </a:rPr>
                        <a:t>[1]</a:t>
                      </a:r>
                      <a:endParaRPr lang="ja-JP" sz="10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ts val="1200"/>
                        </a:lnSpc>
                        <a:spcAft>
                          <a:spcPts val="0"/>
                        </a:spcAft>
                      </a:pP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海水組成：文献（日本海水学会，</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1994</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）の表</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2-1</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および表</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2-2</a:t>
                      </a:r>
                      <a:r>
                        <a:rPr lang="ja-JP" sz="1000" kern="100" dirty="0" err="1">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文献（野崎，</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1997</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）の表</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a:t>
                      </a:r>
                      <a:r>
                        <a:rPr lang="ja-JP" sz="1000" kern="100" dirty="0" err="1">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文献（国立天文台，</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2011</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）の</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p.963</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964.</a:t>
                      </a:r>
                      <a:endParaRPr 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大気粉塵（</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B</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）：文献（新エネルギー・産業技術総合開発機構，</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2008</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）の</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5.2</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節</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endParaRPr 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48076276"/>
                  </a:ext>
                </a:extLst>
              </a:tr>
              <a:tr h="513214">
                <a:tc>
                  <a:txBody>
                    <a:bodyPr/>
                    <a:lstStyle/>
                    <a:p>
                      <a:pPr algn="just">
                        <a:lnSpc>
                          <a:spcPts val="1200"/>
                        </a:lnSpc>
                        <a:spcAft>
                          <a:spcPts val="0"/>
                        </a:spcAft>
                      </a:pPr>
                      <a:r>
                        <a:rPr lang="en-US" sz="1000" kern="100">
                          <a:effectLst/>
                          <a:latin typeface="ＭＳ Ｐゴシック" panose="020B0600070205080204" pitchFamily="50" charset="-128"/>
                          <a:ea typeface="ＭＳ 明朝" panose="02020609040205080304" pitchFamily="17" charset="-128"/>
                          <a:cs typeface="ＭＳ 明朝" panose="02020609040205080304" pitchFamily="17" charset="-128"/>
                        </a:rPr>
                        <a:t>[2]</a:t>
                      </a:r>
                      <a:endParaRPr lang="ja-JP" sz="10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ts val="1200"/>
                        </a:lnSpc>
                        <a:spcAft>
                          <a:spcPts val="0"/>
                        </a:spcAft>
                      </a:pP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構造材，コンクリート組成：文献（原子力安全技術センター</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HP</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）の</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Table 4</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14</a:t>
                      </a:r>
                      <a:r>
                        <a:rPr lang="ja-JP" sz="1000" kern="100" dirty="0" err="1">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プラント仕様（</a:t>
                      </a:r>
                      <a:r>
                        <a:rPr lang="en-US" sz="1000" kern="100" dirty="0" err="1">
                          <a:effectLst/>
                          <a:latin typeface="Times New Roman" panose="02020603050405020304" pitchFamily="18" charset="0"/>
                          <a:ea typeface="ＭＳ Ｐゴシック" panose="020B0600070205080204" pitchFamily="50" charset="-128"/>
                          <a:cs typeface="ＭＳ 明朝" panose="02020609040205080304" pitchFamily="17" charset="-128"/>
                        </a:rPr>
                        <a:t>fdada</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 HP</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），文献（小野寺，</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1981</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）の表</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a:t>
                      </a:r>
                      <a:r>
                        <a:rPr lang="ja-JP" sz="1000" kern="100" dirty="0" err="1">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各種ミルシート，金属材料特性データベース（</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KEY to METALS©</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endParaRPr 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参照した材料中の含有率が</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1wt%</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10,000 ppm</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）未満のものは</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 † </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を付した。</a:t>
                      </a:r>
                      <a:endParaRPr 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59767630"/>
                  </a:ext>
                </a:extLst>
              </a:tr>
              <a:tr h="171071">
                <a:tc>
                  <a:txBody>
                    <a:bodyPr/>
                    <a:lstStyle/>
                    <a:p>
                      <a:pPr algn="just">
                        <a:lnSpc>
                          <a:spcPts val="1200"/>
                        </a:lnSpc>
                        <a:spcAft>
                          <a:spcPts val="0"/>
                        </a:spcAft>
                      </a:pPr>
                      <a:r>
                        <a:rPr lang="en-US" sz="1000" kern="100">
                          <a:effectLst/>
                          <a:latin typeface="ＭＳ Ｐゴシック" panose="020B0600070205080204" pitchFamily="50" charset="-128"/>
                          <a:ea typeface="ＭＳ 明朝" panose="02020609040205080304" pitchFamily="17" charset="-128"/>
                          <a:cs typeface="ＭＳ 明朝" panose="02020609040205080304" pitchFamily="17" charset="-128"/>
                        </a:rPr>
                        <a:t>[3]</a:t>
                      </a:r>
                      <a:endParaRPr lang="ja-JP" sz="10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ts val="1200"/>
                        </a:lnSpc>
                        <a:spcAft>
                          <a:spcPts val="0"/>
                        </a:spcAft>
                      </a:pPr>
                      <a:r>
                        <a:rPr lang="ja-JP"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計装系（ダクト含む）の構成元素：文献（東京電力，</a:t>
                      </a:r>
                      <a:r>
                        <a:rPr lang="en-US"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2013</a:t>
                      </a:r>
                      <a:r>
                        <a:rPr lang="ja-JP"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；東京電力</a:t>
                      </a:r>
                      <a:r>
                        <a:rPr lang="en-US"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HD</a:t>
                      </a:r>
                      <a:r>
                        <a:rPr lang="ja-JP"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2021a</a:t>
                      </a:r>
                      <a:r>
                        <a:rPr lang="ja-JP"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2021c</a:t>
                      </a:r>
                      <a:r>
                        <a:rPr lang="ja-JP"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2021d</a:t>
                      </a:r>
                      <a:r>
                        <a:rPr lang="ja-JP"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2021e</a:t>
                      </a:r>
                      <a:r>
                        <a:rPr lang="ja-JP"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）に掲載の概略仕様および</a:t>
                      </a:r>
                      <a:r>
                        <a:rPr lang="en-US"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SEM/EDX</a:t>
                      </a:r>
                      <a:r>
                        <a:rPr lang="ja-JP"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測定結果</a:t>
                      </a:r>
                      <a:r>
                        <a:rPr lang="en-US" sz="1000" kern="100">
                          <a:effectLst/>
                          <a:latin typeface="Times New Roman" panose="02020603050405020304" pitchFamily="18" charset="0"/>
                          <a:ea typeface="ＭＳ Ｐゴシック" panose="020B0600070205080204" pitchFamily="50" charset="-128"/>
                          <a:cs typeface="ＭＳ 明朝" panose="02020609040205080304" pitchFamily="17" charset="-128"/>
                        </a:rPr>
                        <a:t>.</a:t>
                      </a:r>
                      <a:endParaRPr lang="ja-JP" sz="10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11230347"/>
                  </a:ext>
                </a:extLst>
              </a:tr>
              <a:tr h="171071">
                <a:tc>
                  <a:txBody>
                    <a:bodyPr/>
                    <a:lstStyle/>
                    <a:p>
                      <a:pPr algn="just">
                        <a:lnSpc>
                          <a:spcPts val="1200"/>
                        </a:lnSpc>
                        <a:spcAft>
                          <a:spcPts val="0"/>
                        </a:spcAft>
                      </a:pPr>
                      <a:r>
                        <a:rPr lang="en-US" sz="1000" kern="100">
                          <a:effectLst/>
                          <a:latin typeface="ＭＳ Ｐゴシック" panose="020B0600070205080204" pitchFamily="50" charset="-128"/>
                          <a:ea typeface="ＭＳ 明朝" panose="02020609040205080304" pitchFamily="17" charset="-128"/>
                          <a:cs typeface="ＭＳ 明朝" panose="02020609040205080304" pitchFamily="17" charset="-128"/>
                        </a:rPr>
                        <a:t>[4]</a:t>
                      </a:r>
                      <a:endParaRPr lang="ja-JP" sz="10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ts val="1200"/>
                        </a:lnSpc>
                        <a:spcAft>
                          <a:spcPts val="0"/>
                        </a:spcAft>
                      </a:pP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核分裂生成物（</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FP</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），放射化生成物の種類：</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ORIGEN</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による炉心平均燃焼組成（西原ほか，</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2012</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）や廃棄物試料の分析結果（</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IRID, 2019b</a:t>
                      </a:r>
                      <a:r>
                        <a:rPr lang="ja-JP"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r>
                        <a:rPr lang="en-US" sz="1000" kern="100" dirty="0">
                          <a:effectLst/>
                          <a:latin typeface="Times New Roman" panose="02020603050405020304" pitchFamily="18" charset="0"/>
                          <a:ea typeface="ＭＳ Ｐゴシック" panose="020B0600070205080204" pitchFamily="50" charset="-128"/>
                          <a:cs typeface="ＭＳ 明朝" panose="02020609040205080304" pitchFamily="17" charset="-128"/>
                        </a:rPr>
                        <a:t>.</a:t>
                      </a:r>
                      <a:endParaRPr lang="ja-JP" sz="10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88257993"/>
                  </a:ext>
                </a:extLst>
              </a:tr>
            </a:tbl>
          </a:graphicData>
        </a:graphic>
      </p:graphicFrame>
      <p:sp>
        <p:nvSpPr>
          <p:cNvPr id="4" name="正方形/長方形 3"/>
          <p:cNvSpPr/>
          <p:nvPr/>
        </p:nvSpPr>
        <p:spPr>
          <a:xfrm>
            <a:off x="160867" y="103033"/>
            <a:ext cx="7449608" cy="338554"/>
          </a:xfrm>
          <a:prstGeom prst="rect">
            <a:avLst/>
          </a:prstGeom>
        </p:spPr>
        <p:txBody>
          <a:bodyPr wrap="square">
            <a:spAutoFit/>
          </a:bodyPr>
          <a:lstStyle/>
          <a:p>
            <a:r>
              <a:rPr lang="ja-JP" altLang="ja-JP" sz="1600" dirty="0">
                <a:latin typeface="+mn-ea"/>
                <a:cs typeface="Times New Roman" panose="02020603050405020304" pitchFamily="18" charset="0"/>
              </a:rPr>
              <a:t>サンプル中含有元素の由来・起源の評価結果（ウェル調整ライン堆積物</a:t>
            </a:r>
            <a:r>
              <a:rPr lang="ja-JP" altLang="ja-JP" sz="1600" dirty="0" smtClean="0">
                <a:latin typeface="+mn-ea"/>
                <a:cs typeface="Times New Roman" panose="02020603050405020304" pitchFamily="18" charset="0"/>
              </a:rPr>
              <a:t>）</a:t>
            </a:r>
            <a:r>
              <a:rPr lang="ja-JP" altLang="en-US" sz="1600" dirty="0">
                <a:latin typeface="+mn-ea"/>
                <a:cs typeface="Times New Roman" panose="02020603050405020304" pitchFamily="18" charset="0"/>
              </a:rPr>
              <a:t>　</a:t>
            </a:r>
            <a:r>
              <a:rPr lang="en-US" altLang="ja-JP" sz="1600" dirty="0" smtClean="0">
                <a:latin typeface="+mn-ea"/>
                <a:cs typeface="Times New Roman" panose="02020603050405020304" pitchFamily="18" charset="0"/>
              </a:rPr>
              <a:t>(2/3)</a:t>
            </a:r>
            <a:endParaRPr lang="ja-JP" altLang="en-US" sz="1600" dirty="0">
              <a:latin typeface="+mn-ea"/>
            </a:endParaRPr>
          </a:p>
        </p:txBody>
      </p:sp>
      <p:sp>
        <p:nvSpPr>
          <p:cNvPr id="7" name="テキスト ボックス 6"/>
          <p:cNvSpPr txBox="1"/>
          <p:nvPr/>
        </p:nvSpPr>
        <p:spPr>
          <a:xfrm>
            <a:off x="7754484" y="371380"/>
            <a:ext cx="1184940" cy="276999"/>
          </a:xfrm>
          <a:prstGeom prst="rect">
            <a:avLst/>
          </a:prstGeom>
          <a:noFill/>
        </p:spPr>
        <p:txBody>
          <a:bodyPr wrap="none" rtlCol="0">
            <a:spAutoFit/>
          </a:bodyPr>
          <a:lstStyle/>
          <a:p>
            <a:r>
              <a:rPr kumimoji="1" lang="ja-JP" altLang="en-US" sz="1200" dirty="0" smtClean="0">
                <a:solidFill>
                  <a:srgbClr val="FF0000"/>
                </a:solidFill>
              </a:rPr>
              <a:t>赤字：追記箇所</a:t>
            </a:r>
            <a:endParaRPr kumimoji="1" lang="ja-JP" altLang="en-US" sz="1200" dirty="0">
              <a:solidFill>
                <a:srgbClr val="FF0000"/>
              </a:solidFill>
            </a:endParaRPr>
          </a:p>
        </p:txBody>
      </p:sp>
      <p:sp>
        <p:nvSpPr>
          <p:cNvPr id="8" name="テキスト ボックス 7"/>
          <p:cNvSpPr txBox="1"/>
          <p:nvPr/>
        </p:nvSpPr>
        <p:spPr>
          <a:xfrm>
            <a:off x="218412" y="5299564"/>
            <a:ext cx="723275" cy="253916"/>
          </a:xfrm>
          <a:prstGeom prst="rect">
            <a:avLst/>
          </a:prstGeom>
          <a:noFill/>
        </p:spPr>
        <p:txBody>
          <a:bodyPr wrap="none" rtlCol="0">
            <a:spAutoFit/>
          </a:bodyPr>
          <a:lstStyle/>
          <a:p>
            <a:r>
              <a:rPr kumimoji="1" lang="ja-JP" altLang="en-US" sz="1050" dirty="0" smtClean="0"/>
              <a:t>参照情報</a:t>
            </a:r>
            <a:endParaRPr kumimoji="1" lang="ja-JP" altLang="en-US" sz="1050" dirty="0"/>
          </a:p>
        </p:txBody>
      </p:sp>
      <p:graphicFrame>
        <p:nvGraphicFramePr>
          <p:cNvPr id="9" name="表 8"/>
          <p:cNvGraphicFramePr>
            <a:graphicFrameLocks noGrp="1"/>
          </p:cNvGraphicFramePr>
          <p:nvPr>
            <p:extLst>
              <p:ext uri="{D42A27DB-BD31-4B8C-83A1-F6EECF244321}">
                <p14:modId xmlns:p14="http://schemas.microsoft.com/office/powerpoint/2010/main" val="3664940074"/>
              </p:ext>
            </p:extLst>
          </p:nvPr>
        </p:nvGraphicFramePr>
        <p:xfrm>
          <a:off x="317394" y="681330"/>
          <a:ext cx="8669655" cy="4168440"/>
        </p:xfrm>
        <a:graphic>
          <a:graphicData uri="http://schemas.openxmlformats.org/drawingml/2006/table">
            <a:tbl>
              <a:tblPr firstRow="1"/>
              <a:tblGrid>
                <a:gridCol w="678180">
                  <a:extLst>
                    <a:ext uri="{9D8B030D-6E8A-4147-A177-3AD203B41FA5}">
                      <a16:colId xmlns:a16="http://schemas.microsoft.com/office/drawing/2014/main" val="1814860169"/>
                    </a:ext>
                  </a:extLst>
                </a:gridCol>
                <a:gridCol w="2663825">
                  <a:extLst>
                    <a:ext uri="{9D8B030D-6E8A-4147-A177-3AD203B41FA5}">
                      <a16:colId xmlns:a16="http://schemas.microsoft.com/office/drawing/2014/main" val="2255640971"/>
                    </a:ext>
                  </a:extLst>
                </a:gridCol>
                <a:gridCol w="2663825">
                  <a:extLst>
                    <a:ext uri="{9D8B030D-6E8A-4147-A177-3AD203B41FA5}">
                      <a16:colId xmlns:a16="http://schemas.microsoft.com/office/drawing/2014/main" val="2219497872"/>
                    </a:ext>
                  </a:extLst>
                </a:gridCol>
                <a:gridCol w="2663825">
                  <a:extLst>
                    <a:ext uri="{9D8B030D-6E8A-4147-A177-3AD203B41FA5}">
                      <a16:colId xmlns:a16="http://schemas.microsoft.com/office/drawing/2014/main" val="3569210156"/>
                    </a:ext>
                  </a:extLst>
                </a:gridCol>
              </a:tblGrid>
              <a:tr h="0">
                <a:tc>
                  <a:txBody>
                    <a:bodyPr/>
                    <a:lstStyle/>
                    <a:p>
                      <a:pPr algn="ctr">
                        <a:spcAft>
                          <a:spcPts val="0"/>
                        </a:spcAft>
                      </a:pPr>
                      <a:r>
                        <a:rPr lang="ja-JP" sz="1050" b="1" kern="100" dirty="0">
                          <a:solidFill>
                            <a:srgbClr val="FFFFFF"/>
                          </a:solidFill>
                          <a:effectLst/>
                          <a:latin typeface="ＭＳ Ｐゴシック" panose="020B0600070205080204" pitchFamily="50" charset="-128"/>
                          <a:ea typeface="ＭＳ Ｐゴシック" panose="020B0600070205080204" pitchFamily="50" charset="-128"/>
                          <a:cs typeface="Arial" panose="020B0604020202020204" pitchFamily="34" charset="0"/>
                        </a:rPr>
                        <a:t>元素</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spcAft>
                          <a:spcPts val="0"/>
                        </a:spcAft>
                      </a:pPr>
                      <a:r>
                        <a:rPr lang="ja-JP" sz="1050" b="1" kern="100" dirty="0">
                          <a:solidFill>
                            <a:srgbClr val="FFFFFF"/>
                          </a:solidFill>
                          <a:effectLst/>
                          <a:latin typeface="ＭＳ Ｐゴシック" panose="020B0600070205080204" pitchFamily="50" charset="-128"/>
                          <a:ea typeface="ＭＳ Ｐゴシック" panose="020B0600070205080204" pitchFamily="50" charset="-128"/>
                          <a:cs typeface="Arial" panose="020B0604020202020204" pitchFamily="34" charset="0"/>
                        </a:rPr>
                        <a:t>当該元素を含む材料の候補</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spcAft>
                          <a:spcPts val="0"/>
                        </a:spcAft>
                      </a:pPr>
                      <a:r>
                        <a:rPr lang="ja-JP" sz="1050" b="1" kern="100" dirty="0">
                          <a:solidFill>
                            <a:srgbClr val="FFFFFF"/>
                          </a:solidFill>
                          <a:effectLst/>
                          <a:latin typeface="ＭＳ Ｐゴシック" panose="020B0600070205080204" pitchFamily="50" charset="-128"/>
                          <a:ea typeface="ＭＳ Ｐゴシック" panose="020B0600070205080204" pitchFamily="50" charset="-128"/>
                          <a:cs typeface="Arial" panose="020B0604020202020204" pitchFamily="34" charset="0"/>
                        </a:rPr>
                        <a:t>分析結果の特徴</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spcAft>
                          <a:spcPts val="0"/>
                        </a:spcAft>
                      </a:pPr>
                      <a:r>
                        <a:rPr lang="ja-JP" sz="1050" b="1" kern="100">
                          <a:solidFill>
                            <a:srgbClr val="FFFFFF"/>
                          </a:solidFill>
                          <a:effectLst/>
                          <a:latin typeface="ＭＳ Ｐゴシック" panose="020B0600070205080204" pitchFamily="50" charset="-128"/>
                          <a:ea typeface="ＭＳ Ｐゴシック" panose="020B0600070205080204" pitchFamily="50" charset="-128"/>
                          <a:cs typeface="Arial" panose="020B0604020202020204" pitchFamily="34" charset="0"/>
                        </a:rPr>
                        <a:t>由来・起源の評価結果</a:t>
                      </a:r>
                      <a:endParaRPr lang="ja-JP" sz="1050" kern="10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691145624"/>
                  </a:ext>
                </a:extLst>
              </a:tr>
              <a:tr h="173355">
                <a:tc>
                  <a:txBody>
                    <a:bodyPr/>
                    <a:lstStyle/>
                    <a:p>
                      <a:pPr algn="ctr">
                        <a:spcAft>
                          <a:spcPts val="0"/>
                        </a:spcAft>
                      </a:pPr>
                      <a:r>
                        <a:rPr lang="en-US"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Zr</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ジルカロイ（被覆管，チャンネルボックス），</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etc.</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WDX</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U-</a:t>
                      </a:r>
                      <a:r>
                        <a:rPr lang="en-US"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Zr</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粒子（粒子上または近傍に</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Cr-Fe</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【SEM/EDX】</a:t>
                      </a:r>
                      <a:r>
                        <a:rPr lang="ja-JP" altLang="en-US" sz="1050" kern="100" baseline="0" dirty="0" smtClean="0">
                          <a:solidFill>
                            <a:schemeClr val="tx1"/>
                          </a:solidFill>
                          <a:effectLst/>
                          <a:latin typeface="ＭＳ Ｐゴシック" panose="020B0600070205080204" pitchFamily="50" charset="-128"/>
                          <a:ea typeface="+mn-ea"/>
                          <a:cs typeface="Arial" panose="020B0604020202020204" pitchFamily="34" charset="0"/>
                        </a:rPr>
                        <a:t> </a:t>
                      </a:r>
                      <a:r>
                        <a:rPr lang="en-US" altLang="ja-JP" sz="1050" kern="100" baseline="0" dirty="0" smtClean="0">
                          <a:solidFill>
                            <a:schemeClr val="tx1"/>
                          </a:solidFill>
                          <a:effectLst/>
                          <a:latin typeface="ＭＳ Ｐゴシック" panose="020B0600070205080204" pitchFamily="50" charset="-128"/>
                          <a:ea typeface="+mn-ea"/>
                          <a:cs typeface="Arial" panose="020B0604020202020204" pitchFamily="34" charset="0"/>
                        </a:rPr>
                        <a:t>U-</a:t>
                      </a:r>
                      <a:r>
                        <a:rPr lang="en-US" altLang="ja-JP" sz="1050" kern="100" baseline="0" dirty="0" err="1" smtClean="0">
                          <a:solidFill>
                            <a:schemeClr val="tx1"/>
                          </a:solidFill>
                          <a:effectLst/>
                          <a:latin typeface="ＭＳ Ｐゴシック" panose="020B0600070205080204" pitchFamily="50" charset="-128"/>
                          <a:ea typeface="+mn-ea"/>
                          <a:cs typeface="Arial" panose="020B0604020202020204" pitchFamily="34" charset="0"/>
                        </a:rPr>
                        <a:t>Zr</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粒子</a:t>
                      </a:r>
                      <a:endPar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【ICP-MS(</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定性・定量</a:t>
                      </a: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a:t>
                      </a:r>
                      <a:r>
                        <a:rPr lang="en-US" altLang="ja-JP" sz="1050" kern="100" baseline="0" dirty="0" smtClean="0">
                          <a:solidFill>
                            <a:srgbClr val="FF0000"/>
                          </a:solidFill>
                          <a:effectLst/>
                          <a:latin typeface="ＭＳ Ｐゴシック" panose="020B0600070205080204" pitchFamily="50" charset="-128"/>
                          <a:ea typeface="+mn-ea"/>
                          <a:cs typeface="Arial" panose="020B0604020202020204" pitchFamily="34" charset="0"/>
                        </a:rPr>
                        <a:t> </a:t>
                      </a:r>
                      <a:r>
                        <a:rPr lang="ja-JP" altLang="en-US" sz="1050" kern="100" baseline="0" dirty="0" smtClean="0">
                          <a:solidFill>
                            <a:srgbClr val="FF0000"/>
                          </a:solidFill>
                          <a:effectLst/>
                          <a:latin typeface="ＭＳ Ｐゴシック" panose="020B0600070205080204" pitchFamily="50" charset="-128"/>
                          <a:ea typeface="+mn-ea"/>
                          <a:cs typeface="Arial" panose="020B0604020202020204" pitchFamily="34" charset="0"/>
                        </a:rPr>
                        <a:t>・・・</a:t>
                      </a:r>
                      <a:endParaRPr lang="ja-JP" altLang="ja-JP" sz="1050" kern="100" dirty="0" smtClean="0">
                        <a:solidFill>
                          <a:srgbClr val="FF0000"/>
                        </a:solidFill>
                        <a:effectLst/>
                        <a:latin typeface="ＭＳ Ｐゴシック" panose="020B0600070205080204" pitchFamily="50" charset="-128"/>
                        <a:ea typeface="+mn-ea"/>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ジルカロイ（被覆管，チャンネルボックス）</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48939029"/>
                  </a:ext>
                </a:extLst>
              </a:tr>
              <a:tr h="173355">
                <a:tc>
                  <a:txBody>
                    <a:bodyPr/>
                    <a:lstStyle/>
                    <a:p>
                      <a:pPr algn="ctr">
                        <a:spcAft>
                          <a:spcPts val="0"/>
                        </a:spcAft>
                      </a:pP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Mo</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核分裂</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生成物（</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95~98, 100</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Mo</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[4]</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グリス</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[3]</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SUS316</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炭素鋼</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etc.</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ICP-MS</a:t>
                      </a:r>
                      <a:r>
                        <a:rPr lang="ja-JP" altLang="en-US" sz="1050" kern="100" dirty="0" smtClean="0">
                          <a:effectLst/>
                          <a:latin typeface="ＭＳ Ｐゴシック" panose="020B0600070205080204" pitchFamily="50" charset="-128"/>
                          <a:ea typeface="+mn-ea"/>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ja-JP" altLang="en-US" sz="1050" kern="100" dirty="0" smtClean="0">
                          <a:effectLst/>
                          <a:latin typeface="ＭＳ Ｐゴシック" panose="020B0600070205080204" pitchFamily="50" charset="-128"/>
                          <a:ea typeface="+mn-ea"/>
                          <a:cs typeface="Arial" panose="020B0604020202020204" pitchFamily="34" charset="0"/>
                        </a:rPr>
                        <a:t>定量）</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95, 97, 98</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Mo</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検出（天然と異なる同位体比</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核分裂生成物を含む可能性あり</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91769080"/>
                  </a:ext>
                </a:extLst>
              </a:tr>
              <a:tr h="173355">
                <a:tc>
                  <a:txBody>
                    <a:bodyPr/>
                    <a:lstStyle/>
                    <a:p>
                      <a:pPr algn="ctr">
                        <a:spcAft>
                          <a:spcPts val="0"/>
                        </a:spcAft>
                      </a:pP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Ag</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核分裂生成物（</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109, 110m</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Ag</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[4]</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etc.</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ICP-MS</a:t>
                      </a:r>
                      <a:r>
                        <a:rPr lang="ja-JP" altLang="en-US" sz="1050" kern="100" dirty="0" smtClean="0">
                          <a:effectLst/>
                          <a:latin typeface="ＭＳ Ｐゴシック" panose="020B0600070205080204" pitchFamily="50" charset="-128"/>
                          <a:ea typeface="+mn-ea"/>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ja-JP" altLang="en-US" sz="1050" kern="100" dirty="0" smtClean="0">
                          <a:effectLst/>
                          <a:latin typeface="ＭＳ Ｐゴシック" panose="020B0600070205080204" pitchFamily="50" charset="-128"/>
                          <a:ea typeface="+mn-ea"/>
                          <a:cs typeface="Arial" panose="020B0604020202020204" pitchFamily="34" charset="0"/>
                        </a:rPr>
                        <a:t>定量）</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107, 109</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Ag</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検出（天然と異なる同位体比</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核分裂生成物を含む可能性あり</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938796516"/>
                  </a:ext>
                </a:extLst>
              </a:tr>
              <a:tr h="173355">
                <a:tc>
                  <a:txBody>
                    <a:bodyPr/>
                    <a:lstStyle/>
                    <a:p>
                      <a:pPr algn="ctr">
                        <a:spcAft>
                          <a:spcPts val="0"/>
                        </a:spcAft>
                      </a:pP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Sb</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核分裂生成物（</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121, 123, 125</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Sb</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[4]</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ケーブル絶縁体</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[3]</a:t>
                      </a:r>
                      <a:r>
                        <a:rPr lang="ja-JP" sz="1050" kern="1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etc.</a:t>
                      </a:r>
                      <a:endPar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γ</a:t>
                      </a: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線測定】　</a:t>
                      </a:r>
                      <a:r>
                        <a:rPr lang="en-US" sz="1050" kern="1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125</a:t>
                      </a:r>
                      <a:r>
                        <a:rPr lang="en-US"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Sb</a:t>
                      </a:r>
                      <a:r>
                        <a:rPr 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検出</a:t>
                      </a:r>
                      <a:endParaRPr lang="en-US" altLang="ja-JP" sz="1050" kern="1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【ICP-MS(</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　</a:t>
                      </a:r>
                      <a:r>
                        <a:rPr lang="en-US" altLang="ja-JP" sz="1050" kern="100" dirty="0" smtClean="0">
                          <a:solidFill>
                            <a:srgbClr val="FF0000"/>
                          </a:solidFill>
                          <a:effectLst/>
                          <a:latin typeface="ＭＳ Ｐゴシック" panose="020B0600070205080204" pitchFamily="50" charset="-128"/>
                          <a:ea typeface="+mn-ea"/>
                          <a:cs typeface="Arial" panose="020B0604020202020204" pitchFamily="34" charset="0"/>
                        </a:rPr>
                        <a:t>Sb</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核分裂生成物を含む。</a:t>
                      </a: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751942466"/>
                  </a:ext>
                </a:extLst>
              </a:tr>
              <a:tr h="173355">
                <a:tc>
                  <a:txBody>
                    <a:bodyPr/>
                    <a:lstStyle/>
                    <a:p>
                      <a:pPr algn="ctr">
                        <a:spcAft>
                          <a:spcPts val="0"/>
                        </a:spcAft>
                      </a:pPr>
                      <a:r>
                        <a:rPr lang="en-US" sz="1050" kern="100" dirty="0">
                          <a:effectLst/>
                          <a:latin typeface="+mn-ea"/>
                          <a:ea typeface="+mn-ea"/>
                          <a:cs typeface="Times New Roman" panose="02020603050405020304" pitchFamily="18" charset="0"/>
                        </a:rPr>
                        <a:t>Cs</a:t>
                      </a:r>
                      <a:endParaRPr lang="ja-JP" sz="1050" kern="100" dirty="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mn-ea"/>
                          <a:ea typeface="+mn-ea"/>
                          <a:cs typeface="Arial" panose="020B0604020202020204" pitchFamily="34" charset="0"/>
                        </a:rPr>
                        <a:t>核分裂生成物（</a:t>
                      </a:r>
                      <a:r>
                        <a:rPr lang="en-US" sz="1050" kern="100" baseline="30000" dirty="0">
                          <a:effectLst/>
                          <a:latin typeface="+mn-ea"/>
                          <a:ea typeface="+mn-ea"/>
                          <a:cs typeface="Times New Roman" panose="02020603050405020304" pitchFamily="18" charset="0"/>
                        </a:rPr>
                        <a:t>133, 134, 135, 137</a:t>
                      </a:r>
                      <a:r>
                        <a:rPr lang="en-US" sz="1050" kern="100" dirty="0">
                          <a:effectLst/>
                          <a:latin typeface="+mn-ea"/>
                          <a:ea typeface="+mn-ea"/>
                          <a:cs typeface="Times New Roman" panose="02020603050405020304" pitchFamily="18" charset="0"/>
                        </a:rPr>
                        <a:t>Cs</a:t>
                      </a:r>
                      <a:r>
                        <a:rPr lang="ja-JP" sz="1050" kern="100" dirty="0">
                          <a:effectLst/>
                          <a:latin typeface="+mn-ea"/>
                          <a:ea typeface="+mn-ea"/>
                          <a:cs typeface="Arial" panose="020B0604020202020204" pitchFamily="34" charset="0"/>
                        </a:rPr>
                        <a:t>）</a:t>
                      </a:r>
                      <a:r>
                        <a:rPr lang="en-US" sz="1050" kern="100" baseline="30000" dirty="0">
                          <a:effectLst/>
                          <a:latin typeface="+mn-ea"/>
                          <a:ea typeface="+mn-ea"/>
                          <a:cs typeface="Times New Roman" panose="02020603050405020304" pitchFamily="18" charset="0"/>
                        </a:rPr>
                        <a:t>[4]</a:t>
                      </a:r>
                      <a:r>
                        <a:rPr lang="ja-JP" sz="1050" kern="100" dirty="0" err="1">
                          <a:effectLst/>
                          <a:latin typeface="+mn-ea"/>
                          <a:ea typeface="+mn-ea"/>
                          <a:cs typeface="Arial" panose="020B0604020202020204" pitchFamily="34" charset="0"/>
                        </a:rPr>
                        <a:t>，</a:t>
                      </a:r>
                      <a:r>
                        <a:rPr lang="ja-JP" sz="1050" kern="100" dirty="0">
                          <a:effectLst/>
                          <a:latin typeface="+mn-ea"/>
                          <a:ea typeface="+mn-ea"/>
                          <a:cs typeface="Arial" panose="020B0604020202020204" pitchFamily="34" charset="0"/>
                        </a:rPr>
                        <a:t>海水</a:t>
                      </a:r>
                      <a:r>
                        <a:rPr lang="en-US" sz="1050" kern="100" baseline="30000" dirty="0">
                          <a:effectLst/>
                          <a:latin typeface="+mn-ea"/>
                          <a:ea typeface="+mn-ea"/>
                          <a:cs typeface="Times New Roman" panose="02020603050405020304" pitchFamily="18" charset="0"/>
                        </a:rPr>
                        <a:t>[1]</a:t>
                      </a:r>
                      <a:r>
                        <a:rPr lang="ja-JP" sz="1050" kern="100" dirty="0" err="1">
                          <a:effectLst/>
                          <a:latin typeface="+mn-ea"/>
                          <a:ea typeface="+mn-ea"/>
                          <a:cs typeface="Arial" panose="020B0604020202020204" pitchFamily="34" charset="0"/>
                        </a:rPr>
                        <a:t>，</a:t>
                      </a:r>
                      <a:r>
                        <a:rPr lang="en-US" sz="1050" kern="100" dirty="0">
                          <a:effectLst/>
                          <a:latin typeface="+mn-ea"/>
                          <a:ea typeface="+mn-ea"/>
                          <a:cs typeface="Times New Roman" panose="02020603050405020304" pitchFamily="18" charset="0"/>
                        </a:rPr>
                        <a:t>etc.</a:t>
                      </a:r>
                      <a:endParaRPr lang="ja-JP" sz="1050" kern="100" dirty="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mn-ea"/>
                          <a:ea typeface="+mn-ea"/>
                          <a:cs typeface="Arial" panose="020B0604020202020204" pitchFamily="34" charset="0"/>
                        </a:rPr>
                        <a:t>【</a:t>
                      </a:r>
                      <a:r>
                        <a:rPr lang="en-US" sz="1050" kern="100" dirty="0">
                          <a:effectLst/>
                          <a:latin typeface="+mn-ea"/>
                          <a:ea typeface="+mn-ea"/>
                          <a:cs typeface="Times New Roman" panose="02020603050405020304" pitchFamily="18" charset="0"/>
                        </a:rPr>
                        <a:t>γ</a:t>
                      </a:r>
                      <a:r>
                        <a:rPr lang="ja-JP" sz="1050" kern="100" dirty="0">
                          <a:effectLst/>
                          <a:latin typeface="+mn-ea"/>
                          <a:ea typeface="+mn-ea"/>
                          <a:cs typeface="Arial" panose="020B0604020202020204" pitchFamily="34" charset="0"/>
                        </a:rPr>
                        <a:t>線測定】　</a:t>
                      </a:r>
                      <a:r>
                        <a:rPr lang="en-US" sz="1050" kern="100" baseline="30000" dirty="0">
                          <a:effectLst/>
                          <a:latin typeface="+mn-ea"/>
                          <a:ea typeface="+mn-ea"/>
                          <a:cs typeface="Times New Roman" panose="02020603050405020304" pitchFamily="18" charset="0"/>
                        </a:rPr>
                        <a:t>134</a:t>
                      </a:r>
                      <a:r>
                        <a:rPr lang="en-US" sz="1050" kern="100" dirty="0">
                          <a:effectLst/>
                          <a:latin typeface="+mn-ea"/>
                          <a:ea typeface="+mn-ea"/>
                          <a:cs typeface="Times New Roman" panose="02020603050405020304" pitchFamily="18" charset="0"/>
                        </a:rPr>
                        <a:t>Cs</a:t>
                      </a:r>
                      <a:r>
                        <a:rPr lang="ja-JP" sz="1050" kern="100" dirty="0" err="1">
                          <a:effectLst/>
                          <a:latin typeface="+mn-ea"/>
                          <a:ea typeface="+mn-ea"/>
                          <a:cs typeface="Arial" panose="020B0604020202020204" pitchFamily="34" charset="0"/>
                        </a:rPr>
                        <a:t>，</a:t>
                      </a:r>
                      <a:r>
                        <a:rPr lang="en-US" sz="1050" kern="100" baseline="30000" dirty="0">
                          <a:effectLst/>
                          <a:latin typeface="+mn-ea"/>
                          <a:ea typeface="+mn-ea"/>
                          <a:cs typeface="Times New Roman" panose="02020603050405020304" pitchFamily="18" charset="0"/>
                        </a:rPr>
                        <a:t>137</a:t>
                      </a:r>
                      <a:r>
                        <a:rPr lang="en-US" sz="1050" kern="100" dirty="0">
                          <a:effectLst/>
                          <a:latin typeface="+mn-ea"/>
                          <a:ea typeface="+mn-ea"/>
                          <a:cs typeface="Times New Roman" panose="02020603050405020304" pitchFamily="18" charset="0"/>
                        </a:rPr>
                        <a:t>Cs</a:t>
                      </a:r>
                      <a:r>
                        <a:rPr lang="ja-JP" sz="1050" kern="100" dirty="0">
                          <a:effectLst/>
                          <a:latin typeface="+mn-ea"/>
                          <a:ea typeface="+mn-ea"/>
                          <a:cs typeface="Arial" panose="020B0604020202020204" pitchFamily="34" charset="0"/>
                        </a:rPr>
                        <a:t>検出</a:t>
                      </a:r>
                      <a:endParaRPr lang="ja-JP" sz="1050" kern="100" dirty="0">
                        <a:effectLst/>
                        <a:latin typeface="+mn-ea"/>
                        <a:ea typeface="+mn-ea"/>
                        <a:cs typeface="Times New Roman" panose="02020603050405020304" pitchFamily="18" charset="0"/>
                      </a:endParaRPr>
                    </a:p>
                    <a:p>
                      <a:pPr algn="just">
                        <a:spcAft>
                          <a:spcPts val="0"/>
                        </a:spcAft>
                      </a:pPr>
                      <a:r>
                        <a:rPr lang="ja-JP" sz="1050" kern="100" dirty="0">
                          <a:effectLst/>
                          <a:latin typeface="+mn-ea"/>
                          <a:ea typeface="+mn-ea"/>
                          <a:cs typeface="Arial" panose="020B0604020202020204" pitchFamily="34" charset="0"/>
                        </a:rPr>
                        <a:t>【</a:t>
                      </a:r>
                      <a:r>
                        <a:rPr lang="en-US" sz="1050" kern="100" dirty="0" smtClean="0">
                          <a:effectLst/>
                          <a:latin typeface="+mn-ea"/>
                          <a:ea typeface="+mn-ea"/>
                          <a:cs typeface="Times New Roman" panose="02020603050405020304" pitchFamily="18" charset="0"/>
                        </a:rPr>
                        <a:t>ICP-MS</a:t>
                      </a:r>
                      <a:r>
                        <a:rPr lang="ja-JP" altLang="en-US" sz="1050" kern="100" dirty="0" smtClean="0">
                          <a:effectLst/>
                          <a:latin typeface="ＭＳ Ｐゴシック" panose="020B0600070205080204" pitchFamily="50" charset="-128"/>
                          <a:ea typeface="+mn-ea"/>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ja-JP" altLang="en-US" sz="1050" kern="100" dirty="0" smtClean="0">
                          <a:effectLst/>
                          <a:latin typeface="ＭＳ Ｐゴシック" panose="020B0600070205080204" pitchFamily="50" charset="-128"/>
                          <a:ea typeface="+mn-ea"/>
                          <a:cs typeface="Arial" panose="020B0604020202020204" pitchFamily="34" charset="0"/>
                        </a:rPr>
                        <a:t>定量）</a:t>
                      </a:r>
                      <a:r>
                        <a:rPr lang="ja-JP" sz="1050" kern="100" dirty="0" smtClean="0">
                          <a:effectLst/>
                          <a:latin typeface="+mn-ea"/>
                          <a:ea typeface="+mn-ea"/>
                          <a:cs typeface="Arial" panose="020B0604020202020204" pitchFamily="34" charset="0"/>
                        </a:rPr>
                        <a:t>】</a:t>
                      </a:r>
                      <a:r>
                        <a:rPr lang="ja-JP" sz="1050" kern="100" dirty="0">
                          <a:effectLst/>
                          <a:latin typeface="+mn-ea"/>
                          <a:ea typeface="+mn-ea"/>
                          <a:cs typeface="Arial" panose="020B0604020202020204" pitchFamily="34" charset="0"/>
                        </a:rPr>
                        <a:t>　</a:t>
                      </a:r>
                      <a:r>
                        <a:rPr lang="en-US" sz="1050" kern="100" baseline="30000" dirty="0">
                          <a:effectLst/>
                          <a:latin typeface="+mn-ea"/>
                          <a:ea typeface="+mn-ea"/>
                          <a:cs typeface="Times New Roman" panose="02020603050405020304" pitchFamily="18" charset="0"/>
                        </a:rPr>
                        <a:t>133</a:t>
                      </a:r>
                      <a:r>
                        <a:rPr lang="en-US" sz="1050" kern="100" dirty="0">
                          <a:effectLst/>
                          <a:latin typeface="+mn-ea"/>
                          <a:ea typeface="+mn-ea"/>
                          <a:cs typeface="Times New Roman" panose="02020603050405020304" pitchFamily="18" charset="0"/>
                        </a:rPr>
                        <a:t>Cs</a:t>
                      </a:r>
                      <a:r>
                        <a:rPr lang="ja-JP" sz="1050" kern="100" dirty="0">
                          <a:effectLst/>
                          <a:latin typeface="+mn-ea"/>
                          <a:ea typeface="+mn-ea"/>
                          <a:cs typeface="Arial" panose="020B0604020202020204" pitchFamily="34" charset="0"/>
                        </a:rPr>
                        <a:t>検出</a:t>
                      </a:r>
                      <a:endParaRPr lang="ja-JP" sz="1050" kern="100" dirty="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mn-ea"/>
                          <a:ea typeface="+mn-ea"/>
                          <a:cs typeface="Arial" panose="020B0604020202020204" pitchFamily="34" charset="0"/>
                        </a:rPr>
                        <a:t>核分裂生成物を含む。</a:t>
                      </a:r>
                      <a:endParaRPr lang="ja-JP" sz="1050" kern="100" dirty="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987195121"/>
                  </a:ext>
                </a:extLst>
              </a:tr>
              <a:tr h="173355">
                <a:tc>
                  <a:txBody>
                    <a:bodyPr/>
                    <a:lstStyle/>
                    <a:p>
                      <a:pPr algn="ctr">
                        <a:spcAft>
                          <a:spcPts val="0"/>
                        </a:spcAft>
                      </a:pPr>
                      <a:r>
                        <a:rPr lang="en-US" sz="1050" kern="100">
                          <a:effectLst/>
                          <a:latin typeface="+mn-ea"/>
                          <a:ea typeface="+mn-ea"/>
                          <a:cs typeface="Times New Roman" panose="02020603050405020304" pitchFamily="18" charset="0"/>
                        </a:rPr>
                        <a:t>Nd</a:t>
                      </a:r>
                      <a:endParaRPr lang="ja-JP" sz="1050" kern="10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mn-ea"/>
                          <a:ea typeface="+mn-ea"/>
                          <a:cs typeface="Arial" panose="020B0604020202020204" pitchFamily="34" charset="0"/>
                        </a:rPr>
                        <a:t>核分裂生成物（</a:t>
                      </a:r>
                      <a:r>
                        <a:rPr lang="en-US" sz="1050" kern="100" baseline="30000" dirty="0">
                          <a:effectLst/>
                          <a:latin typeface="+mn-ea"/>
                          <a:ea typeface="+mn-ea"/>
                          <a:cs typeface="Times New Roman" panose="02020603050405020304" pitchFamily="18" charset="0"/>
                        </a:rPr>
                        <a:t>142~146, 148, 150</a:t>
                      </a:r>
                      <a:r>
                        <a:rPr lang="en-US" sz="1050" kern="100" dirty="0">
                          <a:effectLst/>
                          <a:latin typeface="+mn-ea"/>
                          <a:ea typeface="+mn-ea"/>
                          <a:cs typeface="Times New Roman" panose="02020603050405020304" pitchFamily="18" charset="0"/>
                        </a:rPr>
                        <a:t>Nd</a:t>
                      </a:r>
                      <a:r>
                        <a:rPr lang="ja-JP" sz="1050" kern="100" dirty="0">
                          <a:effectLst/>
                          <a:latin typeface="+mn-ea"/>
                          <a:ea typeface="+mn-ea"/>
                          <a:cs typeface="Arial" panose="020B0604020202020204" pitchFamily="34" charset="0"/>
                        </a:rPr>
                        <a:t>）</a:t>
                      </a:r>
                      <a:r>
                        <a:rPr lang="en-US" sz="1050" kern="100" baseline="30000" dirty="0">
                          <a:effectLst/>
                          <a:latin typeface="+mn-ea"/>
                          <a:ea typeface="+mn-ea"/>
                          <a:cs typeface="Times New Roman" panose="02020603050405020304" pitchFamily="18" charset="0"/>
                        </a:rPr>
                        <a:t>[4]</a:t>
                      </a:r>
                      <a:r>
                        <a:rPr lang="ja-JP" sz="1050" kern="100" dirty="0" err="1">
                          <a:effectLst/>
                          <a:latin typeface="+mn-ea"/>
                          <a:ea typeface="+mn-ea"/>
                          <a:cs typeface="Arial" panose="020B0604020202020204" pitchFamily="34" charset="0"/>
                        </a:rPr>
                        <a:t>，</a:t>
                      </a:r>
                      <a:r>
                        <a:rPr lang="en-US" sz="1050" kern="100" dirty="0">
                          <a:effectLst/>
                          <a:latin typeface="+mn-ea"/>
                          <a:ea typeface="+mn-ea"/>
                          <a:cs typeface="Times New Roman" panose="02020603050405020304" pitchFamily="18" charset="0"/>
                        </a:rPr>
                        <a:t>etc.</a:t>
                      </a:r>
                      <a:endParaRPr lang="ja-JP" sz="1050" kern="100" dirty="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mn-ea"/>
                          <a:ea typeface="+mn-ea"/>
                          <a:cs typeface="Arial" panose="020B0604020202020204" pitchFamily="34" charset="0"/>
                        </a:rPr>
                        <a:t>【</a:t>
                      </a:r>
                      <a:r>
                        <a:rPr lang="en-US" sz="1050" kern="100" dirty="0" smtClean="0">
                          <a:effectLst/>
                          <a:latin typeface="+mn-ea"/>
                          <a:ea typeface="+mn-ea"/>
                          <a:cs typeface="Times New Roman" panose="02020603050405020304" pitchFamily="18" charset="0"/>
                        </a:rPr>
                        <a:t>ICP-MS</a:t>
                      </a:r>
                      <a:r>
                        <a:rPr lang="ja-JP" altLang="en-US" sz="1050" kern="100" dirty="0" smtClean="0">
                          <a:effectLst/>
                          <a:latin typeface="ＭＳ Ｐゴシック" panose="020B0600070205080204" pitchFamily="50" charset="-128"/>
                          <a:ea typeface="+mn-ea"/>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ja-JP" altLang="en-US" sz="1050" kern="100" dirty="0" smtClean="0">
                          <a:effectLst/>
                          <a:latin typeface="ＭＳ Ｐゴシック" panose="020B0600070205080204" pitchFamily="50" charset="-128"/>
                          <a:ea typeface="+mn-ea"/>
                          <a:cs typeface="Arial" panose="020B0604020202020204" pitchFamily="34" charset="0"/>
                        </a:rPr>
                        <a:t>定量）</a:t>
                      </a:r>
                      <a:r>
                        <a:rPr lang="ja-JP" sz="1050" kern="100" dirty="0" smtClean="0">
                          <a:effectLst/>
                          <a:latin typeface="+mn-ea"/>
                          <a:ea typeface="+mn-ea"/>
                          <a:cs typeface="Arial" panose="020B0604020202020204" pitchFamily="34" charset="0"/>
                        </a:rPr>
                        <a:t>】</a:t>
                      </a:r>
                      <a:r>
                        <a:rPr lang="ja-JP" sz="1050" kern="100" dirty="0">
                          <a:effectLst/>
                          <a:latin typeface="+mn-ea"/>
                          <a:ea typeface="+mn-ea"/>
                          <a:cs typeface="Arial" panose="020B0604020202020204" pitchFamily="34" charset="0"/>
                        </a:rPr>
                        <a:t>　</a:t>
                      </a:r>
                      <a:r>
                        <a:rPr lang="en-US" sz="1050" kern="100" baseline="30000" dirty="0">
                          <a:effectLst/>
                          <a:latin typeface="+mn-ea"/>
                          <a:ea typeface="+mn-ea"/>
                          <a:cs typeface="Times New Roman" panose="02020603050405020304" pitchFamily="18" charset="0"/>
                        </a:rPr>
                        <a:t>143, 145, 146</a:t>
                      </a:r>
                      <a:r>
                        <a:rPr lang="en-US" sz="1050" kern="100" dirty="0">
                          <a:effectLst/>
                          <a:latin typeface="+mn-ea"/>
                          <a:ea typeface="+mn-ea"/>
                          <a:cs typeface="Times New Roman" panose="02020603050405020304" pitchFamily="18" charset="0"/>
                        </a:rPr>
                        <a:t>Nd</a:t>
                      </a:r>
                      <a:r>
                        <a:rPr lang="ja-JP" sz="1050" kern="100" dirty="0">
                          <a:effectLst/>
                          <a:latin typeface="+mn-ea"/>
                          <a:ea typeface="+mn-ea"/>
                          <a:cs typeface="Arial" panose="020B0604020202020204" pitchFamily="34" charset="0"/>
                        </a:rPr>
                        <a:t>検出（天然と異なる同位体比）</a:t>
                      </a:r>
                      <a:endParaRPr lang="ja-JP" sz="1050" kern="100" dirty="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a:effectLst/>
                          <a:latin typeface="+mn-ea"/>
                          <a:ea typeface="+mn-ea"/>
                          <a:cs typeface="Arial" panose="020B0604020202020204" pitchFamily="34" charset="0"/>
                        </a:rPr>
                        <a:t>核分裂生成物を含む可能性あり</a:t>
                      </a:r>
                      <a:endParaRPr lang="ja-JP" sz="1050" kern="10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774372862"/>
                  </a:ext>
                </a:extLst>
              </a:tr>
              <a:tr h="173355">
                <a:tc>
                  <a:txBody>
                    <a:bodyPr/>
                    <a:lstStyle/>
                    <a:p>
                      <a:pPr algn="ctr">
                        <a:spcAft>
                          <a:spcPts val="0"/>
                        </a:spcAft>
                      </a:pPr>
                      <a:r>
                        <a:rPr lang="en-US" sz="1050" kern="100" dirty="0" err="1">
                          <a:effectLst/>
                          <a:latin typeface="+mn-ea"/>
                          <a:ea typeface="+mn-ea"/>
                          <a:cs typeface="Times New Roman" panose="02020603050405020304" pitchFamily="18" charset="0"/>
                        </a:rPr>
                        <a:t>Eu</a:t>
                      </a:r>
                      <a:endParaRPr lang="ja-JP" sz="1050" kern="100" dirty="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mn-ea"/>
                          <a:ea typeface="+mn-ea"/>
                          <a:cs typeface="Arial" panose="020B0604020202020204" pitchFamily="34" charset="0"/>
                        </a:rPr>
                        <a:t>核分裂生成物（</a:t>
                      </a:r>
                      <a:r>
                        <a:rPr lang="en-US" sz="1050" kern="100" baseline="30000" dirty="0">
                          <a:effectLst/>
                          <a:latin typeface="+mn-ea"/>
                          <a:ea typeface="+mn-ea"/>
                          <a:cs typeface="Times New Roman" panose="02020603050405020304" pitchFamily="18" charset="0"/>
                        </a:rPr>
                        <a:t>153~155</a:t>
                      </a:r>
                      <a:r>
                        <a:rPr lang="en-US" sz="1050" kern="100" dirty="0">
                          <a:effectLst/>
                          <a:latin typeface="+mn-ea"/>
                          <a:ea typeface="+mn-ea"/>
                          <a:cs typeface="Times New Roman" panose="02020603050405020304" pitchFamily="18" charset="0"/>
                        </a:rPr>
                        <a:t>Eu</a:t>
                      </a:r>
                      <a:r>
                        <a:rPr lang="ja-JP" sz="1050" kern="100" dirty="0">
                          <a:effectLst/>
                          <a:latin typeface="+mn-ea"/>
                          <a:ea typeface="+mn-ea"/>
                          <a:cs typeface="Arial" panose="020B0604020202020204" pitchFamily="34" charset="0"/>
                        </a:rPr>
                        <a:t>）</a:t>
                      </a:r>
                      <a:r>
                        <a:rPr lang="en-US" sz="1050" kern="100" baseline="30000" dirty="0">
                          <a:effectLst/>
                          <a:latin typeface="+mn-ea"/>
                          <a:ea typeface="+mn-ea"/>
                          <a:cs typeface="Times New Roman" panose="02020603050405020304" pitchFamily="18" charset="0"/>
                        </a:rPr>
                        <a:t>[4]</a:t>
                      </a:r>
                      <a:r>
                        <a:rPr lang="ja-JP" sz="1050" kern="100" dirty="0" err="1">
                          <a:effectLst/>
                          <a:latin typeface="+mn-ea"/>
                          <a:ea typeface="+mn-ea"/>
                          <a:cs typeface="Arial" panose="020B0604020202020204" pitchFamily="34" charset="0"/>
                        </a:rPr>
                        <a:t>，</a:t>
                      </a:r>
                      <a:r>
                        <a:rPr lang="en-US" sz="1050" kern="100" dirty="0">
                          <a:effectLst/>
                          <a:latin typeface="+mn-ea"/>
                          <a:ea typeface="+mn-ea"/>
                          <a:cs typeface="Times New Roman" panose="02020603050405020304" pitchFamily="18" charset="0"/>
                        </a:rPr>
                        <a:t>etc.</a:t>
                      </a:r>
                      <a:endParaRPr lang="ja-JP" sz="1050" kern="100" dirty="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mn-ea"/>
                          <a:ea typeface="+mn-ea"/>
                          <a:cs typeface="Arial" panose="020B0604020202020204" pitchFamily="34" charset="0"/>
                        </a:rPr>
                        <a:t>【</a:t>
                      </a:r>
                      <a:r>
                        <a:rPr lang="en-US" sz="1050" kern="100" dirty="0">
                          <a:effectLst/>
                          <a:latin typeface="+mn-ea"/>
                          <a:ea typeface="+mn-ea"/>
                          <a:cs typeface="Times New Roman" panose="02020603050405020304" pitchFamily="18" charset="0"/>
                        </a:rPr>
                        <a:t>γ</a:t>
                      </a:r>
                      <a:r>
                        <a:rPr lang="ja-JP" sz="1050" kern="100" dirty="0">
                          <a:effectLst/>
                          <a:latin typeface="+mn-ea"/>
                          <a:ea typeface="+mn-ea"/>
                          <a:cs typeface="Arial" panose="020B0604020202020204" pitchFamily="34" charset="0"/>
                        </a:rPr>
                        <a:t>線測定】　</a:t>
                      </a:r>
                      <a:r>
                        <a:rPr lang="en-US" sz="1050" kern="100" baseline="30000" dirty="0">
                          <a:effectLst/>
                          <a:latin typeface="+mn-ea"/>
                          <a:ea typeface="+mn-ea"/>
                          <a:cs typeface="Times New Roman" panose="02020603050405020304" pitchFamily="18" charset="0"/>
                        </a:rPr>
                        <a:t>154</a:t>
                      </a:r>
                      <a:r>
                        <a:rPr lang="en-US" sz="1050" kern="100" dirty="0">
                          <a:effectLst/>
                          <a:latin typeface="+mn-ea"/>
                          <a:ea typeface="+mn-ea"/>
                          <a:cs typeface="Times New Roman" panose="02020603050405020304" pitchFamily="18" charset="0"/>
                        </a:rPr>
                        <a:t>Eu</a:t>
                      </a:r>
                      <a:r>
                        <a:rPr lang="ja-JP" sz="1050" kern="100" dirty="0">
                          <a:effectLst/>
                          <a:latin typeface="+mn-ea"/>
                          <a:ea typeface="+mn-ea"/>
                          <a:cs typeface="Arial" panose="020B0604020202020204" pitchFamily="34" charset="0"/>
                        </a:rPr>
                        <a:t>検出</a:t>
                      </a:r>
                      <a:endParaRPr lang="ja-JP" sz="1050" kern="100" dirty="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a:effectLst/>
                          <a:latin typeface="+mn-ea"/>
                          <a:ea typeface="+mn-ea"/>
                          <a:cs typeface="Arial" panose="020B0604020202020204" pitchFamily="34" charset="0"/>
                        </a:rPr>
                        <a:t>核分裂生成物を含む。</a:t>
                      </a:r>
                      <a:endParaRPr lang="ja-JP" sz="1050" kern="10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949113664"/>
                  </a:ext>
                </a:extLst>
              </a:tr>
              <a:tr h="173355">
                <a:tc>
                  <a:txBody>
                    <a:bodyPr/>
                    <a:lstStyle/>
                    <a:p>
                      <a:pPr algn="ctr">
                        <a:spcAft>
                          <a:spcPts val="0"/>
                        </a:spcAft>
                      </a:pPr>
                      <a:r>
                        <a:rPr lang="en-US" sz="1050" kern="100" dirty="0">
                          <a:effectLst/>
                          <a:latin typeface="+mn-ea"/>
                          <a:ea typeface="+mn-ea"/>
                          <a:cs typeface="Times New Roman" panose="02020603050405020304" pitchFamily="18" charset="0"/>
                        </a:rPr>
                        <a:t>U</a:t>
                      </a:r>
                      <a:endParaRPr lang="ja-JP" sz="1050" kern="100" dirty="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mn-ea"/>
                          <a:ea typeface="+mn-ea"/>
                          <a:cs typeface="Arial" panose="020B0604020202020204" pitchFamily="34" charset="0"/>
                        </a:rPr>
                        <a:t>燃料（</a:t>
                      </a:r>
                      <a:r>
                        <a:rPr lang="en-US" sz="1050" kern="100" baseline="30000" dirty="0">
                          <a:effectLst/>
                          <a:latin typeface="+mn-ea"/>
                          <a:ea typeface="+mn-ea"/>
                          <a:cs typeface="Times New Roman" panose="02020603050405020304" pitchFamily="18" charset="0"/>
                        </a:rPr>
                        <a:t>234, 235, 236, 238</a:t>
                      </a:r>
                      <a:r>
                        <a:rPr lang="en-US" sz="1050" kern="100" dirty="0">
                          <a:effectLst/>
                          <a:latin typeface="+mn-ea"/>
                          <a:ea typeface="+mn-ea"/>
                          <a:cs typeface="Times New Roman" panose="02020603050405020304" pitchFamily="18" charset="0"/>
                        </a:rPr>
                        <a:t>U</a:t>
                      </a:r>
                      <a:r>
                        <a:rPr lang="ja-JP" sz="1050" kern="100" dirty="0">
                          <a:effectLst/>
                          <a:latin typeface="+mn-ea"/>
                          <a:ea typeface="+mn-ea"/>
                          <a:cs typeface="Arial" panose="020B0604020202020204" pitchFamily="34" charset="0"/>
                        </a:rPr>
                        <a:t>），海水</a:t>
                      </a:r>
                      <a:r>
                        <a:rPr lang="en-US" sz="1050" kern="100" baseline="30000" dirty="0">
                          <a:effectLst/>
                          <a:latin typeface="+mn-ea"/>
                          <a:ea typeface="+mn-ea"/>
                          <a:cs typeface="Times New Roman" panose="02020603050405020304" pitchFamily="18" charset="0"/>
                        </a:rPr>
                        <a:t>[1]</a:t>
                      </a:r>
                      <a:r>
                        <a:rPr lang="ja-JP" sz="1050" kern="100" dirty="0" err="1">
                          <a:effectLst/>
                          <a:latin typeface="+mn-ea"/>
                          <a:ea typeface="+mn-ea"/>
                          <a:cs typeface="Arial" panose="020B0604020202020204" pitchFamily="34" charset="0"/>
                        </a:rPr>
                        <a:t>，</a:t>
                      </a:r>
                      <a:r>
                        <a:rPr lang="en-US" sz="1050" kern="100" dirty="0">
                          <a:effectLst/>
                          <a:latin typeface="+mn-ea"/>
                          <a:ea typeface="+mn-ea"/>
                          <a:cs typeface="Times New Roman" panose="02020603050405020304" pitchFamily="18" charset="0"/>
                        </a:rPr>
                        <a:t>etc.</a:t>
                      </a:r>
                      <a:endParaRPr lang="ja-JP" sz="1050" kern="100" dirty="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mn-ea"/>
                          <a:ea typeface="+mn-ea"/>
                          <a:cs typeface="Arial" panose="020B0604020202020204" pitchFamily="34" charset="0"/>
                        </a:rPr>
                        <a:t>【</a:t>
                      </a:r>
                      <a:r>
                        <a:rPr lang="en-US" sz="1050" kern="100" dirty="0" smtClean="0">
                          <a:effectLst/>
                          <a:latin typeface="+mn-ea"/>
                          <a:ea typeface="+mn-ea"/>
                          <a:cs typeface="Times New Roman" panose="02020603050405020304" pitchFamily="18" charset="0"/>
                        </a:rPr>
                        <a:t>ICP-MS</a:t>
                      </a:r>
                      <a:r>
                        <a:rPr lang="ja-JP" altLang="en-US" sz="1050" kern="100" dirty="0" smtClean="0">
                          <a:effectLst/>
                          <a:latin typeface="ＭＳ Ｐゴシック" panose="020B0600070205080204" pitchFamily="50" charset="-128"/>
                          <a:ea typeface="+mn-ea"/>
                          <a:cs typeface="Arial" panose="020B0604020202020204" pitchFamily="34" charset="0"/>
                        </a:rPr>
                        <a:t>（</a:t>
                      </a:r>
                      <a:r>
                        <a:rPr lang="ja-JP" altLang="en-US" sz="1050" kern="100" dirty="0" smtClean="0">
                          <a:solidFill>
                            <a:srgbClr val="FF0000"/>
                          </a:solidFill>
                          <a:effectLst/>
                          <a:latin typeface="ＭＳ Ｐゴシック" panose="020B0600070205080204" pitchFamily="50" charset="-128"/>
                          <a:ea typeface="+mn-ea"/>
                          <a:cs typeface="Arial" panose="020B0604020202020204" pitchFamily="34" charset="0"/>
                        </a:rPr>
                        <a:t>定性・</a:t>
                      </a:r>
                      <a:r>
                        <a:rPr lang="ja-JP" altLang="en-US" sz="1050" kern="100" dirty="0" smtClean="0">
                          <a:effectLst/>
                          <a:latin typeface="ＭＳ Ｐゴシック" panose="020B0600070205080204" pitchFamily="50" charset="-128"/>
                          <a:ea typeface="+mn-ea"/>
                          <a:cs typeface="Arial" panose="020B0604020202020204" pitchFamily="34" charset="0"/>
                        </a:rPr>
                        <a:t>定量）</a:t>
                      </a:r>
                      <a:r>
                        <a:rPr lang="ja-JP" sz="1050" kern="100" dirty="0" smtClean="0">
                          <a:effectLst/>
                          <a:latin typeface="+mn-ea"/>
                          <a:ea typeface="+mn-ea"/>
                          <a:cs typeface="Arial" panose="020B0604020202020204" pitchFamily="34" charset="0"/>
                        </a:rPr>
                        <a:t>】</a:t>
                      </a:r>
                      <a:r>
                        <a:rPr lang="ja-JP" sz="1050" kern="100" dirty="0">
                          <a:effectLst/>
                          <a:latin typeface="+mn-ea"/>
                          <a:ea typeface="+mn-ea"/>
                          <a:cs typeface="Arial" panose="020B0604020202020204" pitchFamily="34" charset="0"/>
                        </a:rPr>
                        <a:t>　</a:t>
                      </a:r>
                      <a:r>
                        <a:rPr lang="en-US" sz="1050" kern="100" baseline="30000" dirty="0">
                          <a:effectLst/>
                          <a:latin typeface="+mn-ea"/>
                          <a:ea typeface="+mn-ea"/>
                          <a:cs typeface="Times New Roman" panose="02020603050405020304" pitchFamily="18" charset="0"/>
                        </a:rPr>
                        <a:t>234~236, 238</a:t>
                      </a:r>
                      <a:r>
                        <a:rPr lang="en-US" sz="1050" kern="100" dirty="0">
                          <a:effectLst/>
                          <a:latin typeface="+mn-ea"/>
                          <a:ea typeface="+mn-ea"/>
                          <a:cs typeface="Times New Roman" panose="02020603050405020304" pitchFamily="18" charset="0"/>
                        </a:rPr>
                        <a:t>U</a:t>
                      </a:r>
                      <a:r>
                        <a:rPr lang="ja-JP" sz="1050" kern="100" dirty="0">
                          <a:effectLst/>
                          <a:latin typeface="+mn-ea"/>
                          <a:ea typeface="+mn-ea"/>
                          <a:cs typeface="Arial" panose="020B0604020202020204" pitchFamily="34" charset="0"/>
                        </a:rPr>
                        <a:t>検出（</a:t>
                      </a:r>
                      <a:r>
                        <a:rPr lang="en-US" sz="1050" kern="100" baseline="30000" dirty="0">
                          <a:effectLst/>
                          <a:latin typeface="+mn-ea"/>
                          <a:ea typeface="+mn-ea"/>
                          <a:cs typeface="Times New Roman" panose="02020603050405020304" pitchFamily="18" charset="0"/>
                        </a:rPr>
                        <a:t>235</a:t>
                      </a:r>
                      <a:r>
                        <a:rPr lang="en-US" sz="1050" kern="100" dirty="0">
                          <a:effectLst/>
                          <a:latin typeface="+mn-ea"/>
                          <a:ea typeface="+mn-ea"/>
                          <a:cs typeface="Times New Roman" panose="02020603050405020304" pitchFamily="18" charset="0"/>
                        </a:rPr>
                        <a:t>U/</a:t>
                      </a:r>
                      <a:r>
                        <a:rPr lang="en-US" sz="1050" kern="100" baseline="30000" dirty="0">
                          <a:effectLst/>
                          <a:latin typeface="+mn-ea"/>
                          <a:ea typeface="+mn-ea"/>
                          <a:cs typeface="Times New Roman" panose="02020603050405020304" pitchFamily="18" charset="0"/>
                        </a:rPr>
                        <a:t>238</a:t>
                      </a:r>
                      <a:r>
                        <a:rPr lang="en-US" sz="1050" kern="100" dirty="0">
                          <a:effectLst/>
                          <a:latin typeface="+mn-ea"/>
                          <a:ea typeface="+mn-ea"/>
                          <a:cs typeface="Times New Roman" panose="02020603050405020304" pitchFamily="18" charset="0"/>
                        </a:rPr>
                        <a:t>U</a:t>
                      </a:r>
                      <a:r>
                        <a:rPr lang="ja-JP" sz="1050" kern="100" dirty="0">
                          <a:effectLst/>
                          <a:latin typeface="+mn-ea"/>
                          <a:ea typeface="+mn-ea"/>
                          <a:cs typeface="Arial" panose="020B0604020202020204" pitchFamily="34" charset="0"/>
                        </a:rPr>
                        <a:t>同位体比は燃焼組成の炉心平均値</a:t>
                      </a:r>
                      <a:r>
                        <a:rPr lang="en-US" sz="1050" kern="100" baseline="30000" dirty="0">
                          <a:effectLst/>
                          <a:latin typeface="+mn-ea"/>
                          <a:ea typeface="+mn-ea"/>
                          <a:cs typeface="Times New Roman" panose="02020603050405020304" pitchFamily="18" charset="0"/>
                        </a:rPr>
                        <a:t>[4]</a:t>
                      </a:r>
                      <a:r>
                        <a:rPr lang="ja-JP" sz="1050" kern="100" dirty="0">
                          <a:effectLst/>
                          <a:latin typeface="+mn-ea"/>
                          <a:ea typeface="+mn-ea"/>
                          <a:cs typeface="Arial" panose="020B0604020202020204" pitchFamily="34" charset="0"/>
                        </a:rPr>
                        <a:t>に近い）</a:t>
                      </a:r>
                      <a:endParaRPr lang="ja-JP" sz="1050" kern="100" dirty="0">
                        <a:effectLst/>
                        <a:latin typeface="+mn-ea"/>
                        <a:ea typeface="+mn-ea"/>
                        <a:cs typeface="Times New Roman" panose="02020603050405020304" pitchFamily="18" charset="0"/>
                      </a:endParaRPr>
                    </a:p>
                    <a:p>
                      <a:pPr algn="just">
                        <a:spcAft>
                          <a:spcPts val="0"/>
                        </a:spcAft>
                      </a:pPr>
                      <a:r>
                        <a:rPr lang="ja-JP" sz="1050" kern="100" dirty="0">
                          <a:effectLst/>
                          <a:latin typeface="+mn-ea"/>
                          <a:ea typeface="+mn-ea"/>
                          <a:cs typeface="Arial" panose="020B0604020202020204" pitchFamily="34" charset="0"/>
                        </a:rPr>
                        <a:t>【</a:t>
                      </a:r>
                      <a:r>
                        <a:rPr lang="en-US" sz="1050" kern="100" dirty="0">
                          <a:effectLst/>
                          <a:latin typeface="+mn-ea"/>
                          <a:ea typeface="+mn-ea"/>
                          <a:cs typeface="Times New Roman" panose="02020603050405020304" pitchFamily="18" charset="0"/>
                        </a:rPr>
                        <a:t>WDX</a:t>
                      </a:r>
                      <a:r>
                        <a:rPr lang="ja-JP" sz="1050" kern="100" dirty="0">
                          <a:effectLst/>
                          <a:latin typeface="+mn-ea"/>
                          <a:ea typeface="+mn-ea"/>
                          <a:cs typeface="Arial" panose="020B0604020202020204" pitchFamily="34" charset="0"/>
                        </a:rPr>
                        <a:t>】　</a:t>
                      </a:r>
                      <a:r>
                        <a:rPr lang="en-US" sz="1050" kern="100" dirty="0">
                          <a:effectLst/>
                          <a:latin typeface="+mn-ea"/>
                          <a:ea typeface="+mn-ea"/>
                          <a:cs typeface="Times New Roman" panose="02020603050405020304" pitchFamily="18" charset="0"/>
                        </a:rPr>
                        <a:t>U-</a:t>
                      </a:r>
                      <a:r>
                        <a:rPr lang="en-US" sz="1050" kern="100" dirty="0" err="1">
                          <a:effectLst/>
                          <a:latin typeface="+mn-ea"/>
                          <a:ea typeface="+mn-ea"/>
                          <a:cs typeface="Times New Roman" panose="02020603050405020304" pitchFamily="18" charset="0"/>
                        </a:rPr>
                        <a:t>Zr</a:t>
                      </a:r>
                      <a:r>
                        <a:rPr lang="ja-JP" sz="1050" kern="100" dirty="0">
                          <a:effectLst/>
                          <a:latin typeface="+mn-ea"/>
                          <a:ea typeface="+mn-ea"/>
                          <a:cs typeface="Arial" panose="020B0604020202020204" pitchFamily="34" charset="0"/>
                        </a:rPr>
                        <a:t>粒子（粒子上または近傍に</a:t>
                      </a:r>
                      <a:r>
                        <a:rPr lang="en-US" sz="1050" kern="100" dirty="0">
                          <a:effectLst/>
                          <a:latin typeface="+mn-ea"/>
                          <a:ea typeface="+mn-ea"/>
                          <a:cs typeface="Times New Roman" panose="02020603050405020304" pitchFamily="18" charset="0"/>
                        </a:rPr>
                        <a:t>Cr-Fe</a:t>
                      </a:r>
                      <a:r>
                        <a:rPr lang="ja-JP" sz="1050" kern="100" dirty="0" smtClean="0">
                          <a:effectLst/>
                          <a:latin typeface="+mn-ea"/>
                          <a:ea typeface="+mn-ea"/>
                          <a:cs typeface="Arial" panose="020B0604020202020204" pitchFamily="34" charset="0"/>
                        </a:rPr>
                        <a:t>）</a:t>
                      </a:r>
                      <a:endParaRPr lang="en-US" altLang="ja-JP" sz="1050" kern="100" dirty="0" smtClean="0">
                        <a:effectLst/>
                        <a:latin typeface="+mn-ea"/>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ＭＳ Ｐゴシック" panose="020B0600070205080204" pitchFamily="50" charset="-128"/>
                          <a:ea typeface="+mn-ea"/>
                          <a:cs typeface="Arial" panose="020B0604020202020204" pitchFamily="34" charset="0"/>
                        </a:rPr>
                        <a:t>【SEM/EDX】</a:t>
                      </a:r>
                      <a:r>
                        <a:rPr lang="ja-JP" altLang="en-US" sz="1050" kern="100" baseline="0" dirty="0" smtClean="0">
                          <a:solidFill>
                            <a:schemeClr val="tx1"/>
                          </a:solidFill>
                          <a:effectLst/>
                          <a:latin typeface="ＭＳ Ｐゴシック" panose="020B0600070205080204" pitchFamily="50" charset="-128"/>
                          <a:ea typeface="+mn-ea"/>
                          <a:cs typeface="Arial" panose="020B0604020202020204" pitchFamily="34" charset="0"/>
                        </a:rPr>
                        <a:t> </a:t>
                      </a:r>
                      <a:r>
                        <a:rPr lang="en-US" altLang="ja-JP" sz="1050" kern="100" baseline="0" dirty="0" smtClean="0">
                          <a:solidFill>
                            <a:schemeClr val="tx1"/>
                          </a:solidFill>
                          <a:effectLst/>
                          <a:latin typeface="ＭＳ Ｐゴシック" panose="020B0600070205080204" pitchFamily="50" charset="-128"/>
                          <a:ea typeface="+mn-ea"/>
                          <a:cs typeface="Arial" panose="020B0604020202020204" pitchFamily="34" charset="0"/>
                        </a:rPr>
                        <a:t>U-</a:t>
                      </a:r>
                      <a:r>
                        <a:rPr lang="en-US" altLang="ja-JP" sz="1050" kern="100" baseline="0" dirty="0" err="1" smtClean="0">
                          <a:solidFill>
                            <a:schemeClr val="tx1"/>
                          </a:solidFill>
                          <a:effectLst/>
                          <a:latin typeface="ＭＳ Ｐゴシック" panose="020B0600070205080204" pitchFamily="50" charset="-128"/>
                          <a:ea typeface="+mn-ea"/>
                          <a:cs typeface="Arial" panose="020B0604020202020204" pitchFamily="34" charset="0"/>
                        </a:rPr>
                        <a:t>Zr</a:t>
                      </a:r>
                      <a:r>
                        <a:rPr lang="ja-JP" altLang="en-US" sz="1050" kern="100" dirty="0" smtClean="0">
                          <a:solidFill>
                            <a:schemeClr val="tx1"/>
                          </a:solidFill>
                          <a:effectLst/>
                          <a:latin typeface="ＭＳ Ｐゴシック" panose="020B0600070205080204" pitchFamily="50" charset="-128"/>
                          <a:ea typeface="+mn-ea"/>
                          <a:cs typeface="Arial" panose="020B0604020202020204" pitchFamily="34" charset="0"/>
                        </a:rPr>
                        <a:t>粒子</a:t>
                      </a:r>
                      <a:endParaRPr lang="ja-JP" altLang="ja-JP" sz="1050" kern="100" dirty="0" smtClean="0">
                        <a:solidFill>
                          <a:schemeClr val="tx1"/>
                        </a:solidFill>
                        <a:effectLst/>
                        <a:latin typeface="ＭＳ Ｐゴシック" panose="020B0600070205080204" pitchFamily="50" charset="-128"/>
                        <a:ea typeface="+mn-ea"/>
                        <a:cs typeface="Arial" panose="020B0604020202020204" pitchFamily="34"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just">
                        <a:spcAft>
                          <a:spcPts val="0"/>
                        </a:spcAft>
                      </a:pPr>
                      <a:r>
                        <a:rPr lang="ja-JP" sz="1050" kern="100" dirty="0">
                          <a:effectLst/>
                          <a:latin typeface="+mn-ea"/>
                          <a:ea typeface="+mn-ea"/>
                          <a:cs typeface="Arial" panose="020B0604020202020204" pitchFamily="34" charset="0"/>
                        </a:rPr>
                        <a:t>燃料</a:t>
                      </a:r>
                      <a:endParaRPr lang="ja-JP" sz="1050" kern="100" dirty="0">
                        <a:effectLst/>
                        <a:latin typeface="+mn-ea"/>
                        <a:ea typeface="+mn-ea"/>
                        <a:cs typeface="Times New Roman" panose="02020603050405020304" pitchFamily="18" charset="0"/>
                      </a:endParaRPr>
                    </a:p>
                  </a:txBody>
                  <a:tcPr marL="68580" marR="68580" marT="36000" marB="3600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133566921"/>
                  </a:ext>
                </a:extLst>
              </a:tr>
            </a:tbl>
          </a:graphicData>
        </a:graphic>
      </p:graphicFrame>
      <p:sp>
        <p:nvSpPr>
          <p:cNvPr id="10" name="テキスト ボックス 9"/>
          <p:cNvSpPr txBox="1"/>
          <p:nvPr/>
        </p:nvSpPr>
        <p:spPr>
          <a:xfrm>
            <a:off x="317394" y="4901645"/>
            <a:ext cx="8464491" cy="415498"/>
          </a:xfrm>
          <a:prstGeom prst="rect">
            <a:avLst/>
          </a:prstGeom>
          <a:noFill/>
        </p:spPr>
        <p:txBody>
          <a:bodyPr wrap="square" rtlCol="0">
            <a:spAutoFit/>
          </a:bodyPr>
          <a:lstStyle/>
          <a:p>
            <a:r>
              <a:rPr kumimoji="1" lang="ja-JP" altLang="en-US" sz="1050" dirty="0" smtClean="0">
                <a:solidFill>
                  <a:srgbClr val="FF0000"/>
                </a:solidFill>
              </a:rPr>
              <a:t>上記元素のほか、</a:t>
            </a:r>
            <a:r>
              <a:rPr kumimoji="1" lang="en-US" altLang="ja-JP" sz="1050" dirty="0" smtClean="0">
                <a:solidFill>
                  <a:srgbClr val="FF0000"/>
                </a:solidFill>
              </a:rPr>
              <a:t>ICP-MS</a:t>
            </a:r>
            <a:r>
              <a:rPr kumimoji="1" lang="ja-JP" altLang="en-US" sz="1050" dirty="0" smtClean="0">
                <a:solidFill>
                  <a:srgbClr val="FF0000"/>
                </a:solidFill>
              </a:rPr>
              <a:t>計数率（定性分析）より、微量元素として</a:t>
            </a:r>
            <a:r>
              <a:rPr kumimoji="1" lang="en-US" altLang="ja-JP" sz="1050" dirty="0" err="1" smtClean="0">
                <a:solidFill>
                  <a:srgbClr val="FF0000"/>
                </a:solidFill>
              </a:rPr>
              <a:t>Mn</a:t>
            </a:r>
            <a:r>
              <a:rPr kumimoji="1" lang="en-US" altLang="ja-JP" sz="1050" dirty="0">
                <a:solidFill>
                  <a:srgbClr val="FF0000"/>
                </a:solidFill>
              </a:rPr>
              <a:t>, Na, </a:t>
            </a:r>
            <a:r>
              <a:rPr kumimoji="1" lang="en-US" altLang="ja-JP" sz="1050" dirty="0" err="1">
                <a:solidFill>
                  <a:srgbClr val="FF0000"/>
                </a:solidFill>
              </a:rPr>
              <a:t>Pb</a:t>
            </a:r>
            <a:r>
              <a:rPr kumimoji="1" lang="en-US" altLang="ja-JP" sz="1050" dirty="0">
                <a:solidFill>
                  <a:srgbClr val="FF0000"/>
                </a:solidFill>
              </a:rPr>
              <a:t>, C, Cu, Al</a:t>
            </a:r>
            <a:r>
              <a:rPr kumimoji="1" lang="en-US" altLang="ja-JP" sz="1050" dirty="0" smtClean="0">
                <a:solidFill>
                  <a:srgbClr val="FF0000"/>
                </a:solidFill>
              </a:rPr>
              <a:t>, K</a:t>
            </a:r>
            <a:r>
              <a:rPr kumimoji="1" lang="en-US" altLang="ja-JP" sz="1050" dirty="0">
                <a:solidFill>
                  <a:srgbClr val="FF0000"/>
                </a:solidFill>
              </a:rPr>
              <a:t>, Sn, Tc, Ca, Ce</a:t>
            </a:r>
            <a:r>
              <a:rPr kumimoji="1" lang="ja-JP" altLang="en-US" sz="1050" dirty="0" err="1">
                <a:solidFill>
                  <a:srgbClr val="FF0000"/>
                </a:solidFill>
              </a:rPr>
              <a:t>，</a:t>
            </a:r>
            <a:r>
              <a:rPr kumimoji="1" lang="en-US" altLang="ja-JP" sz="1050" dirty="0" smtClean="0">
                <a:solidFill>
                  <a:srgbClr val="FF0000"/>
                </a:solidFill>
              </a:rPr>
              <a:t>Ga,</a:t>
            </a:r>
            <a:r>
              <a:rPr kumimoji="1" lang="ja-JP" altLang="en-US" sz="1050" dirty="0">
                <a:solidFill>
                  <a:srgbClr val="FF0000"/>
                </a:solidFill>
              </a:rPr>
              <a:t> </a:t>
            </a:r>
            <a:r>
              <a:rPr kumimoji="1" lang="en-US" altLang="ja-JP" sz="1050" dirty="0" err="1" smtClean="0">
                <a:solidFill>
                  <a:srgbClr val="FF0000"/>
                </a:solidFill>
              </a:rPr>
              <a:t>Sr</a:t>
            </a:r>
            <a:r>
              <a:rPr kumimoji="1" lang="en-US" altLang="ja-JP" sz="1050" dirty="0">
                <a:solidFill>
                  <a:srgbClr val="FF0000"/>
                </a:solidFill>
              </a:rPr>
              <a:t>, As, W, V, </a:t>
            </a:r>
            <a:r>
              <a:rPr kumimoji="1" lang="en-US" altLang="ja-JP" sz="1050" dirty="0" err="1">
                <a:solidFill>
                  <a:srgbClr val="FF0000"/>
                </a:solidFill>
              </a:rPr>
              <a:t>Te</a:t>
            </a:r>
            <a:r>
              <a:rPr kumimoji="1" lang="en-US" altLang="ja-JP" sz="1050" dirty="0">
                <a:solidFill>
                  <a:srgbClr val="FF0000"/>
                </a:solidFill>
              </a:rPr>
              <a:t>, Ba, Cd, </a:t>
            </a:r>
            <a:r>
              <a:rPr kumimoji="1" lang="en-US" altLang="ja-JP" sz="1050" dirty="0" err="1">
                <a:solidFill>
                  <a:srgbClr val="FF0000"/>
                </a:solidFill>
              </a:rPr>
              <a:t>Rb</a:t>
            </a:r>
            <a:r>
              <a:rPr kumimoji="1" lang="en-US" altLang="ja-JP" sz="1050" dirty="0">
                <a:solidFill>
                  <a:srgbClr val="FF0000"/>
                </a:solidFill>
              </a:rPr>
              <a:t>, </a:t>
            </a:r>
            <a:r>
              <a:rPr kumimoji="1" lang="en-US" altLang="ja-JP" sz="1050" dirty="0" err="1">
                <a:solidFill>
                  <a:srgbClr val="FF0000"/>
                </a:solidFill>
              </a:rPr>
              <a:t>Gd</a:t>
            </a:r>
            <a:r>
              <a:rPr kumimoji="1" lang="en-US" altLang="ja-JP" sz="1050" dirty="0">
                <a:solidFill>
                  <a:srgbClr val="FF0000"/>
                </a:solidFill>
              </a:rPr>
              <a:t>, </a:t>
            </a:r>
            <a:r>
              <a:rPr kumimoji="1" lang="en-US" altLang="ja-JP" sz="1050" dirty="0" smtClean="0">
                <a:solidFill>
                  <a:srgbClr val="FF0000"/>
                </a:solidFill>
              </a:rPr>
              <a:t>Ru</a:t>
            </a:r>
            <a:r>
              <a:rPr kumimoji="1" lang="en-US" altLang="ja-JP" sz="1050" dirty="0">
                <a:solidFill>
                  <a:srgbClr val="FF0000"/>
                </a:solidFill>
              </a:rPr>
              <a:t>, Pu, Se, </a:t>
            </a:r>
            <a:r>
              <a:rPr kumimoji="1" lang="en-US" altLang="ja-JP" sz="1050" dirty="0" err="1">
                <a:solidFill>
                  <a:srgbClr val="FF0000"/>
                </a:solidFill>
              </a:rPr>
              <a:t>Pr</a:t>
            </a:r>
            <a:r>
              <a:rPr kumimoji="1" lang="en-US" altLang="ja-JP" sz="1050" dirty="0">
                <a:solidFill>
                  <a:srgbClr val="FF0000"/>
                </a:solidFill>
              </a:rPr>
              <a:t>, Rh, Np, I, </a:t>
            </a:r>
            <a:r>
              <a:rPr kumimoji="1" lang="en-US" altLang="ja-JP" sz="1050" dirty="0" err="1">
                <a:solidFill>
                  <a:srgbClr val="FF0000"/>
                </a:solidFill>
              </a:rPr>
              <a:t>Pd</a:t>
            </a:r>
            <a:r>
              <a:rPr kumimoji="1" lang="en-US" altLang="ja-JP" sz="1050" dirty="0">
                <a:solidFill>
                  <a:srgbClr val="FF0000"/>
                </a:solidFill>
              </a:rPr>
              <a:t>, Y, Re, Br, Bi, Sm, Ta, </a:t>
            </a:r>
            <a:r>
              <a:rPr kumimoji="1" lang="en-US" altLang="ja-JP" sz="1050" dirty="0" err="1" smtClean="0">
                <a:solidFill>
                  <a:srgbClr val="FF0000"/>
                </a:solidFill>
              </a:rPr>
              <a:t>Th</a:t>
            </a:r>
            <a:r>
              <a:rPr kumimoji="1" lang="en-US" altLang="ja-JP" sz="1050" dirty="0">
                <a:solidFill>
                  <a:srgbClr val="FF0000"/>
                </a:solidFill>
              </a:rPr>
              <a:t>, </a:t>
            </a:r>
            <a:r>
              <a:rPr kumimoji="1" lang="en-US" altLang="ja-JP" sz="1050" dirty="0" err="1">
                <a:solidFill>
                  <a:srgbClr val="FF0000"/>
                </a:solidFill>
              </a:rPr>
              <a:t>Eu</a:t>
            </a:r>
            <a:r>
              <a:rPr kumimoji="1" lang="en-US" altLang="ja-JP" sz="1050" dirty="0">
                <a:solidFill>
                  <a:srgbClr val="FF0000"/>
                </a:solidFill>
              </a:rPr>
              <a:t>, Tb, Tl </a:t>
            </a:r>
            <a:r>
              <a:rPr kumimoji="1" lang="ja-JP" altLang="en-US" sz="1050" dirty="0" smtClean="0">
                <a:solidFill>
                  <a:srgbClr val="FF0000"/>
                </a:solidFill>
              </a:rPr>
              <a:t>を</a:t>
            </a:r>
            <a:r>
              <a:rPr kumimoji="1" lang="ja-JP" altLang="en-US" sz="1050" dirty="0">
                <a:solidFill>
                  <a:srgbClr val="FF0000"/>
                </a:solidFill>
              </a:rPr>
              <a:t>同定</a:t>
            </a:r>
            <a:r>
              <a:rPr kumimoji="1" lang="ja-JP" altLang="en-US" sz="1050" dirty="0" smtClean="0">
                <a:solidFill>
                  <a:srgbClr val="FF0000"/>
                </a:solidFill>
              </a:rPr>
              <a:t>。</a:t>
            </a:r>
            <a:endParaRPr kumimoji="1" lang="ja-JP" altLang="en-US" sz="1050" dirty="0">
              <a:solidFill>
                <a:srgbClr val="FF0000"/>
              </a:solidFill>
            </a:endParaRPr>
          </a:p>
        </p:txBody>
      </p:sp>
      <p:sp>
        <p:nvSpPr>
          <p:cNvPr id="11" name="テキスト ボックス 10"/>
          <p:cNvSpPr txBox="1"/>
          <p:nvPr/>
        </p:nvSpPr>
        <p:spPr>
          <a:xfrm>
            <a:off x="7821329" y="54239"/>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
        <p:nvSpPr>
          <p:cNvPr id="12" name="テキスト ボックス 11"/>
          <p:cNvSpPr txBox="1"/>
          <p:nvPr/>
        </p:nvSpPr>
        <p:spPr>
          <a:xfrm>
            <a:off x="4549639" y="371380"/>
            <a:ext cx="862542" cy="276999"/>
          </a:xfrm>
          <a:prstGeom prst="rect">
            <a:avLst/>
          </a:prstGeom>
          <a:noFill/>
          <a:ln>
            <a:noFill/>
          </a:ln>
        </p:spPr>
        <p:txBody>
          <a:bodyPr wrap="square" rtlCol="0">
            <a:spAutoFit/>
          </a:bodyPr>
          <a:lstStyle/>
          <a:p>
            <a:r>
              <a:rPr kumimoji="1" lang="ja-JP" altLang="en-US" sz="1200" dirty="0" smtClean="0">
                <a:solidFill>
                  <a:srgbClr val="FF0000"/>
                </a:solidFill>
              </a:rPr>
              <a:t>（暫定版）</a:t>
            </a:r>
            <a:endParaRPr kumimoji="1" lang="ja-JP" altLang="en-US" sz="1200" dirty="0">
              <a:solidFill>
                <a:srgbClr val="FF0000"/>
              </a:solidFill>
            </a:endParaRPr>
          </a:p>
        </p:txBody>
      </p:sp>
    </p:spTree>
    <p:extLst>
      <p:ext uri="{BB962C8B-B14F-4D97-AF65-F5344CB8AC3E}">
        <p14:creationId xmlns:p14="http://schemas.microsoft.com/office/powerpoint/2010/main" val="113080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40693" y="1459111"/>
            <a:ext cx="8498507" cy="4885953"/>
          </a:xfrm>
          <a:prstGeom prst="rect">
            <a:avLst/>
          </a:prstGeom>
        </p:spPr>
        <p:txBody>
          <a:bodyPr wrap="square">
            <a:spAutoFit/>
          </a:bodyPr>
          <a:lstStyle/>
          <a:p>
            <a:pPr marL="180975" indent="-180975">
              <a:spcAft>
                <a:spcPts val="600"/>
              </a:spcAft>
            </a:pPr>
            <a:r>
              <a:rPr lang="en-US" altLang="ja-JP" sz="1000" dirty="0" err="1">
                <a:latin typeface="Meiryo UI" panose="020B0604030504040204" pitchFamily="50" charset="-128"/>
                <a:ea typeface="Meiryo UI" panose="020B0604030504040204" pitchFamily="50" charset="-128"/>
              </a:rPr>
              <a:t>fdada</a:t>
            </a:r>
            <a:r>
              <a:rPr lang="en-US" altLang="ja-JP" sz="1000" dirty="0">
                <a:latin typeface="Meiryo UI" panose="020B0604030504040204" pitchFamily="50" charset="-128"/>
                <a:ea typeface="Meiryo UI" panose="020B0604030504040204" pitchFamily="50" charset="-128"/>
              </a:rPr>
              <a:t> HP</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 https://fdada.info/docs/pdf/PS-Unit2-01.pdf</a:t>
            </a:r>
            <a:endParaRPr lang="ja-JP" altLang="en-US" sz="1000" dirty="0">
              <a:latin typeface="Meiryo UI" panose="020B0604030504040204" pitchFamily="50" charset="-128"/>
              <a:ea typeface="Meiryo UI" panose="020B0604030504040204" pitchFamily="50" charset="-128"/>
            </a:endParaRPr>
          </a:p>
          <a:p>
            <a:pPr marL="180975" indent="-180975">
              <a:spcAft>
                <a:spcPts val="600"/>
              </a:spcAft>
            </a:pPr>
            <a:r>
              <a:rPr lang="ja-JP" altLang="en-US" sz="1000" dirty="0">
                <a:latin typeface="Meiryo UI" panose="020B0604030504040204" pitchFamily="50" charset="-128"/>
                <a:ea typeface="Meiryo UI" panose="020B0604030504040204" pitchFamily="50" charset="-128"/>
              </a:rPr>
              <a:t>原子力安全技術センター</a:t>
            </a:r>
            <a:r>
              <a:rPr lang="en-US" altLang="ja-JP" sz="1000" dirty="0">
                <a:latin typeface="Meiryo UI" panose="020B0604030504040204" pitchFamily="50" charset="-128"/>
                <a:ea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https://www.nustec.or.jp/anzenjissho/introduction/ga1_4.html#t2</a:t>
            </a:r>
          </a:p>
          <a:p>
            <a:pPr marL="180975" indent="-180975">
              <a:spcAft>
                <a:spcPts val="600"/>
              </a:spcAft>
            </a:pPr>
            <a:r>
              <a:rPr lang="pt-BR" altLang="ja-JP" sz="1000" dirty="0">
                <a:latin typeface="Meiryo UI" panose="020B0604030504040204" pitchFamily="50" charset="-128"/>
                <a:ea typeface="Meiryo UI" panose="020B0604030504040204" pitchFamily="50" charset="-128"/>
              </a:rPr>
              <a:t>IRID (2019b)</a:t>
            </a:r>
            <a:r>
              <a:rPr lang="ja-JP" altLang="pt-BR" sz="1000" dirty="0">
                <a:latin typeface="Meiryo UI" panose="020B0604030504040204" pitchFamily="50" charset="-128"/>
                <a:ea typeface="Meiryo UI" panose="020B0604030504040204" pitchFamily="50" charset="-128"/>
              </a:rPr>
              <a:t>：“廃棄物試料の分析結果（</a:t>
            </a:r>
            <a:r>
              <a:rPr lang="pt-BR" altLang="ja-JP" sz="1000" dirty="0">
                <a:latin typeface="Meiryo UI" panose="020B0604030504040204" pitchFamily="50" charset="-128"/>
                <a:ea typeface="Meiryo UI" panose="020B0604030504040204" pitchFamily="50" charset="-128"/>
              </a:rPr>
              <a:t>1</a:t>
            </a:r>
            <a:r>
              <a:rPr lang="ja-JP" altLang="pt-BR" sz="1000" dirty="0">
                <a:latin typeface="Meiryo UI" panose="020B0604030504040204" pitchFamily="50" charset="-128"/>
                <a:ea typeface="Meiryo UI" panose="020B0604030504040204" pitchFamily="50" charset="-128"/>
              </a:rPr>
              <a:t>～</a:t>
            </a:r>
            <a:r>
              <a:rPr lang="pt-BR" altLang="ja-JP" sz="1000" dirty="0">
                <a:latin typeface="Meiryo UI" panose="020B0604030504040204" pitchFamily="50" charset="-128"/>
                <a:ea typeface="Meiryo UI" panose="020B0604030504040204" pitchFamily="50" charset="-128"/>
              </a:rPr>
              <a:t>3</a:t>
            </a:r>
            <a:r>
              <a:rPr lang="ja-JP" altLang="pt-BR" sz="1000" dirty="0">
                <a:latin typeface="Meiryo UI" panose="020B0604030504040204" pitchFamily="50" charset="-128"/>
                <a:ea typeface="Meiryo UI" panose="020B0604030504040204" pitchFamily="50" charset="-128"/>
              </a:rPr>
              <a:t>号機原子炉建屋内瓦礫）”，廃炉・汚染水対策チーム会合／事務局会議（第</a:t>
            </a:r>
            <a:r>
              <a:rPr lang="pt-BR" altLang="ja-JP" sz="1000" dirty="0">
                <a:latin typeface="Meiryo UI" panose="020B0604030504040204" pitchFamily="50" charset="-128"/>
                <a:ea typeface="Meiryo UI" panose="020B0604030504040204" pitchFamily="50" charset="-128"/>
              </a:rPr>
              <a:t>65</a:t>
            </a:r>
            <a:r>
              <a:rPr lang="ja-JP" altLang="pt-BR" sz="1000" dirty="0">
                <a:latin typeface="Meiryo UI" panose="020B0604030504040204" pitchFamily="50" charset="-128"/>
                <a:ea typeface="Meiryo UI" panose="020B0604030504040204" pitchFamily="50" charset="-128"/>
              </a:rPr>
              <a:t>回）資料３－４－３，平成</a:t>
            </a:r>
            <a:r>
              <a:rPr lang="pt-BR" altLang="ja-JP" sz="1000" dirty="0">
                <a:latin typeface="Meiryo UI" panose="020B0604030504040204" pitchFamily="50" charset="-128"/>
                <a:ea typeface="Meiryo UI" panose="020B0604030504040204" pitchFamily="50" charset="-128"/>
              </a:rPr>
              <a:t>31</a:t>
            </a:r>
            <a:r>
              <a:rPr lang="ja-JP" altLang="pt-BR" sz="1000" dirty="0">
                <a:latin typeface="Meiryo UI" panose="020B0604030504040204" pitchFamily="50" charset="-128"/>
                <a:ea typeface="Meiryo UI" panose="020B0604030504040204" pitchFamily="50" charset="-128"/>
              </a:rPr>
              <a:t>年</a:t>
            </a:r>
            <a:r>
              <a:rPr lang="pt-BR" altLang="ja-JP" sz="1000" dirty="0">
                <a:latin typeface="Meiryo UI" panose="020B0604030504040204" pitchFamily="50" charset="-128"/>
                <a:ea typeface="Meiryo UI" panose="020B0604030504040204" pitchFamily="50" charset="-128"/>
              </a:rPr>
              <a:t>4</a:t>
            </a:r>
            <a:r>
              <a:rPr lang="ja-JP" altLang="pt-BR" sz="1000" dirty="0">
                <a:latin typeface="Meiryo UI" panose="020B0604030504040204" pitchFamily="50" charset="-128"/>
                <a:ea typeface="Meiryo UI" panose="020B0604030504040204" pitchFamily="50" charset="-128"/>
              </a:rPr>
              <a:t>月</a:t>
            </a:r>
            <a:r>
              <a:rPr lang="pt-BR" altLang="ja-JP" sz="1000" dirty="0">
                <a:latin typeface="Meiryo UI" panose="020B0604030504040204" pitchFamily="50" charset="-128"/>
                <a:ea typeface="Meiryo UI" panose="020B0604030504040204" pitchFamily="50" charset="-128"/>
              </a:rPr>
              <a:t>25</a:t>
            </a:r>
            <a:r>
              <a:rPr lang="ja-JP" altLang="pt-BR" sz="1000" dirty="0">
                <a:latin typeface="Meiryo UI" panose="020B0604030504040204" pitchFamily="50" charset="-128"/>
                <a:ea typeface="Meiryo UI" panose="020B0604030504040204" pitchFamily="50" charset="-128"/>
              </a:rPr>
              <a:t>日</a:t>
            </a:r>
            <a:r>
              <a:rPr lang="pt-BR" altLang="ja-JP" sz="1000" dirty="0">
                <a:latin typeface="Meiryo UI" panose="020B0604030504040204" pitchFamily="50" charset="-128"/>
                <a:ea typeface="Meiryo UI" panose="020B0604030504040204" pitchFamily="50" charset="-128"/>
              </a:rPr>
              <a:t>. https://www.meti.go.jp/earthquake/nuclear/decommissioning/committee/osensuitaisakuteam/2019/04/index.html</a:t>
            </a:r>
            <a:endParaRPr lang="ja-JP" altLang="pt-BR" sz="1000" dirty="0">
              <a:latin typeface="Meiryo UI" panose="020B0604030504040204" pitchFamily="50" charset="-128"/>
              <a:ea typeface="Meiryo UI" panose="020B0604030504040204" pitchFamily="50" charset="-128"/>
            </a:endParaRPr>
          </a:p>
          <a:p>
            <a:pPr marL="180975" indent="-180975">
              <a:spcAft>
                <a:spcPts val="600"/>
              </a:spcAft>
            </a:pPr>
            <a:r>
              <a:rPr lang="ja-JP" altLang="en-US" sz="1000" dirty="0">
                <a:latin typeface="Meiryo UI" panose="020B0604030504040204" pitchFamily="50" charset="-128"/>
                <a:ea typeface="Meiryo UI" panose="020B0604030504040204" pitchFamily="50" charset="-128"/>
              </a:rPr>
              <a:t>国立天文台 編 </a:t>
            </a:r>
            <a:r>
              <a:rPr lang="en-US" altLang="ja-JP" sz="1000" dirty="0">
                <a:latin typeface="Meiryo UI" panose="020B0604030504040204" pitchFamily="50" charset="-128"/>
                <a:ea typeface="Meiryo UI" panose="020B0604030504040204" pitchFamily="50" charset="-128"/>
              </a:rPr>
              <a:t>(2011)</a:t>
            </a:r>
            <a:r>
              <a:rPr lang="ja-JP" altLang="en-US" sz="1000" dirty="0">
                <a:latin typeface="Meiryo UI" panose="020B0604030504040204" pitchFamily="50" charset="-128"/>
                <a:ea typeface="Meiryo UI" panose="020B0604030504040204" pitchFamily="50" charset="-128"/>
              </a:rPr>
              <a:t>：“理科年表　平成</a:t>
            </a:r>
            <a:r>
              <a:rPr lang="en-US" altLang="ja-JP" sz="1000" dirty="0">
                <a:latin typeface="Meiryo UI" panose="020B0604030504040204" pitchFamily="50" charset="-128"/>
                <a:ea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rPr>
              <a:t>年（机上版）”，丸善出版．</a:t>
            </a:r>
          </a:p>
          <a:p>
            <a:pPr marL="180975" indent="-180975">
              <a:spcAft>
                <a:spcPts val="600"/>
              </a:spcAft>
            </a:pPr>
            <a:r>
              <a:rPr lang="ja-JP" altLang="en-US" sz="1000" dirty="0">
                <a:latin typeface="Meiryo UI" panose="020B0604030504040204" pitchFamily="50" charset="-128"/>
                <a:ea typeface="Meiryo UI" panose="020B0604030504040204" pitchFamily="50" charset="-128"/>
              </a:rPr>
              <a:t>日本海水学会，日本ソルト・サイエンス研究財団 編 </a:t>
            </a:r>
            <a:r>
              <a:rPr lang="en-US" altLang="ja-JP" sz="1000" dirty="0">
                <a:latin typeface="Meiryo UI" panose="020B0604030504040204" pitchFamily="50" charset="-128"/>
                <a:ea typeface="Meiryo UI" panose="020B0604030504040204" pitchFamily="50" charset="-128"/>
              </a:rPr>
              <a:t>(1994)</a:t>
            </a:r>
            <a:r>
              <a:rPr lang="ja-JP" altLang="en-US" sz="1000" dirty="0">
                <a:latin typeface="Meiryo UI" panose="020B0604030504040204" pitchFamily="50" charset="-128"/>
                <a:ea typeface="Meiryo UI" panose="020B0604030504040204" pitchFamily="50" charset="-128"/>
              </a:rPr>
              <a:t>：“海水の科学と工業”，東海大学出版会，</a:t>
            </a:r>
            <a:r>
              <a:rPr lang="en-US" altLang="ja-JP" sz="1000" dirty="0">
                <a:latin typeface="Meiryo UI" panose="020B0604030504040204" pitchFamily="50" charset="-128"/>
                <a:ea typeface="Meiryo UI" panose="020B0604030504040204" pitchFamily="50" charset="-128"/>
              </a:rPr>
              <a:t>pp.27-44.</a:t>
            </a:r>
          </a:p>
          <a:p>
            <a:pPr marL="180975" indent="-180975">
              <a:spcAft>
                <a:spcPts val="600"/>
              </a:spcAft>
            </a:pPr>
            <a:r>
              <a:rPr lang="ja-JP" altLang="en-US" sz="1000" dirty="0">
                <a:latin typeface="Meiryo UI" panose="020B0604030504040204" pitchFamily="50" charset="-128"/>
                <a:ea typeface="Meiryo UI" panose="020B0604030504040204" pitchFamily="50" charset="-128"/>
              </a:rPr>
              <a:t>西原 健司，岩元 大樹，須山 賢也 </a:t>
            </a:r>
            <a:r>
              <a:rPr lang="en-US" altLang="ja-JP" sz="1000" dirty="0">
                <a:latin typeface="Meiryo UI" panose="020B0604030504040204" pitchFamily="50" charset="-128"/>
                <a:ea typeface="Meiryo UI" panose="020B0604030504040204" pitchFamily="50" charset="-128"/>
              </a:rPr>
              <a:t>(2012)</a:t>
            </a:r>
            <a:r>
              <a:rPr lang="ja-JP" altLang="en-US" sz="1000" dirty="0">
                <a:latin typeface="Meiryo UI" panose="020B0604030504040204" pitchFamily="50" charset="-128"/>
                <a:ea typeface="Meiryo UI" panose="020B0604030504040204" pitchFamily="50" charset="-128"/>
              </a:rPr>
              <a:t>：“福島第一原子力発電所の燃料組成評価”，</a:t>
            </a:r>
            <a:r>
              <a:rPr lang="en-US" altLang="ja-JP" sz="1000" dirty="0">
                <a:latin typeface="Meiryo UI" panose="020B0604030504040204" pitchFamily="50" charset="-128"/>
                <a:ea typeface="Meiryo UI" panose="020B0604030504040204" pitchFamily="50" charset="-128"/>
              </a:rPr>
              <a:t>JAEA-Data/Code 2012-018.</a:t>
            </a:r>
          </a:p>
          <a:p>
            <a:pPr marL="180975" indent="-180975">
              <a:spcAft>
                <a:spcPts val="600"/>
              </a:spcAft>
            </a:pPr>
            <a:r>
              <a:rPr lang="ja-JP" altLang="en-US" sz="1000" dirty="0">
                <a:latin typeface="Meiryo UI" panose="020B0604030504040204" pitchFamily="50" charset="-128"/>
                <a:ea typeface="Meiryo UI" panose="020B0604030504040204" pitchFamily="50" charset="-128"/>
              </a:rPr>
              <a:t>野崎 義行 </a:t>
            </a:r>
            <a:r>
              <a:rPr lang="en-US" altLang="ja-JP" sz="1000" dirty="0">
                <a:latin typeface="Meiryo UI" panose="020B0604030504040204" pitchFamily="50" charset="-128"/>
                <a:ea typeface="Meiryo UI" panose="020B0604030504040204" pitchFamily="50" charset="-128"/>
              </a:rPr>
              <a:t>(1997)</a:t>
            </a:r>
            <a:r>
              <a:rPr lang="ja-JP" altLang="en-US" sz="1000" dirty="0">
                <a:latin typeface="Meiryo UI" panose="020B0604030504040204" pitchFamily="50" charset="-128"/>
                <a:ea typeface="Meiryo UI" panose="020B0604030504040204" pitchFamily="50" charset="-128"/>
              </a:rPr>
              <a:t>：“５．最新の海水の元素組成表（</a:t>
            </a:r>
            <a:r>
              <a:rPr lang="en-US" altLang="ja-JP" sz="1000" dirty="0">
                <a:latin typeface="Meiryo UI" panose="020B0604030504040204" pitchFamily="50" charset="-128"/>
                <a:ea typeface="Meiryo UI" panose="020B0604030504040204" pitchFamily="50" charset="-128"/>
              </a:rPr>
              <a:t>1996</a:t>
            </a:r>
            <a:r>
              <a:rPr lang="ja-JP" altLang="en-US" sz="1000" dirty="0">
                <a:latin typeface="Meiryo UI" panose="020B0604030504040204" pitchFamily="50" charset="-128"/>
                <a:ea typeface="Meiryo UI" panose="020B0604030504040204" pitchFamily="50" charset="-128"/>
              </a:rPr>
              <a:t>年版）とその解説”，日本海水学会誌，第</a:t>
            </a:r>
            <a:r>
              <a:rPr lang="en-US" altLang="ja-JP" sz="1000" dirty="0">
                <a:latin typeface="Meiryo UI" panose="020B0604030504040204" pitchFamily="50" charset="-128"/>
                <a:ea typeface="Meiryo UI" panose="020B0604030504040204" pitchFamily="50" charset="-128"/>
              </a:rPr>
              <a:t>51</a:t>
            </a:r>
            <a:r>
              <a:rPr lang="ja-JP" altLang="en-US" sz="1000" dirty="0">
                <a:latin typeface="Meiryo UI" panose="020B0604030504040204" pitchFamily="50" charset="-128"/>
                <a:ea typeface="Meiryo UI" panose="020B0604030504040204" pitchFamily="50" charset="-128"/>
              </a:rPr>
              <a:t>巻，第</a:t>
            </a:r>
            <a:r>
              <a:rPr lang="en-US" altLang="ja-JP" sz="1000" dirty="0">
                <a:latin typeface="Meiryo UI" panose="020B0604030504040204" pitchFamily="50" charset="-128"/>
                <a:ea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rPr>
              <a:t>号，</a:t>
            </a:r>
            <a:r>
              <a:rPr lang="en-US" altLang="ja-JP" sz="1000" dirty="0">
                <a:latin typeface="Meiryo UI" panose="020B0604030504040204" pitchFamily="50" charset="-128"/>
                <a:ea typeface="Meiryo UI" panose="020B0604030504040204" pitchFamily="50" charset="-128"/>
              </a:rPr>
              <a:t>pp.302-308</a:t>
            </a:r>
            <a:r>
              <a:rPr lang="ja-JP" altLang="en-US" sz="1000" dirty="0" err="1">
                <a:latin typeface="Meiryo UI" panose="020B0604030504040204" pitchFamily="50" charset="-128"/>
                <a:ea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endParaRPr>
          </a:p>
          <a:p>
            <a:pPr marL="180975" indent="-180975">
              <a:spcAft>
                <a:spcPts val="600"/>
              </a:spcAft>
            </a:pPr>
            <a:r>
              <a:rPr lang="ja-JP" altLang="en-US" sz="1000" dirty="0">
                <a:latin typeface="Meiryo UI" panose="020B0604030504040204" pitchFamily="50" charset="-128"/>
                <a:ea typeface="Meiryo UI" panose="020B0604030504040204" pitchFamily="50" charset="-128"/>
              </a:rPr>
              <a:t>小野寺 真作 </a:t>
            </a:r>
            <a:r>
              <a:rPr lang="en-US" altLang="ja-JP" sz="1000" dirty="0">
                <a:latin typeface="Meiryo UI" panose="020B0604030504040204" pitchFamily="50" charset="-128"/>
                <a:ea typeface="Meiryo UI" panose="020B0604030504040204" pitchFamily="50" charset="-128"/>
              </a:rPr>
              <a:t>(1981)</a:t>
            </a:r>
            <a:r>
              <a:rPr lang="ja-JP" altLang="en-US" sz="1000" dirty="0">
                <a:latin typeface="Meiryo UI" panose="020B0604030504040204" pitchFamily="50" charset="-128"/>
                <a:ea typeface="Meiryo UI" panose="020B0604030504040204" pitchFamily="50" charset="-128"/>
              </a:rPr>
              <a:t>：“原子力圧力容器用鋼材”，鉄と鋼，第</a:t>
            </a:r>
            <a:r>
              <a:rPr lang="en-US" altLang="ja-JP" sz="1000" dirty="0">
                <a:latin typeface="Meiryo UI" panose="020B0604030504040204" pitchFamily="50" charset="-128"/>
                <a:ea typeface="Meiryo UI" panose="020B0604030504040204" pitchFamily="50" charset="-128"/>
              </a:rPr>
              <a:t>67</a:t>
            </a:r>
            <a:r>
              <a:rPr lang="ja-JP" altLang="en-US" sz="1000" dirty="0">
                <a:latin typeface="Meiryo UI" panose="020B0604030504040204" pitchFamily="50" charset="-128"/>
                <a:ea typeface="Meiryo UI" panose="020B0604030504040204" pitchFamily="50" charset="-128"/>
              </a:rPr>
              <a:t>巻，第</a:t>
            </a:r>
            <a:r>
              <a:rPr lang="en-US" altLang="ja-JP" sz="1000" dirty="0">
                <a:latin typeface="Meiryo UI" panose="020B0604030504040204" pitchFamily="50" charset="-128"/>
                <a:ea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rPr>
              <a:t>号，</a:t>
            </a:r>
            <a:r>
              <a:rPr lang="en-US" altLang="ja-JP" sz="1000" dirty="0">
                <a:latin typeface="Meiryo UI" panose="020B0604030504040204" pitchFamily="50" charset="-128"/>
                <a:ea typeface="Meiryo UI" panose="020B0604030504040204" pitchFamily="50" charset="-128"/>
              </a:rPr>
              <a:t>pp.880-890.</a:t>
            </a:r>
          </a:p>
          <a:p>
            <a:pPr marL="180975" indent="-180975">
              <a:spcAft>
                <a:spcPts val="600"/>
              </a:spcAft>
            </a:pPr>
            <a:r>
              <a:rPr lang="ja-JP" altLang="en-US" sz="1000" dirty="0">
                <a:latin typeface="Meiryo UI" panose="020B0604030504040204" pitchFamily="50" charset="-128"/>
                <a:ea typeface="Meiryo UI" panose="020B0604030504040204" pitchFamily="50" charset="-128"/>
              </a:rPr>
              <a:t>新エネルギー・産業技術総合開発機構（</a:t>
            </a:r>
            <a:r>
              <a:rPr lang="en-US" altLang="ja-JP" sz="1000" dirty="0">
                <a:latin typeface="Meiryo UI" panose="020B0604030504040204" pitchFamily="50" charset="-128"/>
                <a:ea typeface="Meiryo UI" panose="020B0604030504040204" pitchFamily="50" charset="-128"/>
              </a:rPr>
              <a:t>2008</a:t>
            </a:r>
            <a:r>
              <a:rPr lang="ja-JP" altLang="en-US" sz="1000" dirty="0">
                <a:latin typeface="Meiryo UI" panose="020B0604030504040204" pitchFamily="50" charset="-128"/>
                <a:ea typeface="Meiryo UI" panose="020B0604030504040204" pitchFamily="50" charset="-128"/>
              </a:rPr>
              <a:t>）：“ほう素及びその化合物”，有害性評価書 </a:t>
            </a:r>
            <a:r>
              <a:rPr lang="en-US" altLang="ja-JP" sz="1000" dirty="0" err="1">
                <a:latin typeface="Meiryo UI" panose="020B0604030504040204" pitchFamily="50" charset="-128"/>
                <a:ea typeface="Meiryo UI" panose="020B0604030504040204" pitchFamily="50" charset="-128"/>
              </a:rPr>
              <a:t>Ver</a:t>
            </a:r>
            <a:r>
              <a:rPr lang="en-US" altLang="ja-JP" sz="1000" dirty="0">
                <a:latin typeface="Meiryo UI" panose="020B0604030504040204" pitchFamily="50" charset="-128"/>
                <a:ea typeface="Meiryo UI" panose="020B0604030504040204" pitchFamily="50" charset="-128"/>
              </a:rPr>
              <a:t> 1.0,  No. 127. </a:t>
            </a:r>
            <a:r>
              <a:rPr lang="ja-JP" altLang="en-US" sz="1000" dirty="0">
                <a:latin typeface="Meiryo UI" panose="020B0604030504040204" pitchFamily="50" charset="-128"/>
                <a:ea typeface="Meiryo UI" panose="020B0604030504040204" pitchFamily="50" charset="-128"/>
              </a:rPr>
              <a:t>化学物質排出把握管理促進法政令号番号 </a:t>
            </a:r>
            <a:r>
              <a:rPr lang="en-US" altLang="ja-JP" sz="1000" dirty="0">
                <a:latin typeface="Meiryo UI" panose="020B0604030504040204" pitchFamily="50" charset="-128"/>
                <a:ea typeface="Meiryo UI" panose="020B0604030504040204" pitchFamily="50" charset="-128"/>
              </a:rPr>
              <a:t>1-304. https://www.nite.go.jp/chem/chrip/chrip_search/dt/pdf/CI_02_001/hazard/hyokasyo/No-127.pdf</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19</a:t>
            </a:r>
            <a:r>
              <a:rPr lang="ja-JP" altLang="en-US" sz="1000" dirty="0">
                <a:latin typeface="Meiryo UI" panose="020B0604030504040204" pitchFamily="50" charset="-128"/>
                <a:ea typeface="Meiryo UI" panose="020B0604030504040204" pitchFamily="50" charset="-128"/>
              </a:rPr>
              <a:t>日現在）</a:t>
            </a:r>
          </a:p>
          <a:p>
            <a:pPr marL="180975" indent="-180975">
              <a:spcAft>
                <a:spcPts val="600"/>
              </a:spcAft>
            </a:pPr>
            <a:r>
              <a:rPr lang="ja-JP" altLang="en-US" sz="1000" dirty="0">
                <a:latin typeface="Meiryo UI" panose="020B0604030504040204" pitchFamily="50" charset="-128"/>
                <a:ea typeface="Meiryo UI" panose="020B0604030504040204" pitchFamily="50" charset="-128"/>
              </a:rPr>
              <a:t>東京電力株式会社 </a:t>
            </a:r>
            <a:r>
              <a:rPr lang="en-US" altLang="ja-JP" sz="1000" dirty="0">
                <a:latin typeface="Meiryo UI" panose="020B0604030504040204" pitchFamily="50" charset="-128"/>
                <a:ea typeface="Meiryo UI" panose="020B0604030504040204" pitchFamily="50" charset="-128"/>
              </a:rPr>
              <a:t>(2013)</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号機</a:t>
            </a:r>
            <a:r>
              <a:rPr lang="en-US" altLang="ja-JP" sz="1000" dirty="0">
                <a:latin typeface="Meiryo UI" panose="020B0604030504040204" pitchFamily="50" charset="-128"/>
                <a:ea typeface="Meiryo UI" panose="020B0604030504040204" pitchFamily="50" charset="-128"/>
              </a:rPr>
              <a:t>TIP</a:t>
            </a:r>
            <a:r>
              <a:rPr lang="ja-JP" altLang="en-US" sz="1000" dirty="0">
                <a:latin typeface="Meiryo UI" panose="020B0604030504040204" pitchFamily="50" charset="-128"/>
                <a:ea typeface="Meiryo UI" panose="020B0604030504040204" pitchFamily="50" charset="-128"/>
              </a:rPr>
              <a:t>案内管付着物の簡易金属分析結果について”，東京電力福島第一原子力発電所廃炉対策推進会議／事務局会議（第</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回）資料３－１，</a:t>
            </a:r>
            <a:r>
              <a:rPr lang="en-US" altLang="ja-JP" sz="1000" dirty="0">
                <a:latin typeface="Meiryo UI" panose="020B0604030504040204" pitchFamily="50" charset="-128"/>
                <a:ea typeface="Meiryo UI" panose="020B0604030504040204" pitchFamily="50" charset="-128"/>
              </a:rPr>
              <a:t>2013</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rPr>
              <a:t>日 </a:t>
            </a:r>
            <a:r>
              <a:rPr lang="en-US" altLang="ja-JP" sz="1000" dirty="0">
                <a:latin typeface="Meiryo UI" panose="020B0604030504040204" pitchFamily="50" charset="-128"/>
                <a:ea typeface="Meiryo UI" panose="020B0604030504040204" pitchFamily="50" charset="-128"/>
              </a:rPr>
              <a:t>https://www.meti.go.jp/earthquake/nuclear/20131128_01.html</a:t>
            </a:r>
            <a:endParaRPr lang="ja-JP" altLang="en-US" sz="1000" dirty="0">
              <a:latin typeface="Meiryo UI" panose="020B0604030504040204" pitchFamily="50" charset="-128"/>
              <a:ea typeface="Meiryo UI" panose="020B0604030504040204" pitchFamily="50" charset="-128"/>
            </a:endParaRPr>
          </a:p>
          <a:p>
            <a:pPr marL="180975" indent="-180975">
              <a:spcAft>
                <a:spcPts val="600"/>
              </a:spcAft>
            </a:pPr>
            <a:r>
              <a:rPr lang="ja-JP" altLang="en-US" sz="1000" dirty="0">
                <a:latin typeface="Meiryo UI" panose="020B0604030504040204" pitchFamily="50" charset="-128"/>
                <a:ea typeface="Meiryo UI" panose="020B0604030504040204" pitchFamily="50" charset="-128"/>
              </a:rPr>
              <a:t>東京電力</a:t>
            </a:r>
            <a:r>
              <a:rPr lang="en-US" altLang="ja-JP" sz="1000" dirty="0">
                <a:latin typeface="Meiryo UI" panose="020B0604030504040204" pitchFamily="50" charset="-128"/>
                <a:ea typeface="Meiryo UI" panose="020B0604030504040204" pitchFamily="50" charset="-128"/>
              </a:rPr>
              <a:t>HD (2021a)</a:t>
            </a:r>
            <a:r>
              <a:rPr lang="ja-JP" altLang="en-US" sz="1000" dirty="0">
                <a:latin typeface="Meiryo UI" panose="020B0604030504040204" pitchFamily="50" charset="-128"/>
                <a:ea typeface="Meiryo UI" panose="020B0604030504040204" pitchFamily="50" charset="-128"/>
              </a:rPr>
              <a:t>：“２号機シールドプラグ高濃度汚染への対応状況および今後の計画について”，特定原子力施設監視・評価検討会（第</a:t>
            </a:r>
            <a:r>
              <a:rPr lang="en-US" altLang="ja-JP" sz="1000" dirty="0">
                <a:latin typeface="Meiryo UI" panose="020B0604030504040204" pitchFamily="50" charset="-128"/>
                <a:ea typeface="Meiryo UI" panose="020B0604030504040204" pitchFamily="50" charset="-128"/>
              </a:rPr>
              <a:t>90</a:t>
            </a:r>
            <a:r>
              <a:rPr lang="ja-JP" altLang="en-US" sz="1000" dirty="0">
                <a:latin typeface="Meiryo UI" panose="020B0604030504040204" pitchFamily="50" charset="-128"/>
                <a:ea typeface="Meiryo UI" panose="020B0604030504040204" pitchFamily="50" charset="-128"/>
              </a:rPr>
              <a:t>回），資料３，</a:t>
            </a:r>
            <a:r>
              <a:rPr lang="en-US" altLang="ja-JP" sz="1000" dirty="0">
                <a:latin typeface="Meiryo UI" panose="020B0604030504040204" pitchFamily="50" charset="-128"/>
                <a:ea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19</a:t>
            </a:r>
            <a:r>
              <a:rPr lang="ja-JP" altLang="en-US" sz="1000" dirty="0">
                <a:latin typeface="Meiryo UI" panose="020B0604030504040204" pitchFamily="50" charset="-128"/>
                <a:ea typeface="Meiryo UI" panose="020B0604030504040204" pitchFamily="50" charset="-128"/>
              </a:rPr>
              <a:t>日．東京電力ホールディングス株式会社 </a:t>
            </a:r>
            <a:r>
              <a:rPr lang="en-US" altLang="ja-JP" sz="1000" dirty="0">
                <a:latin typeface="Meiryo UI" panose="020B0604030504040204" pitchFamily="50" charset="-128"/>
                <a:ea typeface="Meiryo UI" panose="020B0604030504040204" pitchFamily="50" charset="-128"/>
              </a:rPr>
              <a:t>https://www.nsr.go.jp/data/000349463.pdf</a:t>
            </a:r>
            <a:endParaRPr lang="ja-JP" altLang="en-US" sz="1000" dirty="0">
              <a:latin typeface="Meiryo UI" panose="020B0604030504040204" pitchFamily="50" charset="-128"/>
              <a:ea typeface="Meiryo UI" panose="020B0604030504040204" pitchFamily="50" charset="-128"/>
            </a:endParaRPr>
          </a:p>
          <a:p>
            <a:pPr marL="180975" indent="-180975">
              <a:spcAft>
                <a:spcPts val="600"/>
              </a:spcAft>
            </a:pPr>
            <a:r>
              <a:rPr lang="zh-TW" altLang="en-US" sz="1000" dirty="0">
                <a:latin typeface="Meiryo UI" panose="020B0604030504040204" pitchFamily="50" charset="-128"/>
                <a:ea typeface="Meiryo UI" panose="020B0604030504040204" pitchFamily="50" charset="-128"/>
              </a:rPr>
              <a:t>東京電力</a:t>
            </a:r>
            <a:r>
              <a:rPr lang="en-US" altLang="zh-TW" sz="1000" dirty="0">
                <a:latin typeface="Meiryo UI" panose="020B0604030504040204" pitchFamily="50" charset="-128"/>
                <a:ea typeface="Meiryo UI" panose="020B0604030504040204" pitchFamily="50" charset="-128"/>
              </a:rPr>
              <a:t>HD (2021c)</a:t>
            </a:r>
            <a:r>
              <a:rPr lang="zh-TW" altLang="en-US" sz="1000" dirty="0">
                <a:latin typeface="Meiryo UI" panose="020B0604030504040204" pitchFamily="50" charset="-128"/>
                <a:ea typeface="Meiryo UI" panose="020B0604030504040204" pitchFamily="50" charset="-128"/>
              </a:rPr>
              <a:t>：“有機化合物を含む可燃性ガスの発生源に関する過去の調査結果から得られた情報について”，東京電力福島第一原子力発電所における事故の分析に係る検討会（第２２回），</a:t>
            </a:r>
            <a:r>
              <a:rPr lang="en-US" altLang="zh-TW" sz="1000" dirty="0">
                <a:latin typeface="Meiryo UI" panose="020B0604030504040204" pitchFamily="50" charset="-128"/>
                <a:ea typeface="Meiryo UI" panose="020B0604030504040204" pitchFamily="50" charset="-128"/>
              </a:rPr>
              <a:t>2021</a:t>
            </a:r>
            <a:r>
              <a:rPr lang="zh-TW" altLang="en-US" sz="1000" dirty="0">
                <a:latin typeface="Meiryo UI" panose="020B0604030504040204" pitchFamily="50" charset="-128"/>
                <a:ea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rPr>
              <a:t>9</a:t>
            </a:r>
            <a:r>
              <a:rPr lang="zh-TW" altLang="en-US" sz="1000" dirty="0">
                <a:latin typeface="Meiryo UI" panose="020B0604030504040204" pitchFamily="50" charset="-128"/>
                <a:ea typeface="Meiryo UI" panose="020B0604030504040204" pitchFamily="50" charset="-128"/>
              </a:rPr>
              <a:t>月</a:t>
            </a:r>
            <a:r>
              <a:rPr lang="en-US" altLang="zh-TW" sz="1000" dirty="0">
                <a:latin typeface="Meiryo UI" panose="020B0604030504040204" pitchFamily="50" charset="-128"/>
                <a:ea typeface="Meiryo UI" panose="020B0604030504040204" pitchFamily="50" charset="-128"/>
              </a:rPr>
              <a:t>14</a:t>
            </a:r>
            <a:r>
              <a:rPr lang="zh-TW" altLang="en-US" sz="1000" dirty="0">
                <a:latin typeface="Meiryo UI" panose="020B0604030504040204" pitchFamily="50" charset="-128"/>
                <a:ea typeface="Meiryo UI" panose="020B0604030504040204" pitchFamily="50" charset="-128"/>
              </a:rPr>
              <a:t>日．東京電力ホールディングス株式会社 </a:t>
            </a:r>
            <a:r>
              <a:rPr lang="en-US" altLang="zh-TW" sz="1000" dirty="0">
                <a:latin typeface="Meiryo UI" panose="020B0604030504040204" pitchFamily="50" charset="-128"/>
                <a:ea typeface="Meiryo UI" panose="020B0604030504040204" pitchFamily="50" charset="-128"/>
              </a:rPr>
              <a:t>https://www.nsr.go.jp/data/000364992.pdf</a:t>
            </a:r>
            <a:endParaRPr lang="zh-TW" altLang="en-US" sz="1000" dirty="0">
              <a:latin typeface="Meiryo UI" panose="020B0604030504040204" pitchFamily="50" charset="-128"/>
              <a:ea typeface="Meiryo UI" panose="020B0604030504040204" pitchFamily="50" charset="-128"/>
            </a:endParaRPr>
          </a:p>
          <a:p>
            <a:pPr marL="180975" indent="-180975">
              <a:spcAft>
                <a:spcPts val="600"/>
              </a:spcAft>
            </a:pPr>
            <a:r>
              <a:rPr lang="zh-TW" altLang="en-US" sz="1000" dirty="0">
                <a:latin typeface="Meiryo UI" panose="020B0604030504040204" pitchFamily="50" charset="-128"/>
                <a:ea typeface="Meiryo UI" panose="020B0604030504040204" pitchFamily="50" charset="-128"/>
              </a:rPr>
              <a:t>東京電力</a:t>
            </a:r>
            <a:r>
              <a:rPr lang="en-US" altLang="zh-TW" sz="1000" dirty="0">
                <a:latin typeface="Meiryo UI" panose="020B0604030504040204" pitchFamily="50" charset="-128"/>
                <a:ea typeface="Meiryo UI" panose="020B0604030504040204" pitchFamily="50" charset="-128"/>
              </a:rPr>
              <a:t>HD (2021d)</a:t>
            </a:r>
            <a:r>
              <a:rPr lang="zh-TW" altLang="en-US" sz="1000" dirty="0">
                <a:latin typeface="Meiryo UI" panose="020B0604030504040204" pitchFamily="50" charset="-128"/>
                <a:ea typeface="Meiryo UI" panose="020B0604030504040204" pitchFamily="50" charset="-128"/>
              </a:rPr>
              <a:t>：“ケーブル及び塗料の可燃性有機ガス発生量評価計画”，東京電力福島第一原子力発電所における事故の分析に係る検討会（第２３回），</a:t>
            </a:r>
            <a:r>
              <a:rPr lang="en-US" altLang="zh-TW" sz="1000" dirty="0">
                <a:latin typeface="Meiryo UI" panose="020B0604030504040204" pitchFamily="50" charset="-128"/>
                <a:ea typeface="Meiryo UI" panose="020B0604030504040204" pitchFamily="50" charset="-128"/>
              </a:rPr>
              <a:t>2021</a:t>
            </a:r>
            <a:r>
              <a:rPr lang="zh-TW" altLang="en-US" sz="1000" dirty="0">
                <a:latin typeface="Meiryo UI" panose="020B0604030504040204" pitchFamily="50" charset="-128"/>
                <a:ea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rPr>
              <a:t>10</a:t>
            </a:r>
            <a:r>
              <a:rPr lang="zh-TW" altLang="en-US" sz="1000" dirty="0">
                <a:latin typeface="Meiryo UI" panose="020B0604030504040204" pitchFamily="50" charset="-128"/>
                <a:ea typeface="Meiryo UI" panose="020B0604030504040204" pitchFamily="50" charset="-128"/>
              </a:rPr>
              <a:t>月</a:t>
            </a:r>
            <a:r>
              <a:rPr lang="en-US" altLang="zh-TW" sz="1000" dirty="0">
                <a:latin typeface="Meiryo UI" panose="020B0604030504040204" pitchFamily="50" charset="-128"/>
                <a:ea typeface="Meiryo UI" panose="020B0604030504040204" pitchFamily="50" charset="-128"/>
              </a:rPr>
              <a:t>19</a:t>
            </a:r>
            <a:r>
              <a:rPr lang="zh-TW" altLang="en-US" sz="1000" dirty="0">
                <a:latin typeface="Meiryo UI" panose="020B0604030504040204" pitchFamily="50" charset="-128"/>
                <a:ea typeface="Meiryo UI" panose="020B0604030504040204" pitchFamily="50" charset="-128"/>
              </a:rPr>
              <a:t>日．東京電力ホールディングス株式会社 </a:t>
            </a:r>
            <a:r>
              <a:rPr lang="en-US" altLang="zh-TW" sz="1000" dirty="0">
                <a:latin typeface="Meiryo UI" panose="020B0604030504040204" pitchFamily="50" charset="-128"/>
                <a:ea typeface="Meiryo UI" panose="020B0604030504040204" pitchFamily="50" charset="-128"/>
              </a:rPr>
              <a:t>https://www.nsr.go.jp/data/000367851.pdf</a:t>
            </a:r>
            <a:endParaRPr lang="zh-TW" altLang="en-US" sz="1000" dirty="0">
              <a:latin typeface="Meiryo UI" panose="020B0604030504040204" pitchFamily="50" charset="-128"/>
              <a:ea typeface="Meiryo UI" panose="020B0604030504040204" pitchFamily="50" charset="-128"/>
            </a:endParaRPr>
          </a:p>
          <a:p>
            <a:pPr marL="180975" indent="-180975">
              <a:spcAft>
                <a:spcPts val="600"/>
              </a:spcAft>
            </a:pPr>
            <a:r>
              <a:rPr lang="zh-TW" altLang="en-US" sz="1000" dirty="0">
                <a:latin typeface="Meiryo UI" panose="020B0604030504040204" pitchFamily="50" charset="-128"/>
                <a:ea typeface="Meiryo UI" panose="020B0604030504040204" pitchFamily="50" charset="-128"/>
              </a:rPr>
              <a:t>東京電力</a:t>
            </a:r>
            <a:r>
              <a:rPr lang="en-US" altLang="zh-TW" sz="1000" dirty="0">
                <a:latin typeface="Meiryo UI" panose="020B0604030504040204" pitchFamily="50" charset="-128"/>
                <a:ea typeface="Meiryo UI" panose="020B0604030504040204" pitchFamily="50" charset="-128"/>
              </a:rPr>
              <a:t>HD (2021e)</a:t>
            </a:r>
            <a:r>
              <a:rPr lang="zh-TW" altLang="en-US" sz="1000" dirty="0">
                <a:latin typeface="Meiryo UI" panose="020B0604030504040204" pitchFamily="50" charset="-128"/>
                <a:ea typeface="Meiryo UI" panose="020B0604030504040204" pitchFamily="50" charset="-128"/>
              </a:rPr>
              <a:t>：“ケーブル及び保温材の可燃性ガス発生量評価予備試験速報”，東京電力福島第一原子力発電所における事故の分析に係る検討会（第２７回），</a:t>
            </a:r>
            <a:r>
              <a:rPr lang="en-US" altLang="zh-TW" sz="1000" dirty="0">
                <a:latin typeface="Meiryo UI" panose="020B0604030504040204" pitchFamily="50" charset="-128"/>
                <a:ea typeface="Meiryo UI" panose="020B0604030504040204" pitchFamily="50" charset="-128"/>
              </a:rPr>
              <a:t>2021</a:t>
            </a:r>
            <a:r>
              <a:rPr lang="zh-TW" altLang="en-US" sz="1000" dirty="0">
                <a:latin typeface="Meiryo UI" panose="020B0604030504040204" pitchFamily="50" charset="-128"/>
                <a:ea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rPr>
              <a:t>12</a:t>
            </a:r>
            <a:r>
              <a:rPr lang="zh-TW" altLang="en-US" sz="1000" dirty="0">
                <a:latin typeface="Meiryo UI" panose="020B0604030504040204" pitchFamily="50" charset="-128"/>
                <a:ea typeface="Meiryo UI" panose="020B0604030504040204" pitchFamily="50" charset="-128"/>
              </a:rPr>
              <a:t>月</a:t>
            </a:r>
            <a:r>
              <a:rPr lang="en-US" altLang="zh-TW" sz="1000" dirty="0">
                <a:latin typeface="Meiryo UI" panose="020B0604030504040204" pitchFamily="50" charset="-128"/>
                <a:ea typeface="Meiryo UI" panose="020B0604030504040204" pitchFamily="50" charset="-128"/>
              </a:rPr>
              <a:t>21</a:t>
            </a:r>
            <a:r>
              <a:rPr lang="zh-TW" altLang="en-US" sz="1000" dirty="0">
                <a:latin typeface="Meiryo UI" panose="020B0604030504040204" pitchFamily="50" charset="-128"/>
                <a:ea typeface="Meiryo UI" panose="020B0604030504040204" pitchFamily="50" charset="-128"/>
              </a:rPr>
              <a:t>日．東京電力ホールディングス株式会社 </a:t>
            </a:r>
            <a:r>
              <a:rPr lang="en-US" altLang="zh-TW" sz="1000" dirty="0">
                <a:latin typeface="Meiryo UI" panose="020B0604030504040204" pitchFamily="50" charset="-128"/>
                <a:ea typeface="Meiryo UI" panose="020B0604030504040204" pitchFamily="50" charset="-128"/>
              </a:rPr>
              <a:t>https://www.nsr.go.jp/data/000376559.pdf</a:t>
            </a:r>
            <a:endParaRPr lang="zh-TW" altLang="en-US" sz="1000" dirty="0">
              <a:latin typeface="Meiryo UI" panose="020B0604030504040204" pitchFamily="50" charset="-128"/>
              <a:ea typeface="Meiryo UI" panose="020B0604030504040204" pitchFamily="50" charset="-128"/>
            </a:endParaRPr>
          </a:p>
          <a:p>
            <a:pPr marL="180975" indent="-180975">
              <a:spcAft>
                <a:spcPts val="600"/>
              </a:spcAft>
            </a:pPr>
            <a:r>
              <a:rPr lang="zh-TW" altLang="en-US" sz="1000" dirty="0">
                <a:latin typeface="Meiryo UI" panose="020B0604030504040204" pitchFamily="50" charset="-128"/>
                <a:ea typeface="Meiryo UI" panose="020B0604030504040204" pitchFamily="50" charset="-128"/>
              </a:rPr>
              <a:t>東京電力</a:t>
            </a:r>
            <a:r>
              <a:rPr lang="en-US" altLang="zh-TW" sz="1000" dirty="0">
                <a:latin typeface="Meiryo UI" panose="020B0604030504040204" pitchFamily="50" charset="-128"/>
                <a:ea typeface="Meiryo UI" panose="020B0604030504040204" pitchFamily="50" charset="-128"/>
              </a:rPr>
              <a:t>HD (2021f)</a:t>
            </a:r>
            <a:r>
              <a:rPr lang="zh-TW" altLang="en-US" sz="1000" dirty="0">
                <a:latin typeface="Meiryo UI" panose="020B0604030504040204" pitchFamily="50" charset="-128"/>
                <a:ea typeface="Meiryo UI" panose="020B0604030504040204" pitchFamily="50" charset="-128"/>
              </a:rPr>
              <a:t>：“ケーブル・塗料・保温材の可燃性ガス発生量評価試験結果”，東京電力福島第一原子力発電所における事故の分析に係る検討会（第２８回），</a:t>
            </a:r>
            <a:r>
              <a:rPr lang="en-US" altLang="zh-TW" sz="1000" dirty="0">
                <a:latin typeface="Meiryo UI" panose="020B0604030504040204" pitchFamily="50" charset="-128"/>
                <a:ea typeface="Meiryo UI" panose="020B0604030504040204" pitchFamily="50" charset="-128"/>
              </a:rPr>
              <a:t>2022</a:t>
            </a:r>
            <a:r>
              <a:rPr lang="zh-TW" altLang="en-US" sz="1000" dirty="0">
                <a:latin typeface="Meiryo UI" panose="020B0604030504040204" pitchFamily="50" charset="-128"/>
                <a:ea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rPr>
              <a:t>2</a:t>
            </a:r>
            <a:r>
              <a:rPr lang="zh-TW" altLang="en-US" sz="1000" dirty="0">
                <a:latin typeface="Meiryo UI" panose="020B0604030504040204" pitchFamily="50" charset="-128"/>
                <a:ea typeface="Meiryo UI" panose="020B0604030504040204" pitchFamily="50" charset="-128"/>
              </a:rPr>
              <a:t>月</a:t>
            </a:r>
            <a:r>
              <a:rPr lang="en-US" altLang="zh-TW" sz="1000" dirty="0">
                <a:latin typeface="Meiryo UI" panose="020B0604030504040204" pitchFamily="50" charset="-128"/>
                <a:ea typeface="Meiryo UI" panose="020B0604030504040204" pitchFamily="50" charset="-128"/>
              </a:rPr>
              <a:t>28</a:t>
            </a:r>
            <a:r>
              <a:rPr lang="zh-TW" altLang="en-US" sz="1000" dirty="0">
                <a:latin typeface="Meiryo UI" panose="020B0604030504040204" pitchFamily="50" charset="-128"/>
                <a:ea typeface="Meiryo UI" panose="020B0604030504040204" pitchFamily="50" charset="-128"/>
              </a:rPr>
              <a:t>日．東京電力ホールディングス株式会社 </a:t>
            </a:r>
            <a:r>
              <a:rPr lang="en-US" altLang="zh-TW" sz="1000" dirty="0">
                <a:latin typeface="Meiryo UI" panose="020B0604030504040204" pitchFamily="50" charset="-128"/>
                <a:ea typeface="Meiryo UI" panose="020B0604030504040204" pitchFamily="50" charset="-128"/>
              </a:rPr>
              <a:t>https://www.nsr.go.jp/data/000382270.pdf</a:t>
            </a:r>
            <a:endParaRPr lang="ja-JP" altLang="en-US" sz="10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40693" y="1077610"/>
            <a:ext cx="800219" cy="276999"/>
          </a:xfrm>
          <a:prstGeom prst="rect">
            <a:avLst/>
          </a:prstGeom>
          <a:noFill/>
        </p:spPr>
        <p:txBody>
          <a:bodyPr wrap="none" rtlCol="0">
            <a:spAutoFit/>
          </a:bodyPr>
          <a:lstStyle/>
          <a:p>
            <a:r>
              <a:rPr kumimoji="1" lang="ja-JP" altLang="en-US" sz="1200" dirty="0" smtClean="0"/>
              <a:t>引用文献</a:t>
            </a:r>
            <a:endParaRPr kumimoji="1" lang="ja-JP" altLang="en-US" sz="1200" dirty="0"/>
          </a:p>
        </p:txBody>
      </p:sp>
      <p:sp>
        <p:nvSpPr>
          <p:cNvPr id="4" name="正方形/長方形 3"/>
          <p:cNvSpPr/>
          <p:nvPr/>
        </p:nvSpPr>
        <p:spPr>
          <a:xfrm>
            <a:off x="160867" y="103033"/>
            <a:ext cx="7449608" cy="338554"/>
          </a:xfrm>
          <a:prstGeom prst="rect">
            <a:avLst/>
          </a:prstGeom>
        </p:spPr>
        <p:txBody>
          <a:bodyPr wrap="square">
            <a:spAutoFit/>
          </a:bodyPr>
          <a:lstStyle/>
          <a:p>
            <a:r>
              <a:rPr lang="ja-JP" altLang="ja-JP" sz="1600" dirty="0">
                <a:latin typeface="+mn-ea"/>
                <a:cs typeface="Times New Roman" panose="02020603050405020304" pitchFamily="18" charset="0"/>
              </a:rPr>
              <a:t>サンプル中含有元素の由来・起源の評価結果（ウェル調整ライン堆積物</a:t>
            </a:r>
            <a:r>
              <a:rPr lang="ja-JP" altLang="ja-JP" sz="1600" dirty="0" smtClean="0">
                <a:latin typeface="+mn-ea"/>
                <a:cs typeface="Times New Roman" panose="02020603050405020304" pitchFamily="18" charset="0"/>
              </a:rPr>
              <a:t>）</a:t>
            </a:r>
            <a:r>
              <a:rPr lang="ja-JP" altLang="en-US" sz="1600" dirty="0">
                <a:latin typeface="+mn-ea"/>
                <a:cs typeface="Times New Roman" panose="02020603050405020304" pitchFamily="18" charset="0"/>
              </a:rPr>
              <a:t>　</a:t>
            </a:r>
            <a:r>
              <a:rPr lang="en-US" altLang="ja-JP" sz="1600" dirty="0" smtClean="0">
                <a:latin typeface="+mn-ea"/>
                <a:cs typeface="Times New Roman" panose="02020603050405020304" pitchFamily="18" charset="0"/>
              </a:rPr>
              <a:t>(3/3)</a:t>
            </a:r>
            <a:endParaRPr lang="ja-JP" altLang="en-US" sz="1600" dirty="0">
              <a:latin typeface="+mn-ea"/>
            </a:endParaRPr>
          </a:p>
        </p:txBody>
      </p:sp>
      <p:sp>
        <p:nvSpPr>
          <p:cNvPr id="5" name="テキスト ボックス 4"/>
          <p:cNvSpPr txBox="1"/>
          <p:nvPr/>
        </p:nvSpPr>
        <p:spPr>
          <a:xfrm>
            <a:off x="7846042" y="107495"/>
            <a:ext cx="1210588" cy="338554"/>
          </a:xfrm>
          <a:prstGeom prst="rect">
            <a:avLst/>
          </a:prstGeom>
          <a:noFill/>
          <a:ln>
            <a:solidFill>
              <a:srgbClr val="FF0000"/>
            </a:solidFill>
          </a:ln>
        </p:spPr>
        <p:txBody>
          <a:bodyPr wrap="none" rtlCol="0">
            <a:spAutoFit/>
          </a:bodyPr>
          <a:lstStyle/>
          <a:p>
            <a:pPr algn="ctr">
              <a:spcBef>
                <a:spcPts val="600"/>
              </a:spcBef>
            </a:pPr>
            <a:r>
              <a:rPr kumimoji="1" lang="ja-JP" altLang="en-US" sz="1600" dirty="0" smtClean="0">
                <a:solidFill>
                  <a:srgbClr val="FF0000"/>
                </a:solidFill>
              </a:rPr>
              <a:t>関係者外秘</a:t>
            </a:r>
            <a:endParaRPr kumimoji="1" lang="ja-JP" altLang="en-US" sz="1600" dirty="0">
              <a:solidFill>
                <a:srgbClr val="FF0000"/>
              </a:solidFill>
            </a:endParaRPr>
          </a:p>
        </p:txBody>
      </p:sp>
    </p:spTree>
    <p:extLst>
      <p:ext uri="{BB962C8B-B14F-4D97-AF65-F5344CB8AC3E}">
        <p14:creationId xmlns:p14="http://schemas.microsoft.com/office/powerpoint/2010/main" val="36717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2345070" y="333397"/>
            <a:ext cx="5472973" cy="338554"/>
          </a:xfrm>
          <a:prstGeom prst="rect">
            <a:avLst/>
          </a:prstGeom>
          <a:noFill/>
        </p:spPr>
        <p:txBody>
          <a:bodyPr wrap="none" rtlCol="0">
            <a:spAutoFit/>
          </a:bodyPr>
          <a:lstStyle/>
          <a:p>
            <a:r>
              <a:rPr kumimoji="1" lang="ja-JP" altLang="en-US" sz="1600" dirty="0" smtClean="0"/>
              <a:t>各着目領域とその周辺で検出された元素（</a:t>
            </a:r>
            <a:r>
              <a:rPr kumimoji="1" lang="en-US" altLang="ja-JP" sz="1600" dirty="0" smtClean="0"/>
              <a:t>2WEL2101B-1</a:t>
            </a:r>
            <a:r>
              <a:rPr kumimoji="1" lang="ja-JP" altLang="en-US" sz="1600" dirty="0" smtClean="0"/>
              <a:t>）</a:t>
            </a:r>
            <a:endParaRPr kumimoji="1" lang="ja-JP" altLang="en-US" sz="1600" dirty="0"/>
          </a:p>
        </p:txBody>
      </p:sp>
      <p:graphicFrame>
        <p:nvGraphicFramePr>
          <p:cNvPr id="17" name="表 16"/>
          <p:cNvGraphicFramePr>
            <a:graphicFrameLocks noGrp="1"/>
          </p:cNvGraphicFramePr>
          <p:nvPr>
            <p:extLst>
              <p:ext uri="{D42A27DB-BD31-4B8C-83A1-F6EECF244321}">
                <p14:modId xmlns:p14="http://schemas.microsoft.com/office/powerpoint/2010/main" val="4213829449"/>
              </p:ext>
            </p:extLst>
          </p:nvPr>
        </p:nvGraphicFramePr>
        <p:xfrm>
          <a:off x="366612" y="671951"/>
          <a:ext cx="8434488" cy="3810840"/>
        </p:xfrm>
        <a:graphic>
          <a:graphicData uri="http://schemas.openxmlformats.org/drawingml/2006/table">
            <a:tbl>
              <a:tblPr firstRow="1" bandRow="1">
                <a:tableStyleId>{5C22544A-7EE6-4342-B048-85BDC9FD1C3A}</a:tableStyleId>
              </a:tblPr>
              <a:tblGrid>
                <a:gridCol w="1385988">
                  <a:extLst>
                    <a:ext uri="{9D8B030D-6E8A-4147-A177-3AD203B41FA5}">
                      <a16:colId xmlns:a16="http://schemas.microsoft.com/office/drawing/2014/main" val="3534196275"/>
                    </a:ext>
                  </a:extLst>
                </a:gridCol>
                <a:gridCol w="7048500">
                  <a:extLst>
                    <a:ext uri="{9D8B030D-6E8A-4147-A177-3AD203B41FA5}">
                      <a16:colId xmlns:a16="http://schemas.microsoft.com/office/drawing/2014/main" val="3853014238"/>
                    </a:ext>
                  </a:extLst>
                </a:gridCol>
              </a:tblGrid>
              <a:tr h="236555">
                <a:tc>
                  <a:txBody>
                    <a:bodyPr/>
                    <a:lstStyle/>
                    <a:p>
                      <a:r>
                        <a:rPr kumimoji="1" lang="ja-JP" altLang="en-US" sz="1800" dirty="0" smtClean="0"/>
                        <a:t>元素</a:t>
                      </a:r>
                      <a:endParaRPr kumimoji="1" lang="ja-JP" altLang="en-US" sz="1800" dirty="0"/>
                    </a:p>
                  </a:txBody>
                  <a:tcPr/>
                </a:tc>
                <a:tc>
                  <a:txBody>
                    <a:bodyPr/>
                    <a:lstStyle/>
                    <a:p>
                      <a:r>
                        <a:rPr kumimoji="1" lang="ja-JP" altLang="en-US" sz="1800" dirty="0" smtClean="0"/>
                        <a:t>領域</a:t>
                      </a:r>
                      <a:r>
                        <a:rPr kumimoji="1" lang="en-US" altLang="ja-JP" sz="1800" dirty="0" smtClean="0"/>
                        <a:t>01</a:t>
                      </a:r>
                      <a:r>
                        <a:rPr kumimoji="1" lang="ja-JP" altLang="en-US" sz="1800" dirty="0" smtClean="0"/>
                        <a:t>～</a:t>
                      </a:r>
                      <a:r>
                        <a:rPr kumimoji="1" lang="en-US" altLang="ja-JP" sz="1800" dirty="0" smtClean="0"/>
                        <a:t>11</a:t>
                      </a:r>
                      <a:endParaRPr kumimoji="1" lang="ja-JP" altLang="en-US" sz="1800" dirty="0"/>
                    </a:p>
                  </a:txBody>
                  <a:tcPr/>
                </a:tc>
                <a:extLst>
                  <a:ext uri="{0D108BD9-81ED-4DB2-BD59-A6C34878D82A}">
                    <a16:rowId xmlns:a16="http://schemas.microsoft.com/office/drawing/2014/main" val="4284488133"/>
                  </a:ext>
                </a:extLst>
              </a:tr>
              <a:tr h="404070">
                <a:tc>
                  <a:txBody>
                    <a:bodyPr/>
                    <a:lstStyle/>
                    <a:p>
                      <a:r>
                        <a:rPr kumimoji="1" lang="en-US" altLang="ja-JP" sz="1800" dirty="0" smtClean="0"/>
                        <a:t>Mg</a:t>
                      </a:r>
                      <a:endParaRPr kumimoji="1" lang="ja-JP" altLang="en-US" sz="1800" dirty="0"/>
                    </a:p>
                  </a:txBody>
                  <a:tcPr/>
                </a:tc>
                <a:tc>
                  <a:txBody>
                    <a:bodyPr/>
                    <a:lstStyle/>
                    <a:p>
                      <a:r>
                        <a:rPr kumimoji="1" lang="en-US" altLang="ja-JP" sz="1800" dirty="0" smtClean="0"/>
                        <a:t>Mg-Si-</a:t>
                      </a:r>
                      <a:r>
                        <a:rPr kumimoji="1" lang="en-US" altLang="ja-JP" sz="1800" dirty="0" err="1" smtClean="0"/>
                        <a:t>Ti</a:t>
                      </a:r>
                      <a:r>
                        <a:rPr kumimoji="1" lang="ja-JP" altLang="en-US" sz="1800" baseline="30000" dirty="0" smtClean="0"/>
                        <a:t>（領</a:t>
                      </a:r>
                      <a:r>
                        <a:rPr kumimoji="1" lang="en-US" altLang="ja-JP" sz="1800" baseline="30000" dirty="0" smtClean="0"/>
                        <a:t>02-2</a:t>
                      </a:r>
                      <a:r>
                        <a:rPr kumimoji="1" lang="ja-JP" altLang="en-US" sz="1800" baseline="30000" dirty="0" smtClean="0"/>
                        <a:t>）</a:t>
                      </a:r>
                      <a:r>
                        <a:rPr kumimoji="1" lang="en-US" altLang="ja-JP" sz="1800" dirty="0" smtClean="0"/>
                        <a:t>,</a:t>
                      </a:r>
                      <a:endParaRPr kumimoji="1" lang="en-US" altLang="ja-JP" sz="1800" baseline="0" dirty="0" smtClean="0"/>
                    </a:p>
                  </a:txBody>
                  <a:tcPr/>
                </a:tc>
                <a:extLst>
                  <a:ext uri="{0D108BD9-81ED-4DB2-BD59-A6C34878D82A}">
                    <a16:rowId xmlns:a16="http://schemas.microsoft.com/office/drawing/2014/main" val="501016961"/>
                  </a:ext>
                </a:extLst>
              </a:tr>
              <a:tr h="404070">
                <a:tc>
                  <a:txBody>
                    <a:bodyPr/>
                    <a:lstStyle/>
                    <a:p>
                      <a:r>
                        <a:rPr kumimoji="1" lang="en-US" altLang="ja-JP" sz="1800" dirty="0" smtClean="0"/>
                        <a:t>Si</a:t>
                      </a:r>
                      <a:endParaRPr kumimoji="1" lang="ja-JP" altLang="en-US" sz="1800" dirty="0"/>
                    </a:p>
                  </a:txBody>
                  <a:tcPr/>
                </a:tc>
                <a:tc>
                  <a:txBody>
                    <a:bodyPr/>
                    <a:lstStyle/>
                    <a:p>
                      <a:r>
                        <a:rPr kumimoji="1" lang="en-US" altLang="ja-JP" sz="1800" baseline="0" dirty="0" smtClean="0"/>
                        <a:t>Mg-Si-</a:t>
                      </a:r>
                      <a:r>
                        <a:rPr kumimoji="1" lang="en-US" altLang="ja-JP" sz="1800" baseline="0" dirty="0" err="1" smtClean="0"/>
                        <a:t>Ti</a:t>
                      </a:r>
                      <a:r>
                        <a:rPr kumimoji="1" lang="ja-JP" altLang="en-US" sz="1800" baseline="30000" dirty="0" smtClean="0"/>
                        <a:t>（領</a:t>
                      </a:r>
                      <a:r>
                        <a:rPr kumimoji="1" lang="en-US" altLang="ja-JP" sz="1800" baseline="30000" dirty="0" smtClean="0"/>
                        <a:t>02-2</a:t>
                      </a:r>
                      <a:r>
                        <a:rPr kumimoji="1" lang="ja-JP" altLang="en-US" sz="1800" baseline="30000" dirty="0" smtClean="0"/>
                        <a:t>）</a:t>
                      </a:r>
                      <a:r>
                        <a:rPr kumimoji="1" lang="en-US" altLang="ja-JP" sz="1800" baseline="0" dirty="0" smtClean="0"/>
                        <a:t>,</a:t>
                      </a:r>
                    </a:p>
                  </a:txBody>
                  <a:tcPr/>
                </a:tc>
                <a:extLst>
                  <a:ext uri="{0D108BD9-81ED-4DB2-BD59-A6C34878D82A}">
                    <a16:rowId xmlns:a16="http://schemas.microsoft.com/office/drawing/2014/main" val="2684252484"/>
                  </a:ext>
                </a:extLst>
              </a:tr>
              <a:tr h="404070">
                <a:tc>
                  <a:txBody>
                    <a:bodyPr/>
                    <a:lstStyle/>
                    <a:p>
                      <a:r>
                        <a:rPr kumimoji="1" lang="en-US" altLang="ja-JP" sz="1800" dirty="0" err="1" smtClean="0"/>
                        <a:t>Ti</a:t>
                      </a:r>
                      <a:endParaRPr kumimoji="1" lang="ja-JP" alt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err="1" smtClean="0"/>
                        <a:t>Ti</a:t>
                      </a:r>
                      <a:r>
                        <a:rPr kumimoji="1" lang="ja-JP" altLang="en-US" sz="1800" baseline="30000" dirty="0" smtClean="0"/>
                        <a:t>（領</a:t>
                      </a:r>
                      <a:r>
                        <a:rPr kumimoji="1" lang="en-US" altLang="ja-JP" sz="1800" baseline="30000" dirty="0" smtClean="0"/>
                        <a:t>02-1</a:t>
                      </a:r>
                      <a:r>
                        <a:rPr kumimoji="1" lang="ja-JP" altLang="en-US" sz="1800" baseline="30000" dirty="0" smtClean="0"/>
                        <a:t>）</a:t>
                      </a:r>
                      <a:r>
                        <a:rPr kumimoji="1" lang="en-US" altLang="ja-JP" sz="1800" dirty="0" smtClean="0"/>
                        <a:t>,</a:t>
                      </a:r>
                      <a:r>
                        <a:rPr kumimoji="1" lang="ja-JP" altLang="en-US" sz="1800" dirty="0" smtClean="0"/>
                        <a:t>　</a:t>
                      </a:r>
                      <a:r>
                        <a:rPr kumimoji="1" lang="en-US" altLang="ja-JP" sz="1800" dirty="0" smtClean="0"/>
                        <a:t>Mg-Si-</a:t>
                      </a:r>
                      <a:r>
                        <a:rPr kumimoji="1" lang="en-US" altLang="ja-JP" sz="1800" dirty="0" err="1" smtClean="0"/>
                        <a:t>Ti</a:t>
                      </a:r>
                      <a:r>
                        <a:rPr kumimoji="1" lang="ja-JP" altLang="en-US" sz="1800" baseline="30000" dirty="0" smtClean="0"/>
                        <a:t>（領</a:t>
                      </a:r>
                      <a:r>
                        <a:rPr kumimoji="1" lang="en-US" altLang="ja-JP" sz="1800" baseline="30000" dirty="0" smtClean="0"/>
                        <a:t>02-2</a:t>
                      </a:r>
                      <a:r>
                        <a:rPr kumimoji="1" lang="ja-JP" altLang="en-US" sz="1800" baseline="30000" dirty="0" smtClean="0"/>
                        <a:t>）</a:t>
                      </a:r>
                      <a:endParaRPr kumimoji="1" lang="ja-JP" altLang="en-US" sz="1800" baseline="30000" dirty="0"/>
                    </a:p>
                  </a:txBody>
                  <a:tcPr/>
                </a:tc>
                <a:extLst>
                  <a:ext uri="{0D108BD9-81ED-4DB2-BD59-A6C34878D82A}">
                    <a16:rowId xmlns:a16="http://schemas.microsoft.com/office/drawing/2014/main" val="3558989145"/>
                  </a:ext>
                </a:extLst>
              </a:tr>
              <a:tr h="292903">
                <a:tc>
                  <a:txBody>
                    <a:bodyPr/>
                    <a:lstStyle/>
                    <a:p>
                      <a:r>
                        <a:rPr kumimoji="1" lang="en-US" altLang="ja-JP" sz="1800" dirty="0" smtClean="0"/>
                        <a:t>Cr</a:t>
                      </a:r>
                      <a:endParaRPr kumimoji="1" lang="ja-JP" alt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err="1" smtClean="0"/>
                        <a:t>Zr</a:t>
                      </a:r>
                      <a:r>
                        <a:rPr kumimoji="1" lang="en-US" altLang="ja-JP" sz="1800" dirty="0" smtClean="0"/>
                        <a:t>-U-Fe-Cr</a:t>
                      </a:r>
                      <a:r>
                        <a:rPr kumimoji="1" lang="ja-JP" altLang="en-US" sz="1800" baseline="30000" dirty="0" smtClean="0"/>
                        <a:t>（領</a:t>
                      </a:r>
                      <a:r>
                        <a:rPr kumimoji="1" lang="en-US" altLang="ja-JP" sz="1800" baseline="30000" dirty="0" smtClean="0"/>
                        <a:t>01</a:t>
                      </a:r>
                      <a:r>
                        <a:rPr kumimoji="1" lang="ja-JP" altLang="en-US" sz="1800" baseline="30000" dirty="0" smtClean="0"/>
                        <a:t>）</a:t>
                      </a:r>
                      <a:r>
                        <a:rPr kumimoji="1" lang="en-US" altLang="ja-JP" sz="1800" dirty="0" smtClean="0"/>
                        <a:t>,</a:t>
                      </a:r>
                      <a:r>
                        <a:rPr kumimoji="1" lang="ja-JP" altLang="en-US" sz="1800" dirty="0" smtClean="0"/>
                        <a:t>　</a:t>
                      </a:r>
                      <a:r>
                        <a:rPr kumimoji="1" lang="en-US" altLang="ja-JP" sz="1800" dirty="0" smtClean="0"/>
                        <a:t>Cr</a:t>
                      </a:r>
                      <a:r>
                        <a:rPr kumimoji="1" lang="ja-JP" altLang="en-US" sz="1800" dirty="0" err="1" smtClean="0"/>
                        <a:t>の濃</a:t>
                      </a:r>
                      <a:r>
                        <a:rPr kumimoji="1" lang="ja-JP" altLang="en-US" sz="1800" dirty="0" smtClean="0"/>
                        <a:t>集領域が点在</a:t>
                      </a:r>
                    </a:p>
                  </a:txBody>
                  <a:tcPr/>
                </a:tc>
                <a:extLst>
                  <a:ext uri="{0D108BD9-81ED-4DB2-BD59-A6C34878D82A}">
                    <a16:rowId xmlns:a16="http://schemas.microsoft.com/office/drawing/2014/main" val="2349857380"/>
                  </a:ext>
                </a:extLst>
              </a:tr>
              <a:tr h="404070">
                <a:tc>
                  <a:txBody>
                    <a:bodyPr/>
                    <a:lstStyle/>
                    <a:p>
                      <a:r>
                        <a:rPr kumimoji="1" lang="en-US" altLang="ja-JP" sz="1800" dirty="0" smtClean="0"/>
                        <a:t>Fe</a:t>
                      </a:r>
                      <a:endParaRPr kumimoji="1" lang="ja-JP" altLang="en-US" sz="1800" dirty="0"/>
                    </a:p>
                  </a:txBody>
                  <a:tcPr/>
                </a:tc>
                <a:tc>
                  <a:txBody>
                    <a:bodyPr/>
                    <a:lstStyle/>
                    <a:p>
                      <a:r>
                        <a:rPr kumimoji="1" lang="ja-JP" altLang="en-US" sz="1800" dirty="0" smtClean="0"/>
                        <a:t>広く分布（</a:t>
                      </a:r>
                      <a:r>
                        <a:rPr kumimoji="1" lang="en-US" altLang="ja-JP" sz="1800" dirty="0" smtClean="0"/>
                        <a:t>Fe-O</a:t>
                      </a:r>
                      <a:r>
                        <a:rPr kumimoji="1" lang="ja-JP" altLang="en-US" sz="1800" dirty="0" smtClean="0"/>
                        <a:t>）</a:t>
                      </a:r>
                      <a:r>
                        <a:rPr kumimoji="1" lang="en-US" altLang="ja-JP" sz="1800" dirty="0" smtClean="0"/>
                        <a:t>, Fe-(</a:t>
                      </a:r>
                      <a:r>
                        <a:rPr kumimoji="1" lang="en-US" altLang="ja-JP" sz="1800" dirty="0" err="1" smtClean="0"/>
                        <a:t>Zn,Al</a:t>
                      </a:r>
                      <a:r>
                        <a:rPr kumimoji="1" lang="en-US" altLang="ja-JP" sz="1800" dirty="0" smtClean="0"/>
                        <a:t>)</a:t>
                      </a:r>
                      <a:r>
                        <a:rPr kumimoji="1" lang="ja-JP" altLang="en-US" sz="1800" baseline="30000" dirty="0" smtClean="0"/>
                        <a:t>（領</a:t>
                      </a:r>
                      <a:r>
                        <a:rPr kumimoji="1" lang="en-US" altLang="ja-JP" sz="1800" baseline="30000" dirty="0" smtClean="0"/>
                        <a:t>06</a:t>
                      </a:r>
                      <a:r>
                        <a:rPr kumimoji="1" lang="ja-JP" altLang="en-US" sz="1800" baseline="30000" dirty="0" smtClean="0"/>
                        <a:t>）</a:t>
                      </a:r>
                      <a:r>
                        <a:rPr kumimoji="1" lang="en-US" altLang="ja-JP" sz="1800" dirty="0" smtClean="0"/>
                        <a:t>,</a:t>
                      </a:r>
                      <a:r>
                        <a:rPr kumimoji="1" lang="ja-JP" altLang="en-US" sz="1800" dirty="0" smtClean="0"/>
                        <a:t>　</a:t>
                      </a:r>
                      <a:r>
                        <a:rPr kumimoji="1" lang="en-US" altLang="ja-JP" sz="1800" dirty="0" smtClean="0"/>
                        <a:t>Fe-(Al)</a:t>
                      </a:r>
                      <a:r>
                        <a:rPr kumimoji="1" lang="ja-JP" altLang="en-US" sz="1800" baseline="30000" dirty="0" smtClean="0"/>
                        <a:t>（領</a:t>
                      </a:r>
                      <a:r>
                        <a:rPr kumimoji="1" lang="en-US" altLang="ja-JP" sz="1800" baseline="30000" dirty="0" smtClean="0"/>
                        <a:t>07,08</a:t>
                      </a:r>
                      <a:r>
                        <a:rPr kumimoji="1" lang="ja-JP" altLang="en-US" sz="1800" baseline="30000" dirty="0" smtClean="0"/>
                        <a:t>）</a:t>
                      </a:r>
                      <a:r>
                        <a:rPr kumimoji="1" lang="en-US" altLang="ja-JP" sz="1800" dirty="0" smtClean="0"/>
                        <a:t>,</a:t>
                      </a:r>
                    </a:p>
                  </a:txBody>
                  <a:tcPr/>
                </a:tc>
                <a:extLst>
                  <a:ext uri="{0D108BD9-81ED-4DB2-BD59-A6C34878D82A}">
                    <a16:rowId xmlns:a16="http://schemas.microsoft.com/office/drawing/2014/main" val="3962093268"/>
                  </a:ext>
                </a:extLst>
              </a:tr>
              <a:tr h="292903">
                <a:tc>
                  <a:txBody>
                    <a:bodyPr/>
                    <a:lstStyle/>
                    <a:p>
                      <a:r>
                        <a:rPr kumimoji="1" lang="en-US" altLang="ja-JP" sz="1800" dirty="0" smtClean="0"/>
                        <a:t>Ni</a:t>
                      </a:r>
                      <a:endParaRPr kumimoji="1" lang="ja-JP" alt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Ni</a:t>
                      </a:r>
                      <a:r>
                        <a:rPr kumimoji="1" lang="ja-JP" altLang="en-US" sz="1800" dirty="0" err="1" smtClean="0"/>
                        <a:t>の濃</a:t>
                      </a:r>
                      <a:r>
                        <a:rPr kumimoji="1" lang="ja-JP" altLang="en-US" sz="1800" dirty="0" smtClean="0"/>
                        <a:t>集領域が点在</a:t>
                      </a:r>
                    </a:p>
                  </a:txBody>
                  <a:tcPr/>
                </a:tc>
                <a:extLst>
                  <a:ext uri="{0D108BD9-81ED-4DB2-BD59-A6C34878D82A}">
                    <a16:rowId xmlns:a16="http://schemas.microsoft.com/office/drawing/2014/main" val="3238105900"/>
                  </a:ext>
                </a:extLst>
              </a:tr>
              <a:tr h="292903">
                <a:tc>
                  <a:txBody>
                    <a:bodyPr/>
                    <a:lstStyle/>
                    <a:p>
                      <a:r>
                        <a:rPr kumimoji="1" lang="en-US" altLang="ja-JP" sz="1800" dirty="0" smtClean="0"/>
                        <a:t>Zn</a:t>
                      </a:r>
                      <a:endParaRPr kumimoji="1" lang="ja-JP" altLang="en-US" sz="1800" dirty="0"/>
                    </a:p>
                  </a:txBody>
                  <a:tcPr/>
                </a:tc>
                <a:tc>
                  <a:txBody>
                    <a:bodyPr/>
                    <a:lstStyle/>
                    <a:p>
                      <a:r>
                        <a:rPr kumimoji="1" lang="en-US" altLang="ja-JP" sz="1800" dirty="0" smtClean="0"/>
                        <a:t>Fe-(</a:t>
                      </a:r>
                      <a:r>
                        <a:rPr kumimoji="1" lang="en-US" altLang="ja-JP" sz="1800" dirty="0" err="1" smtClean="0"/>
                        <a:t>Zn,Al</a:t>
                      </a:r>
                      <a:r>
                        <a:rPr kumimoji="1" lang="en-US" altLang="ja-JP" sz="1800" dirty="0" smtClean="0"/>
                        <a:t>)</a:t>
                      </a:r>
                      <a:r>
                        <a:rPr kumimoji="1" lang="ja-JP" altLang="en-US" sz="1800" baseline="30000" dirty="0" smtClean="0"/>
                        <a:t>（領</a:t>
                      </a:r>
                      <a:r>
                        <a:rPr kumimoji="1" lang="en-US" altLang="ja-JP" sz="1800" baseline="30000" dirty="0" smtClean="0"/>
                        <a:t>06</a:t>
                      </a:r>
                      <a:r>
                        <a:rPr kumimoji="1" lang="ja-JP" altLang="en-US" sz="1800" baseline="30000" dirty="0" smtClean="0"/>
                        <a:t>）</a:t>
                      </a:r>
                      <a:r>
                        <a:rPr kumimoji="1" lang="en-US" altLang="ja-JP" sz="1800" dirty="0" smtClean="0"/>
                        <a:t>, Zn</a:t>
                      </a:r>
                      <a:r>
                        <a:rPr kumimoji="1" lang="ja-JP" altLang="en-US" sz="1800" dirty="0" err="1" smtClean="0"/>
                        <a:t>の濃</a:t>
                      </a:r>
                      <a:r>
                        <a:rPr kumimoji="1" lang="ja-JP" altLang="en-US" sz="1800" dirty="0" smtClean="0"/>
                        <a:t>集領域が点在</a:t>
                      </a:r>
                    </a:p>
                  </a:txBody>
                  <a:tcPr/>
                </a:tc>
                <a:extLst>
                  <a:ext uri="{0D108BD9-81ED-4DB2-BD59-A6C34878D82A}">
                    <a16:rowId xmlns:a16="http://schemas.microsoft.com/office/drawing/2014/main" val="748032422"/>
                  </a:ext>
                </a:extLst>
              </a:tr>
              <a:tr h="277457">
                <a:tc>
                  <a:txBody>
                    <a:bodyPr/>
                    <a:lstStyle/>
                    <a:p>
                      <a:r>
                        <a:rPr kumimoji="1" lang="en-US" altLang="ja-JP" sz="1800" dirty="0" err="1" smtClean="0"/>
                        <a:t>Zr</a:t>
                      </a:r>
                      <a:endParaRPr kumimoji="1" lang="ja-JP" alt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err="1" smtClean="0"/>
                        <a:t>Zr</a:t>
                      </a:r>
                      <a:r>
                        <a:rPr kumimoji="1" lang="en-US" altLang="ja-JP" sz="1800" dirty="0" smtClean="0"/>
                        <a:t>-U-Fe-Cr</a:t>
                      </a:r>
                      <a:r>
                        <a:rPr kumimoji="1" lang="ja-JP" altLang="en-US" sz="1800" baseline="30000" dirty="0" smtClean="0"/>
                        <a:t>（領</a:t>
                      </a:r>
                      <a:r>
                        <a:rPr kumimoji="1" lang="en-US" altLang="ja-JP" sz="1800" baseline="30000" dirty="0" smtClean="0"/>
                        <a:t>01</a:t>
                      </a:r>
                      <a:r>
                        <a:rPr kumimoji="1" lang="ja-JP" altLang="en-US" sz="1800" baseline="30000" dirty="0" smtClean="0"/>
                        <a:t>）</a:t>
                      </a:r>
                      <a:r>
                        <a:rPr kumimoji="1" lang="en-US" altLang="ja-JP" sz="1800" dirty="0" smtClean="0"/>
                        <a:t>,</a:t>
                      </a:r>
                      <a:r>
                        <a:rPr kumimoji="1" lang="ja-JP" altLang="en-US" sz="1800" dirty="0" smtClean="0"/>
                        <a:t>　</a:t>
                      </a:r>
                      <a:r>
                        <a:rPr kumimoji="1" lang="en-US" altLang="ja-JP" sz="1800" dirty="0" err="1" smtClean="0"/>
                        <a:t>Zr</a:t>
                      </a:r>
                      <a:r>
                        <a:rPr kumimoji="1" lang="en-US" altLang="ja-JP" sz="1800" dirty="0" smtClean="0"/>
                        <a:t>-U-Fe</a:t>
                      </a:r>
                      <a:r>
                        <a:rPr kumimoji="1" lang="ja-JP" altLang="en-US" sz="1800" baseline="30000" dirty="0" smtClean="0"/>
                        <a:t>（領</a:t>
                      </a:r>
                      <a:r>
                        <a:rPr kumimoji="1" lang="en-US" altLang="ja-JP" sz="1800" baseline="30000" dirty="0" smtClean="0"/>
                        <a:t>04</a:t>
                      </a:r>
                      <a:r>
                        <a:rPr kumimoji="1" lang="ja-JP" altLang="en-US" sz="1800" baseline="30000" dirty="0" smtClean="0"/>
                        <a:t>）</a:t>
                      </a:r>
                      <a:r>
                        <a:rPr kumimoji="1" lang="en-US" altLang="ja-JP" sz="1800" dirty="0" smtClean="0"/>
                        <a:t>,</a:t>
                      </a:r>
                      <a:r>
                        <a:rPr kumimoji="1" lang="ja-JP" altLang="en-US" sz="1800" dirty="0" smtClean="0"/>
                        <a:t>　</a:t>
                      </a:r>
                      <a:r>
                        <a:rPr kumimoji="1" lang="en-US" altLang="ja-JP" sz="1800" dirty="0" err="1" smtClean="0"/>
                        <a:t>Zr</a:t>
                      </a:r>
                      <a:r>
                        <a:rPr kumimoji="1" lang="en-US" altLang="ja-JP" sz="1800" dirty="0" smtClean="0"/>
                        <a:t>-U-Fe-Cr</a:t>
                      </a:r>
                      <a:r>
                        <a:rPr kumimoji="1" lang="ja-JP" altLang="en-US" sz="1800" baseline="30000" dirty="0" smtClean="0"/>
                        <a:t>（領</a:t>
                      </a:r>
                      <a:r>
                        <a:rPr kumimoji="1" lang="en-US" altLang="ja-JP" sz="1800" baseline="30000" dirty="0" smtClean="0"/>
                        <a:t>05</a:t>
                      </a:r>
                      <a:r>
                        <a:rPr kumimoji="1" lang="ja-JP" altLang="en-US" sz="1800" baseline="30000" dirty="0" smtClean="0"/>
                        <a:t>）</a:t>
                      </a:r>
                      <a:r>
                        <a:rPr kumimoji="1" lang="en-US" altLang="ja-JP" sz="1800" dirty="0" smtClean="0"/>
                        <a:t>,</a:t>
                      </a:r>
                      <a:endParaRPr kumimoji="1" lang="ja-JP" altLang="en-US" sz="1800" dirty="0" smtClean="0"/>
                    </a:p>
                  </a:txBody>
                  <a:tcPr/>
                </a:tc>
                <a:extLst>
                  <a:ext uri="{0D108BD9-81ED-4DB2-BD59-A6C34878D82A}">
                    <a16:rowId xmlns:a16="http://schemas.microsoft.com/office/drawing/2014/main" val="1861330525"/>
                  </a:ext>
                </a:extLst>
              </a:tr>
              <a:tr h="293121">
                <a:tc>
                  <a:txBody>
                    <a:bodyPr/>
                    <a:lstStyle/>
                    <a:p>
                      <a:r>
                        <a:rPr kumimoji="1" lang="en-US" altLang="ja-JP" sz="1800" dirty="0" smtClean="0"/>
                        <a:t>U</a:t>
                      </a:r>
                      <a:endParaRPr kumimoji="1" lang="ja-JP" alt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err="1" smtClean="0"/>
                        <a:t>Zr</a:t>
                      </a:r>
                      <a:r>
                        <a:rPr kumimoji="1" lang="en-US" altLang="ja-JP" sz="1800" dirty="0" smtClean="0"/>
                        <a:t>-U-Fe-Cr</a:t>
                      </a:r>
                      <a:r>
                        <a:rPr kumimoji="1" lang="ja-JP" altLang="en-US" sz="1800" baseline="30000" dirty="0" smtClean="0"/>
                        <a:t>（領</a:t>
                      </a:r>
                      <a:r>
                        <a:rPr kumimoji="1" lang="en-US" altLang="ja-JP" sz="1800" baseline="30000" dirty="0" smtClean="0"/>
                        <a:t>01</a:t>
                      </a:r>
                      <a:r>
                        <a:rPr kumimoji="1" lang="ja-JP" altLang="en-US" sz="1800" baseline="30000" dirty="0" smtClean="0"/>
                        <a:t>）</a:t>
                      </a:r>
                      <a:r>
                        <a:rPr kumimoji="1" lang="en-US" altLang="ja-JP" sz="1800" dirty="0" smtClean="0"/>
                        <a:t>,</a:t>
                      </a:r>
                      <a:r>
                        <a:rPr kumimoji="1" lang="ja-JP" altLang="en-US" sz="1800" dirty="0" smtClean="0"/>
                        <a:t>　</a:t>
                      </a:r>
                      <a:r>
                        <a:rPr kumimoji="1" lang="en-US" altLang="ja-JP" sz="1800" dirty="0" smtClean="0"/>
                        <a:t>U</a:t>
                      </a:r>
                      <a:r>
                        <a:rPr kumimoji="1" lang="ja-JP" altLang="en-US" sz="1800" baseline="30000" dirty="0" smtClean="0"/>
                        <a:t>（領</a:t>
                      </a:r>
                      <a:r>
                        <a:rPr kumimoji="1" lang="en-US" altLang="ja-JP" sz="1800" baseline="30000" dirty="0" smtClean="0"/>
                        <a:t>03</a:t>
                      </a:r>
                      <a:r>
                        <a:rPr kumimoji="1" lang="ja-JP" altLang="en-US" sz="1800" baseline="30000" dirty="0" smtClean="0"/>
                        <a:t>）</a:t>
                      </a:r>
                      <a:r>
                        <a:rPr kumimoji="1" lang="en-US" altLang="ja-JP" sz="1800" dirty="0" smtClean="0"/>
                        <a:t>,</a:t>
                      </a:r>
                      <a:r>
                        <a:rPr kumimoji="1" lang="ja-JP" altLang="en-US" sz="1800" dirty="0" smtClean="0"/>
                        <a:t>　</a:t>
                      </a:r>
                      <a:r>
                        <a:rPr kumimoji="1" lang="en-US" altLang="ja-JP" sz="1800" dirty="0" err="1" smtClean="0"/>
                        <a:t>Zr</a:t>
                      </a:r>
                      <a:r>
                        <a:rPr kumimoji="1" lang="en-US" altLang="ja-JP" sz="1800" dirty="0" smtClean="0"/>
                        <a:t>-U-Fe</a:t>
                      </a:r>
                      <a:r>
                        <a:rPr kumimoji="1" lang="ja-JP" altLang="en-US" sz="1800" baseline="30000" dirty="0" smtClean="0"/>
                        <a:t>（領</a:t>
                      </a:r>
                      <a:r>
                        <a:rPr kumimoji="1" lang="en-US" altLang="ja-JP" sz="1800" baseline="30000" dirty="0" smtClean="0"/>
                        <a:t>04</a:t>
                      </a:r>
                      <a:r>
                        <a:rPr kumimoji="1" lang="ja-JP" altLang="en-US" sz="1800" baseline="30000" dirty="0" smtClean="0"/>
                        <a:t>）</a:t>
                      </a:r>
                      <a:r>
                        <a:rPr kumimoji="1" lang="en-US" altLang="ja-JP" sz="1800" dirty="0" smtClean="0"/>
                        <a:t>,</a:t>
                      </a:r>
                      <a:r>
                        <a:rPr kumimoji="1" lang="ja-JP" altLang="en-US" sz="1800" dirty="0" smtClean="0"/>
                        <a:t>　</a:t>
                      </a:r>
                      <a:r>
                        <a:rPr kumimoji="1" lang="en-US" altLang="ja-JP" sz="1800" dirty="0" err="1" smtClean="0"/>
                        <a:t>Zr</a:t>
                      </a:r>
                      <a:r>
                        <a:rPr kumimoji="1" lang="en-US" altLang="ja-JP" sz="1800" dirty="0" smtClean="0"/>
                        <a:t>-U-Fe-Cr</a:t>
                      </a:r>
                      <a:r>
                        <a:rPr kumimoji="1" lang="ja-JP" altLang="en-US" sz="1800" baseline="30000" dirty="0" smtClean="0"/>
                        <a:t>（領</a:t>
                      </a:r>
                      <a:r>
                        <a:rPr kumimoji="1" lang="en-US" altLang="ja-JP" sz="1800" baseline="30000" dirty="0" smtClean="0"/>
                        <a:t>05</a:t>
                      </a:r>
                      <a:r>
                        <a:rPr kumimoji="1" lang="ja-JP" altLang="en-US" sz="1800" baseline="30000" dirty="0" smtClean="0"/>
                        <a:t>）</a:t>
                      </a:r>
                      <a:r>
                        <a:rPr kumimoji="1" lang="en-US" altLang="ja-JP" sz="1800" dirty="0" smtClean="0"/>
                        <a:t>,</a:t>
                      </a:r>
                      <a:endParaRPr kumimoji="1" lang="ja-JP" altLang="en-US" sz="1800" dirty="0" smtClean="0"/>
                    </a:p>
                  </a:txBody>
                  <a:tcPr/>
                </a:tc>
                <a:extLst>
                  <a:ext uri="{0D108BD9-81ED-4DB2-BD59-A6C34878D82A}">
                    <a16:rowId xmlns:a16="http://schemas.microsoft.com/office/drawing/2014/main" val="1977469328"/>
                  </a:ext>
                </a:extLst>
              </a:tr>
            </a:tbl>
          </a:graphicData>
        </a:graphic>
      </p:graphicFrame>
      <p:sp>
        <p:nvSpPr>
          <p:cNvPr id="5" name="テキスト ボックス 4"/>
          <p:cNvSpPr txBox="1"/>
          <p:nvPr/>
        </p:nvSpPr>
        <p:spPr>
          <a:xfrm>
            <a:off x="8162925" y="83152"/>
            <a:ext cx="862542" cy="338554"/>
          </a:xfrm>
          <a:prstGeom prst="rect">
            <a:avLst/>
          </a:prstGeom>
          <a:noFill/>
          <a:ln>
            <a:solidFill>
              <a:srgbClr val="FF0000"/>
            </a:solidFill>
          </a:ln>
        </p:spPr>
        <p:txBody>
          <a:bodyPr wrap="square" rtlCol="0">
            <a:spAutoFit/>
          </a:bodyPr>
          <a:lstStyle/>
          <a:p>
            <a:r>
              <a:rPr kumimoji="1" lang="ja-JP" altLang="en-US" sz="1600" dirty="0" smtClean="0">
                <a:solidFill>
                  <a:srgbClr val="FF0000"/>
                </a:solidFill>
              </a:rPr>
              <a:t>暫定版</a:t>
            </a:r>
            <a:endParaRPr kumimoji="1" lang="ja-JP" altLang="en-US" sz="1600" dirty="0">
              <a:solidFill>
                <a:srgbClr val="FF0000"/>
              </a:solidFill>
            </a:endParaRPr>
          </a:p>
        </p:txBody>
      </p:sp>
      <p:pic>
        <p:nvPicPr>
          <p:cNvPr id="3" name="図 2"/>
          <p:cNvPicPr>
            <a:picLocks noChangeAspect="1"/>
          </p:cNvPicPr>
          <p:nvPr/>
        </p:nvPicPr>
        <p:blipFill>
          <a:blip r:embed="rId2"/>
          <a:stretch>
            <a:fillRect/>
          </a:stretch>
        </p:blipFill>
        <p:spPr>
          <a:xfrm>
            <a:off x="97170" y="4573920"/>
            <a:ext cx="3989055" cy="2284080"/>
          </a:xfrm>
          <a:prstGeom prst="rect">
            <a:avLst/>
          </a:prstGeom>
        </p:spPr>
      </p:pic>
      <p:sp>
        <p:nvSpPr>
          <p:cNvPr id="8" name="テキスト ボックス 7"/>
          <p:cNvSpPr txBox="1"/>
          <p:nvPr/>
        </p:nvSpPr>
        <p:spPr>
          <a:xfrm>
            <a:off x="4326681" y="5283956"/>
            <a:ext cx="4360119" cy="1092607"/>
          </a:xfrm>
          <a:prstGeom prst="rect">
            <a:avLst/>
          </a:prstGeom>
          <a:noFill/>
        </p:spPr>
        <p:txBody>
          <a:bodyPr wrap="square" rtlCol="0">
            <a:spAutoFit/>
          </a:bodyPr>
          <a:lstStyle/>
          <a:p>
            <a:pPr>
              <a:spcBef>
                <a:spcPts val="300"/>
              </a:spcBef>
            </a:pPr>
            <a:r>
              <a:rPr kumimoji="1" lang="ja-JP" altLang="en-US" sz="2000" dirty="0" smtClean="0"/>
              <a:t>その他、当初着目していた元素の有無</a:t>
            </a:r>
            <a:endParaRPr kumimoji="1" lang="en-US" altLang="ja-JP" sz="2000" dirty="0" smtClean="0"/>
          </a:p>
          <a:p>
            <a:pPr marL="285750" indent="-285750">
              <a:spcBef>
                <a:spcPts val="300"/>
              </a:spcBef>
              <a:buFont typeface="Wingdings" panose="05000000000000000000" pitchFamily="2" charset="2"/>
              <a:buChar char="l"/>
            </a:pPr>
            <a:r>
              <a:rPr kumimoji="1" lang="en-US" altLang="ja-JP" sz="2000" dirty="0" smtClean="0"/>
              <a:t>Cs, Mo</a:t>
            </a:r>
            <a:r>
              <a:rPr kumimoji="1" lang="ja-JP" altLang="en-US" sz="2000" dirty="0" smtClean="0"/>
              <a:t>：濃集領域なし</a:t>
            </a:r>
            <a:endParaRPr kumimoji="1" lang="en-US" altLang="ja-JP" sz="2000" dirty="0" smtClean="0"/>
          </a:p>
          <a:p>
            <a:pPr marL="285750" indent="-285750">
              <a:spcBef>
                <a:spcPts val="300"/>
              </a:spcBef>
              <a:buFont typeface="Wingdings" panose="05000000000000000000" pitchFamily="2" charset="2"/>
              <a:buChar char="l"/>
            </a:pPr>
            <a:r>
              <a:rPr kumimoji="1" lang="en-US" altLang="ja-JP" sz="2000" dirty="0" smtClean="0"/>
              <a:t>Cl</a:t>
            </a:r>
            <a:r>
              <a:rPr kumimoji="1" lang="ja-JP" altLang="en-US" sz="2000" dirty="0" smtClean="0"/>
              <a:t>：濃集領域なし。</a:t>
            </a:r>
            <a:endParaRPr kumimoji="1" lang="en-US" altLang="ja-JP" sz="2000" dirty="0" smtClean="0"/>
          </a:p>
        </p:txBody>
      </p:sp>
      <p:sp>
        <p:nvSpPr>
          <p:cNvPr id="9" name="テキスト ボックス 8"/>
          <p:cNvSpPr txBox="1"/>
          <p:nvPr/>
        </p:nvSpPr>
        <p:spPr>
          <a:xfrm>
            <a:off x="0" y="0"/>
            <a:ext cx="4729180" cy="338554"/>
          </a:xfrm>
          <a:prstGeom prst="rect">
            <a:avLst/>
          </a:prstGeom>
          <a:noFill/>
        </p:spPr>
        <p:txBody>
          <a:bodyPr wrap="none" rtlCol="0">
            <a:spAutoFit/>
          </a:bodyPr>
          <a:lstStyle/>
          <a:p>
            <a:r>
              <a:rPr kumimoji="1" lang="ja-JP" altLang="en-US" sz="1600" dirty="0" smtClean="0">
                <a:solidFill>
                  <a:schemeClr val="accent5"/>
                </a:solidFill>
              </a:rPr>
              <a:t>参考　</a:t>
            </a:r>
            <a:r>
              <a:rPr kumimoji="1" lang="en-US" altLang="ja-JP" sz="1600" dirty="0" smtClean="0">
                <a:solidFill>
                  <a:schemeClr val="accent5"/>
                </a:solidFill>
              </a:rPr>
              <a:t>SEM/EDX</a:t>
            </a:r>
            <a:r>
              <a:rPr kumimoji="1" lang="ja-JP" altLang="en-US" sz="1600" dirty="0" err="1" smtClean="0">
                <a:solidFill>
                  <a:schemeClr val="accent5"/>
                </a:solidFill>
              </a:rPr>
              <a:t>での検</a:t>
            </a:r>
            <a:r>
              <a:rPr kumimoji="1" lang="ja-JP" altLang="en-US" sz="1600" dirty="0" smtClean="0">
                <a:solidFill>
                  <a:schemeClr val="accent5"/>
                </a:solidFill>
              </a:rPr>
              <a:t>出結果まとめ（</a:t>
            </a:r>
            <a:r>
              <a:rPr kumimoji="1" lang="en-US" altLang="ja-JP" sz="1600" dirty="0" smtClean="0">
                <a:solidFill>
                  <a:schemeClr val="accent5"/>
                </a:solidFill>
              </a:rPr>
              <a:t>6/30 </a:t>
            </a:r>
            <a:r>
              <a:rPr kumimoji="1" lang="ja-JP" altLang="en-US" sz="1600" dirty="0" smtClean="0">
                <a:solidFill>
                  <a:schemeClr val="accent5"/>
                </a:solidFill>
              </a:rPr>
              <a:t>分析</a:t>
            </a:r>
            <a:r>
              <a:rPr kumimoji="1" lang="en-US" altLang="ja-JP" sz="1600" dirty="0" smtClean="0">
                <a:solidFill>
                  <a:schemeClr val="accent5"/>
                </a:solidFill>
              </a:rPr>
              <a:t>TF</a:t>
            </a:r>
            <a:r>
              <a:rPr kumimoji="1" lang="ja-JP" altLang="en-US" sz="1600" dirty="0" smtClean="0">
                <a:solidFill>
                  <a:schemeClr val="accent5"/>
                </a:solidFill>
              </a:rPr>
              <a:t>）</a:t>
            </a:r>
            <a:endParaRPr kumimoji="1" lang="ja-JP" altLang="en-US" sz="1600" dirty="0">
              <a:solidFill>
                <a:schemeClr val="accent5"/>
              </a:solidFill>
            </a:endParaRPr>
          </a:p>
        </p:txBody>
      </p:sp>
    </p:spTree>
    <p:extLst>
      <p:ext uri="{BB962C8B-B14F-4D97-AF65-F5344CB8AC3E}">
        <p14:creationId xmlns:p14="http://schemas.microsoft.com/office/powerpoint/2010/main" val="203502570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2131</TotalTime>
  <Words>3328</Words>
  <Application>Microsoft Office PowerPoint</Application>
  <PresentationFormat>画面に合わせる (4:3)</PresentationFormat>
  <Paragraphs>428</Paragraphs>
  <Slides>9</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Meiryo UI</vt:lpstr>
      <vt:lpstr>ＭＳ Ｐゴシック</vt:lpstr>
      <vt:lpstr>ＭＳ 明朝</vt:lpstr>
      <vt:lpstr>Yu Gothic</vt:lpstr>
      <vt:lpstr>Arial</vt:lpstr>
      <vt:lpstr>Calibri</vt:lpstr>
      <vt:lpstr>Tahoma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Hirotomo Ikeuchi</dc:creator>
  <cp:lastModifiedBy>池内 宏知</cp:lastModifiedBy>
  <cp:revision>137</cp:revision>
  <dcterms:created xsi:type="dcterms:W3CDTF">2022-05-24T12:05:13Z</dcterms:created>
  <dcterms:modified xsi:type="dcterms:W3CDTF">2022-08-25T09:24:28Z</dcterms:modified>
</cp:coreProperties>
</file>