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9" r:id="rId2"/>
    <p:sldId id="260" r:id="rId3"/>
    <p:sldId id="284" r:id="rId4"/>
    <p:sldId id="286" r:id="rId5"/>
    <p:sldId id="263" r:id="rId6"/>
    <p:sldId id="264" r:id="rId7"/>
    <p:sldId id="280" r:id="rId8"/>
    <p:sldId id="270" r:id="rId9"/>
    <p:sldId id="276" r:id="rId10"/>
    <p:sldId id="273" r:id="rId11"/>
    <p:sldId id="274" r:id="rId12"/>
    <p:sldId id="271" r:id="rId13"/>
    <p:sldId id="275" r:id="rId14"/>
    <p:sldId id="281" r:id="rId15"/>
    <p:sldId id="265" r:id="rId16"/>
    <p:sldId id="282" r:id="rId17"/>
    <p:sldId id="283" r:id="rId18"/>
    <p:sldId id="285" r:id="rId1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池内 宏知" initials="池内" lastIdx="1" clrIdx="0">
    <p:extLst>
      <p:ext uri="{19B8F6BF-5375-455C-9EA6-DF929625EA0E}">
        <p15:presenceInfo xmlns:p15="http://schemas.microsoft.com/office/powerpoint/2012/main" userId="S-1-5-21-682510037-1462583824-2822057232-3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660"/>
  </p:normalViewPr>
  <p:slideViewPr>
    <p:cSldViewPr snapToGrid="0" showGuides="1">
      <p:cViewPr>
        <p:scale>
          <a:sx n="110" d="100"/>
          <a:sy n="110" d="100"/>
        </p:scale>
        <p:origin x="424"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D8354E6-F7BC-4CF9-9EBF-5AAB284B735D}" type="datetimeFigureOut">
              <a:rPr kumimoji="1" lang="ja-JP" altLang="en-US" smtClean="0"/>
              <a:t>2022/9/29</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4DA5BC3-7892-4B8A-A5AE-548997F12E51}" type="slidenum">
              <a:rPr kumimoji="1" lang="ja-JP" altLang="en-US" smtClean="0"/>
              <a:t>‹#›</a:t>
            </a:fld>
            <a:endParaRPr kumimoji="1" lang="ja-JP" altLang="en-US"/>
          </a:p>
        </p:txBody>
      </p:sp>
    </p:spTree>
    <p:extLst>
      <p:ext uri="{BB962C8B-B14F-4D97-AF65-F5344CB8AC3E}">
        <p14:creationId xmlns:p14="http://schemas.microsoft.com/office/powerpoint/2010/main" val="1923033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C3AB817-3C2E-46FB-AA40-24A452C1B51E}"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210433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195E68-D7C5-46F4-B8F9-E9D5E067BFB7}"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330557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C033F9C-4DD1-489E-A05C-3F527CFC8C1E}"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379983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9969D6-408E-47E8-9C88-90A19CE57EE8}"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4442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9EAB93A-FB7A-49EE-8E36-D5BD0D840B90}" type="datetime1">
              <a:rPr kumimoji="1" lang="ja-JP" altLang="en-US" smtClean="0"/>
              <a:t>2022/9/29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292140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F80A9A7-0C36-458D-9749-3501E11E341E}"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296682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B8DB73E-65F8-4B39-BB48-76F66C7B2693}" type="datetime1">
              <a:rPr kumimoji="1" lang="ja-JP" altLang="en-US" smtClean="0"/>
              <a:t>2022/9/29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126092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6531959-C3BC-4058-862B-C6B56FA8C0C2}" type="datetime1">
              <a:rPr kumimoji="1" lang="ja-JP" altLang="en-US" smtClean="0"/>
              <a:t>2022/9/29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89752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09167-E3A2-4C5F-B0EF-733F56D9A880}" type="datetime1">
              <a:rPr kumimoji="1" lang="ja-JP" altLang="en-US" smtClean="0"/>
              <a:t>2022/9/29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
        <p:nvSpPr>
          <p:cNvPr id="5" name="テキスト ボックス 4"/>
          <p:cNvSpPr txBox="1"/>
          <p:nvPr userDrawn="1"/>
        </p:nvSpPr>
        <p:spPr>
          <a:xfrm rot="19172341">
            <a:off x="182412" y="2641400"/>
            <a:ext cx="7991060" cy="1569660"/>
          </a:xfrm>
          <a:prstGeom prst="rect">
            <a:avLst/>
          </a:prstGeom>
          <a:noFill/>
        </p:spPr>
        <p:txBody>
          <a:bodyPr wrap="square" rtlCol="0">
            <a:spAutoFit/>
          </a:bodyPr>
          <a:lstStyle/>
          <a:p>
            <a:pPr algn="ctr"/>
            <a:r>
              <a:rPr kumimoji="1" lang="en-US" altLang="ja-JP" sz="9600" b="1" dirty="0" smtClean="0">
                <a:solidFill>
                  <a:schemeClr val="bg1">
                    <a:lumMod val="85000"/>
                  </a:schemeClr>
                </a:solidFill>
              </a:rPr>
              <a:t>D  R  A  F  T</a:t>
            </a:r>
            <a:endParaRPr kumimoji="1" lang="ja-JP" altLang="en-US" sz="9600" b="1" dirty="0">
              <a:solidFill>
                <a:schemeClr val="bg1">
                  <a:lumMod val="85000"/>
                </a:schemeClr>
              </a:solidFill>
            </a:endParaRPr>
          </a:p>
        </p:txBody>
      </p:sp>
    </p:spTree>
    <p:extLst>
      <p:ext uri="{BB962C8B-B14F-4D97-AF65-F5344CB8AC3E}">
        <p14:creationId xmlns:p14="http://schemas.microsoft.com/office/powerpoint/2010/main" val="283773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E037769-D05B-4EB8-9B96-E58558DA218E}"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8122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6932A17-DC44-46FA-A606-B7001347000B}" type="datetime1">
              <a:rPr kumimoji="1" lang="ja-JP" altLang="en-US" smtClean="0"/>
              <a:t>2022/9/29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91603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B19B1-460C-41BD-AA01-4559A5496171}" type="datetime1">
              <a:rPr kumimoji="1" lang="ja-JP" altLang="en-US" smtClean="0"/>
              <a:t>2022/9/29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31059" y="643362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446E1-4830-4A76-8D7A-07D31005D218}" type="slidenum">
              <a:rPr kumimoji="1" lang="ja-JP" altLang="en-US" smtClean="0"/>
              <a:t>‹#›</a:t>
            </a:fld>
            <a:endParaRPr kumimoji="1" lang="ja-JP" altLang="en-US"/>
          </a:p>
        </p:txBody>
      </p:sp>
    </p:spTree>
    <p:extLst>
      <p:ext uri="{BB962C8B-B14F-4D97-AF65-F5344CB8AC3E}">
        <p14:creationId xmlns:p14="http://schemas.microsoft.com/office/powerpoint/2010/main" val="4008218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a:t>
            </a:fld>
            <a:endParaRPr kumimoji="1" lang="ja-JP" altLang="en-US"/>
          </a:p>
        </p:txBody>
      </p:sp>
      <p:sp>
        <p:nvSpPr>
          <p:cNvPr id="20" name="テキスト ボックス 19"/>
          <p:cNvSpPr txBox="1"/>
          <p:nvPr/>
        </p:nvSpPr>
        <p:spPr>
          <a:xfrm>
            <a:off x="476047" y="1339170"/>
            <a:ext cx="6062878" cy="4078039"/>
          </a:xfrm>
          <a:prstGeom prst="rect">
            <a:avLst/>
          </a:prstGeom>
          <a:noFill/>
        </p:spPr>
        <p:txBody>
          <a:bodyPr wrap="none" rtlCol="0">
            <a:spAutoFit/>
          </a:bodyPr>
          <a:lstStyle/>
          <a:p>
            <a:pPr>
              <a:spcBef>
                <a:spcPts val="600"/>
              </a:spcBef>
            </a:pPr>
            <a:r>
              <a:rPr kumimoji="1" lang="en-US" altLang="ja-JP" sz="2800" b="1" dirty="0" smtClean="0"/>
              <a:t>R4</a:t>
            </a:r>
            <a:r>
              <a:rPr kumimoji="1" lang="ja-JP" altLang="en-US" sz="2800" b="1" dirty="0" smtClean="0"/>
              <a:t>年度の分析計画（案）</a:t>
            </a:r>
            <a:endParaRPr kumimoji="1" lang="en-US" altLang="ja-JP" sz="2800" b="1" dirty="0" smtClean="0"/>
          </a:p>
          <a:p>
            <a:pPr>
              <a:spcBef>
                <a:spcPts val="600"/>
              </a:spcBef>
            </a:pPr>
            <a:endParaRPr kumimoji="1" lang="en-US" altLang="ja-JP" sz="1600" b="1" dirty="0" smtClean="0"/>
          </a:p>
          <a:p>
            <a:pPr>
              <a:spcBef>
                <a:spcPts val="600"/>
              </a:spcBef>
            </a:pPr>
            <a:r>
              <a:rPr kumimoji="1" lang="en-US" altLang="ja-JP" sz="1600" b="1" dirty="0" smtClean="0"/>
              <a:t>【</a:t>
            </a:r>
            <a:r>
              <a:rPr kumimoji="1" lang="ja-JP" altLang="en-US" sz="1600" b="1" dirty="0" smtClean="0"/>
              <a:t>構成</a:t>
            </a:r>
            <a:r>
              <a:rPr kumimoji="1" lang="en-US" altLang="ja-JP" sz="1600" b="1" dirty="0" smtClean="0"/>
              <a:t>】</a:t>
            </a:r>
            <a:endParaRPr kumimoji="1" lang="en-US" altLang="ja-JP" sz="1600" b="1" dirty="0" smtClean="0"/>
          </a:p>
          <a:p>
            <a:pPr marL="342900" indent="-342900">
              <a:spcBef>
                <a:spcPts val="600"/>
              </a:spcBef>
              <a:buFont typeface="Arial" panose="020B0604020202020204" pitchFamily="34" charset="0"/>
              <a:buChar char="‒"/>
            </a:pPr>
            <a:r>
              <a:rPr kumimoji="1" lang="ja-JP" altLang="en-US" sz="1600" dirty="0" smtClean="0"/>
              <a:t>堆積物・付着物サンプル分析の主目的</a:t>
            </a:r>
            <a:r>
              <a:rPr kumimoji="1" lang="en-US" altLang="ja-JP" sz="1600" dirty="0" smtClean="0"/>
              <a:t>		p.2</a:t>
            </a:r>
          </a:p>
          <a:p>
            <a:pPr marL="342900" indent="-342900">
              <a:spcBef>
                <a:spcPts val="600"/>
              </a:spcBef>
              <a:buFont typeface="Arial" panose="020B0604020202020204" pitchFamily="34" charset="0"/>
              <a:buChar char="‒"/>
            </a:pPr>
            <a:r>
              <a:rPr kumimoji="1" lang="en-US" altLang="ja-JP" sz="1600" dirty="0" smtClean="0"/>
              <a:t>R3</a:t>
            </a:r>
            <a:r>
              <a:rPr kumimoji="1" lang="ja-JP" altLang="en-US" sz="1600" dirty="0" smtClean="0"/>
              <a:t>年度までの成果と課題</a:t>
            </a:r>
            <a:r>
              <a:rPr kumimoji="1" lang="en-US" altLang="ja-JP" sz="1600" dirty="0" smtClean="0"/>
              <a:t>				p.3~4	</a:t>
            </a:r>
            <a:r>
              <a:rPr kumimoji="1" lang="ja-JP" altLang="en-US" sz="1600" dirty="0" smtClean="0">
                <a:solidFill>
                  <a:srgbClr val="FF00FF"/>
                </a:solidFill>
              </a:rPr>
              <a:t>←追加</a:t>
            </a:r>
            <a:endParaRPr kumimoji="1" lang="en-US" altLang="ja-JP" sz="1600" dirty="0" smtClean="0">
              <a:solidFill>
                <a:srgbClr val="FF00FF"/>
              </a:solidFill>
            </a:endParaRPr>
          </a:p>
          <a:p>
            <a:pPr marL="342900" indent="-342900">
              <a:spcBef>
                <a:spcPts val="600"/>
              </a:spcBef>
              <a:buFont typeface="Arial" panose="020B0604020202020204" pitchFamily="34" charset="0"/>
              <a:buChar char="‒"/>
            </a:pPr>
            <a:r>
              <a:rPr kumimoji="1" lang="ja-JP" altLang="en-US" sz="1600" dirty="0" smtClean="0"/>
              <a:t>分析</a:t>
            </a:r>
            <a:r>
              <a:rPr kumimoji="1" lang="ja-JP" altLang="en-US" sz="1600" dirty="0" smtClean="0"/>
              <a:t>の着眼点（サンプル共通）</a:t>
            </a:r>
            <a:r>
              <a:rPr kumimoji="1" lang="en-US" altLang="ja-JP" sz="1600" dirty="0" smtClean="0"/>
              <a:t>			</a:t>
            </a:r>
            <a:r>
              <a:rPr kumimoji="1" lang="en-US" altLang="ja-JP" sz="1600" dirty="0" smtClean="0"/>
              <a:t>p.5~6</a:t>
            </a:r>
            <a:endParaRPr kumimoji="1" lang="en-US" altLang="ja-JP" sz="1600" dirty="0" smtClean="0"/>
          </a:p>
          <a:p>
            <a:pPr marL="342900" indent="-342900">
              <a:spcBef>
                <a:spcPts val="600"/>
              </a:spcBef>
              <a:buFont typeface="Arial" panose="020B0604020202020204" pitchFamily="34" charset="0"/>
              <a:buChar char="‒"/>
            </a:pPr>
            <a:r>
              <a:rPr kumimoji="1" lang="ja-JP" altLang="en-US" sz="1600" dirty="0" smtClean="0"/>
              <a:t>分析サンプルと関心事項</a:t>
            </a:r>
            <a:r>
              <a:rPr kumimoji="1" lang="en-US" altLang="ja-JP" sz="1600" dirty="0" smtClean="0"/>
              <a:t>				</a:t>
            </a:r>
            <a:endParaRPr kumimoji="1" lang="en-US" altLang="ja-JP" sz="1600" dirty="0" smtClean="0"/>
          </a:p>
          <a:p>
            <a:pPr marL="800100" lvl="1" indent="-342900">
              <a:spcBef>
                <a:spcPts val="600"/>
              </a:spcBef>
              <a:buFont typeface="Wingdings" panose="05000000000000000000" pitchFamily="2" charset="2"/>
              <a:buChar char="Ø"/>
            </a:pPr>
            <a:r>
              <a:rPr kumimoji="1" lang="ja-JP" altLang="en-US" sz="1600" dirty="0" smtClean="0"/>
              <a:t>サンプル一覧</a:t>
            </a:r>
            <a:r>
              <a:rPr kumimoji="1" lang="en-US" altLang="ja-JP" sz="1600" dirty="0" smtClean="0"/>
              <a:t>					p.7	</a:t>
            </a:r>
          </a:p>
          <a:p>
            <a:pPr marL="800100" lvl="1" indent="-342900">
              <a:spcBef>
                <a:spcPts val="600"/>
              </a:spcBef>
              <a:buFont typeface="Wingdings" panose="05000000000000000000" pitchFamily="2" charset="2"/>
              <a:buChar char="Ø"/>
            </a:pPr>
            <a:r>
              <a:rPr kumimoji="1" lang="ja-JP" altLang="en-US" sz="1600" dirty="0" smtClean="0"/>
              <a:t>サンプル</a:t>
            </a:r>
            <a:r>
              <a:rPr kumimoji="1" lang="ja-JP" altLang="en-US" sz="1600" dirty="0" smtClean="0"/>
              <a:t>ごとの期待と主要関心</a:t>
            </a:r>
            <a:r>
              <a:rPr kumimoji="1" lang="ja-JP" altLang="en-US" sz="1600" dirty="0" smtClean="0"/>
              <a:t>事項</a:t>
            </a:r>
            <a:r>
              <a:rPr kumimoji="1" lang="en-US" altLang="ja-JP" sz="1600" dirty="0" smtClean="0"/>
              <a:t>	p.8~13</a:t>
            </a:r>
          </a:p>
          <a:p>
            <a:pPr marL="800100" lvl="1" indent="-342900">
              <a:spcBef>
                <a:spcPts val="600"/>
              </a:spcBef>
              <a:buFont typeface="Wingdings" panose="05000000000000000000" pitchFamily="2" charset="2"/>
              <a:buChar char="Ø"/>
            </a:pPr>
            <a:r>
              <a:rPr kumimoji="1" lang="ja-JP" altLang="en-US" sz="1600" dirty="0" smtClean="0"/>
              <a:t>過年度サンプル</a:t>
            </a:r>
            <a:r>
              <a:rPr kumimoji="1" lang="en-US" altLang="ja-JP" sz="1600" dirty="0" smtClean="0"/>
              <a:t>					p.14	</a:t>
            </a:r>
            <a:endParaRPr kumimoji="1" lang="en-US" altLang="ja-JP" sz="1600" dirty="0" smtClean="0"/>
          </a:p>
          <a:p>
            <a:pPr marL="342900" indent="-342900">
              <a:spcBef>
                <a:spcPts val="600"/>
              </a:spcBef>
              <a:buFont typeface="Arial" panose="020B0604020202020204" pitchFamily="34" charset="0"/>
              <a:buChar char="‒"/>
            </a:pPr>
            <a:r>
              <a:rPr kumimoji="1" lang="ja-JP" altLang="en-US" sz="1600" dirty="0" smtClean="0"/>
              <a:t>分析項目</a:t>
            </a:r>
            <a:r>
              <a:rPr kumimoji="1" lang="en-US" altLang="ja-JP" sz="1600" dirty="0" smtClean="0"/>
              <a:t>				</a:t>
            </a:r>
            <a:r>
              <a:rPr kumimoji="1" lang="en-US" altLang="ja-JP" sz="1600" dirty="0" smtClean="0"/>
              <a:t>			</a:t>
            </a:r>
            <a:r>
              <a:rPr kumimoji="1" lang="en-US" altLang="ja-JP" sz="1600" dirty="0" smtClean="0"/>
              <a:t>p.15</a:t>
            </a:r>
            <a:r>
              <a:rPr kumimoji="1" lang="en-US" altLang="ja-JP" sz="1600" dirty="0" smtClean="0"/>
              <a:t>	</a:t>
            </a:r>
            <a:endParaRPr kumimoji="1" lang="en-US" altLang="ja-JP" sz="1600" dirty="0" smtClean="0"/>
          </a:p>
          <a:p>
            <a:pPr marL="342900" indent="-342900">
              <a:spcBef>
                <a:spcPts val="600"/>
              </a:spcBef>
              <a:buFont typeface="Arial" panose="020B0604020202020204" pitchFamily="34" charset="0"/>
              <a:buChar char="‒"/>
            </a:pPr>
            <a:r>
              <a:rPr kumimoji="1" lang="ja-JP" altLang="en-US" sz="1600" dirty="0"/>
              <a:t>分析</a:t>
            </a:r>
            <a:r>
              <a:rPr kumimoji="1" lang="ja-JP" altLang="en-US" sz="1600" dirty="0" smtClean="0"/>
              <a:t>フロー（ブロック図）</a:t>
            </a:r>
            <a:r>
              <a:rPr kumimoji="1" lang="en-US" altLang="ja-JP" sz="1600" dirty="0" smtClean="0"/>
              <a:t>				p.16~18	</a:t>
            </a:r>
            <a:r>
              <a:rPr kumimoji="1" lang="ja-JP" altLang="en-US" sz="1600" dirty="0" smtClean="0">
                <a:solidFill>
                  <a:srgbClr val="FF00FF"/>
                </a:solidFill>
              </a:rPr>
              <a:t>←追加</a:t>
            </a:r>
            <a:endParaRPr kumimoji="1" lang="en-US" altLang="ja-JP" sz="1600" dirty="0" smtClean="0">
              <a:solidFill>
                <a:srgbClr val="FF00FF"/>
              </a:solidFill>
            </a:endParaRPr>
          </a:p>
        </p:txBody>
      </p:sp>
      <p:sp>
        <p:nvSpPr>
          <p:cNvPr id="21" name="テキスト ボックス 20"/>
          <p:cNvSpPr txBox="1"/>
          <p:nvPr/>
        </p:nvSpPr>
        <p:spPr>
          <a:xfrm>
            <a:off x="6610054" y="62791"/>
            <a:ext cx="2364750" cy="400110"/>
          </a:xfrm>
          <a:prstGeom prst="rect">
            <a:avLst/>
          </a:prstGeom>
          <a:noFill/>
        </p:spPr>
        <p:txBody>
          <a:bodyPr wrap="none" rtlCol="0">
            <a:spAutoFit/>
          </a:bodyPr>
          <a:lstStyle/>
          <a:p>
            <a:pPr algn="ctr">
              <a:spcBef>
                <a:spcPts val="600"/>
              </a:spcBef>
            </a:pPr>
            <a:r>
              <a:rPr kumimoji="1" lang="en-US" altLang="ja-JP" sz="2000" dirty="0" smtClean="0"/>
              <a:t>2022.09.29 </a:t>
            </a:r>
            <a:r>
              <a:rPr kumimoji="1" lang="ja-JP" altLang="en-US" sz="2000" dirty="0" smtClean="0"/>
              <a:t>分析</a:t>
            </a:r>
            <a:r>
              <a:rPr kumimoji="1" lang="en-US" altLang="ja-JP" sz="2000" dirty="0" smtClean="0"/>
              <a:t>TF</a:t>
            </a:r>
            <a:endParaRPr kumimoji="1" lang="ja-JP" altLang="en-US" sz="2000" dirty="0"/>
          </a:p>
        </p:txBody>
      </p:sp>
      <p:sp>
        <p:nvSpPr>
          <p:cNvPr id="22" name="テキスト ボックス 21"/>
          <p:cNvSpPr txBox="1"/>
          <p:nvPr/>
        </p:nvSpPr>
        <p:spPr>
          <a:xfrm>
            <a:off x="7507736" y="529516"/>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6" name="テキスト ボックス 5"/>
          <p:cNvSpPr txBox="1"/>
          <p:nvPr/>
        </p:nvSpPr>
        <p:spPr>
          <a:xfrm>
            <a:off x="6469373" y="1443157"/>
            <a:ext cx="1590386" cy="276999"/>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kumimoji="1" lang="ja-JP" altLang="en-US" sz="1200" dirty="0" smtClean="0">
                <a:solidFill>
                  <a:schemeClr val="bg1"/>
                </a:solidFill>
              </a:rPr>
              <a:t>確認事項</a:t>
            </a:r>
            <a:endParaRPr kumimoji="1" lang="ja-JP" altLang="en-US" sz="1200" dirty="0">
              <a:solidFill>
                <a:schemeClr val="bg1"/>
              </a:solidFill>
            </a:endParaRPr>
          </a:p>
        </p:txBody>
      </p:sp>
    </p:spTree>
    <p:extLst>
      <p:ext uri="{BB962C8B-B14F-4D97-AF65-F5344CB8AC3E}">
        <p14:creationId xmlns:p14="http://schemas.microsoft.com/office/powerpoint/2010/main" val="414359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10</a:t>
            </a:fld>
            <a:endParaRPr kumimoji="1" lang="ja-JP" altLang="en-US"/>
          </a:p>
        </p:txBody>
      </p:sp>
      <p:sp>
        <p:nvSpPr>
          <p:cNvPr id="3" name="テキスト ボックス 2"/>
          <p:cNvSpPr txBox="1"/>
          <p:nvPr/>
        </p:nvSpPr>
        <p:spPr>
          <a:xfrm>
            <a:off x="131768" y="114251"/>
            <a:ext cx="2183611" cy="400110"/>
          </a:xfrm>
          <a:prstGeom prst="rect">
            <a:avLst/>
          </a:prstGeom>
          <a:noFill/>
        </p:spPr>
        <p:txBody>
          <a:bodyPr wrap="none" rtlCol="0">
            <a:spAutoFit/>
          </a:bodyPr>
          <a:lstStyle/>
          <a:p>
            <a:r>
              <a:rPr kumimoji="1" lang="ja-JP" altLang="en-US" sz="2000" b="1" dirty="0" smtClean="0">
                <a:solidFill>
                  <a:srgbClr val="0070C0"/>
                </a:solidFill>
              </a:rPr>
              <a:t>分析対象サンプル</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9" name="テキスト ボックス 8"/>
          <p:cNvSpPr txBox="1"/>
          <p:nvPr/>
        </p:nvSpPr>
        <p:spPr>
          <a:xfrm>
            <a:off x="436567" y="562825"/>
            <a:ext cx="5141151" cy="400110"/>
          </a:xfrm>
          <a:prstGeom prst="rect">
            <a:avLst/>
          </a:prstGeom>
          <a:noFill/>
        </p:spPr>
        <p:txBody>
          <a:bodyPr wrap="none" rtlCol="0">
            <a:spAutoFit/>
          </a:bodyPr>
          <a:lstStyle/>
          <a:p>
            <a:r>
              <a:rPr kumimoji="1" lang="ja-JP" altLang="en-US" sz="2000" dirty="0" smtClean="0">
                <a:solidFill>
                  <a:srgbClr val="00B050"/>
                </a:solidFill>
              </a:rPr>
              <a:t>③ </a:t>
            </a:r>
            <a:r>
              <a:rPr kumimoji="1" lang="en-US" altLang="ja-JP" sz="2000" dirty="0" smtClean="0">
                <a:solidFill>
                  <a:srgbClr val="00B050"/>
                </a:solidFill>
              </a:rPr>
              <a:t>2</a:t>
            </a:r>
            <a:r>
              <a:rPr kumimoji="1" lang="ja-JP" altLang="en-US" sz="2000" dirty="0" smtClean="0">
                <a:solidFill>
                  <a:srgbClr val="00B050"/>
                </a:solidFill>
              </a:rPr>
              <a:t>号機 オペフロシールドプラグ</a:t>
            </a:r>
            <a:r>
              <a:rPr kumimoji="1" lang="ja-JP" altLang="en-US" sz="2000" dirty="0">
                <a:solidFill>
                  <a:srgbClr val="00B050"/>
                </a:solidFill>
              </a:rPr>
              <a:t>穿孔部</a:t>
            </a:r>
            <a:r>
              <a:rPr kumimoji="1" lang="ja-JP" altLang="en-US" sz="2000" dirty="0" smtClean="0">
                <a:solidFill>
                  <a:srgbClr val="00B050"/>
                </a:solidFill>
              </a:rPr>
              <a:t>ダスト</a:t>
            </a:r>
            <a:endParaRPr kumimoji="1" lang="ja-JP" altLang="en-US" sz="2000" dirty="0">
              <a:solidFill>
                <a:srgbClr val="00B050"/>
              </a:solidFill>
            </a:endParaRPr>
          </a:p>
        </p:txBody>
      </p:sp>
      <p:pic>
        <p:nvPicPr>
          <p:cNvPr id="8" name="図 7"/>
          <p:cNvPicPr>
            <a:picLocks noChangeAspect="1"/>
          </p:cNvPicPr>
          <p:nvPr/>
        </p:nvPicPr>
        <p:blipFill rotWithShape="1">
          <a:blip r:embed="rId2"/>
          <a:srcRect l="18563" t="25374" r="28624" b="23814"/>
          <a:stretch/>
        </p:blipFill>
        <p:spPr>
          <a:xfrm rot="10800000">
            <a:off x="204335" y="1229575"/>
            <a:ext cx="1915064" cy="2631385"/>
          </a:xfrm>
          <a:prstGeom prst="rect">
            <a:avLst/>
          </a:prstGeom>
        </p:spPr>
      </p:pic>
      <p:pic>
        <p:nvPicPr>
          <p:cNvPr id="5" name="図 4"/>
          <p:cNvPicPr>
            <a:picLocks noChangeAspect="1"/>
          </p:cNvPicPr>
          <p:nvPr/>
        </p:nvPicPr>
        <p:blipFill>
          <a:blip r:embed="rId3"/>
          <a:stretch>
            <a:fillRect/>
          </a:stretch>
        </p:blipFill>
        <p:spPr>
          <a:xfrm>
            <a:off x="1881219" y="3898015"/>
            <a:ext cx="2087662" cy="1903889"/>
          </a:xfrm>
          <a:prstGeom prst="rect">
            <a:avLst/>
          </a:prstGeom>
        </p:spPr>
      </p:pic>
      <p:sp>
        <p:nvSpPr>
          <p:cNvPr id="12" name="雲 11"/>
          <p:cNvSpPr/>
          <p:nvPr/>
        </p:nvSpPr>
        <p:spPr>
          <a:xfrm rot="19604760">
            <a:off x="386978" y="2065166"/>
            <a:ext cx="967074" cy="1008041"/>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2">
            <a:extLst>
              <a:ext uri="{FF2B5EF4-FFF2-40B4-BE49-F238E27FC236}">
                <a16:creationId xmlns:a16="http://schemas.microsoft.com/office/drawing/2014/main" id="{5424D874-14B2-4432-A194-D31F6F5319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95148" y="927649"/>
            <a:ext cx="219224" cy="2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2442941" y="114251"/>
            <a:ext cx="3105337" cy="400110"/>
          </a:xfrm>
          <a:prstGeom prst="rect">
            <a:avLst/>
          </a:prstGeom>
          <a:noFill/>
        </p:spPr>
        <p:txBody>
          <a:bodyPr wrap="none" rtlCol="0">
            <a:spAutoFit/>
          </a:bodyPr>
          <a:lstStyle/>
          <a:p>
            <a:r>
              <a:rPr kumimoji="1" lang="en-US" altLang="ja-JP" sz="2000" b="1" dirty="0" smtClean="0">
                <a:solidFill>
                  <a:srgbClr val="0070C0"/>
                </a:solidFill>
              </a:rPr>
              <a:t>(1) R4</a:t>
            </a:r>
            <a:r>
              <a:rPr kumimoji="1" lang="ja-JP" altLang="en-US" sz="2000" b="1" dirty="0" smtClean="0">
                <a:solidFill>
                  <a:srgbClr val="0070C0"/>
                </a:solidFill>
              </a:rPr>
              <a:t>年度輸送分（</a:t>
            </a:r>
            <a:r>
              <a:rPr kumimoji="1" lang="en-US" altLang="ja-JP" sz="2000" b="1" dirty="0" smtClean="0">
                <a:solidFill>
                  <a:srgbClr val="0070C0"/>
                </a:solidFill>
              </a:rPr>
              <a:t>1</a:t>
            </a:r>
            <a:r>
              <a:rPr kumimoji="1" lang="ja-JP" altLang="en-US" sz="2000" b="1" dirty="0" smtClean="0">
                <a:solidFill>
                  <a:srgbClr val="0070C0"/>
                </a:solidFill>
              </a:rPr>
              <a:t>回目）</a:t>
            </a:r>
            <a:endParaRPr kumimoji="1" lang="ja-JP" altLang="en-US" sz="2000" b="1" dirty="0">
              <a:solidFill>
                <a:srgbClr val="0070C0"/>
              </a:solidFill>
            </a:endParaRPr>
          </a:p>
        </p:txBody>
      </p:sp>
      <p:sp>
        <p:nvSpPr>
          <p:cNvPr id="15" name="正方形/長方形 14"/>
          <p:cNvSpPr/>
          <p:nvPr/>
        </p:nvSpPr>
        <p:spPr>
          <a:xfrm>
            <a:off x="4537360" y="1809904"/>
            <a:ext cx="4551099" cy="2423740"/>
          </a:xfrm>
          <a:prstGeom prst="rect">
            <a:avLst/>
          </a:prstGeom>
        </p:spPr>
        <p:txBody>
          <a:bodyPr wrap="square">
            <a:spAutoFit/>
          </a:bodyPr>
          <a:lstStyle/>
          <a:p>
            <a:pPr>
              <a:spcBef>
                <a:spcPts val="300"/>
              </a:spcBef>
            </a:pPr>
            <a:r>
              <a:rPr lang="en-US" altLang="ja-JP" sz="1600" dirty="0" smtClean="0"/>
              <a:t>【</a:t>
            </a:r>
            <a:r>
              <a:rPr lang="ja-JP" altLang="en-US" sz="1600" dirty="0" smtClean="0"/>
              <a:t>期待</a:t>
            </a:r>
            <a:r>
              <a:rPr lang="en-US" altLang="ja-JP" sz="1600" dirty="0" smtClean="0"/>
              <a:t>】</a:t>
            </a:r>
          </a:p>
          <a:p>
            <a:pPr marL="285750" indent="-285750">
              <a:spcBef>
                <a:spcPts val="300"/>
              </a:spcBef>
              <a:buFont typeface="Wingdings" panose="05000000000000000000" pitchFamily="2" charset="2"/>
              <a:buChar char="l"/>
            </a:pPr>
            <a:r>
              <a:rPr lang="ja-JP" altLang="en-US" sz="1600" dirty="0" smtClean="0"/>
              <a:t>高線量（</a:t>
            </a:r>
            <a:r>
              <a:rPr lang="en-US" altLang="ja-JP" sz="1600" dirty="0" smtClean="0"/>
              <a:t>β</a:t>
            </a:r>
            <a:r>
              <a:rPr lang="ja-JP" altLang="en-US" sz="1600" dirty="0" smtClean="0"/>
              <a:t>・</a:t>
            </a:r>
            <a:r>
              <a:rPr lang="en-US" altLang="ja-JP" sz="1600" dirty="0" smtClean="0"/>
              <a:t>γ</a:t>
            </a:r>
            <a:r>
              <a:rPr lang="ja-JP" altLang="en-US" sz="1600" dirty="0" smtClean="0"/>
              <a:t>）であり、コア</a:t>
            </a:r>
            <a:r>
              <a:rPr lang="ja-JP" altLang="en-US" sz="1600" dirty="0"/>
              <a:t>抜き</a:t>
            </a:r>
            <a:r>
              <a:rPr lang="ja-JP" altLang="en-US" sz="1600" dirty="0" smtClean="0"/>
              <a:t>以降（</a:t>
            </a:r>
            <a:r>
              <a:rPr lang="en-US" altLang="ja-JP" sz="1600" dirty="0" smtClean="0"/>
              <a:t>2014</a:t>
            </a:r>
            <a:r>
              <a:rPr lang="ja-JP" altLang="en-US" sz="1600" dirty="0" smtClean="0"/>
              <a:t>年</a:t>
            </a:r>
            <a:r>
              <a:rPr lang="en-US" altLang="ja-JP" sz="1600" dirty="0" smtClean="0"/>
              <a:t>3</a:t>
            </a:r>
            <a:r>
              <a:rPr lang="ja-JP" altLang="en-US" sz="1600" dirty="0" smtClean="0"/>
              <a:t>月～）の大気中放射性物質の沈降成分、及び周辺の汚染された瓦礫</a:t>
            </a:r>
            <a:r>
              <a:rPr lang="ja-JP" altLang="en-US" sz="1600" dirty="0"/>
              <a:t>成分</a:t>
            </a:r>
            <a:r>
              <a:rPr lang="ja-JP" altLang="en-US" sz="1600" dirty="0" smtClean="0"/>
              <a:t>を含む可能性あり。</a:t>
            </a:r>
            <a:endParaRPr lang="en-US" altLang="ja-JP" sz="1600" dirty="0" smtClean="0"/>
          </a:p>
          <a:p>
            <a:pPr marL="285750" indent="-285750">
              <a:spcBef>
                <a:spcPts val="300"/>
              </a:spcBef>
              <a:buFont typeface="Wingdings" panose="05000000000000000000" pitchFamily="2" charset="2"/>
              <a:buChar char="l"/>
            </a:pPr>
            <a:endParaRPr lang="en-US" altLang="ja-JP" sz="1600" dirty="0" smtClean="0"/>
          </a:p>
          <a:p>
            <a:pPr marL="285750" indent="-285750">
              <a:spcBef>
                <a:spcPts val="300"/>
              </a:spcBef>
              <a:buFont typeface="Wingdings" panose="05000000000000000000" pitchFamily="2" charset="2"/>
              <a:buChar char="ü"/>
            </a:pPr>
            <a:r>
              <a:rPr lang="ja-JP" altLang="en-US" sz="1600" dirty="0"/>
              <a:t>デブリ性状</a:t>
            </a:r>
            <a:r>
              <a:rPr lang="en-US" altLang="ja-JP" sz="1600" dirty="0" err="1"/>
              <a:t>Pj</a:t>
            </a:r>
            <a:r>
              <a:rPr lang="ja-JP" altLang="en-US" sz="1600" dirty="0"/>
              <a:t>で知見の少ない</a:t>
            </a:r>
            <a:r>
              <a:rPr lang="en-US" altLang="ja-JP" sz="1600" dirty="0"/>
              <a:t>Cs</a:t>
            </a:r>
            <a:r>
              <a:rPr lang="ja-JP" altLang="en-US" sz="1600" dirty="0"/>
              <a:t>や</a:t>
            </a:r>
            <a:r>
              <a:rPr lang="en-US" altLang="ja-JP" sz="1600" dirty="0"/>
              <a:t>FP</a:t>
            </a:r>
            <a:r>
              <a:rPr lang="ja-JP" altLang="en-US" sz="1600" dirty="0"/>
              <a:t>粒子のデータの拡充</a:t>
            </a:r>
            <a:r>
              <a:rPr lang="ja-JP" altLang="en-US" sz="1600" dirty="0" smtClean="0"/>
              <a:t>（</a:t>
            </a:r>
            <a:r>
              <a:rPr lang="en-US" altLang="ja-JP" sz="1600" dirty="0" smtClean="0"/>
              <a:t>R/B</a:t>
            </a:r>
            <a:r>
              <a:rPr lang="ja-JP" altLang="en-US" sz="1600" dirty="0" err="1" smtClean="0"/>
              <a:t>への</a:t>
            </a:r>
            <a:r>
              <a:rPr lang="ja-JP" altLang="en-US" sz="1600" dirty="0" smtClean="0"/>
              <a:t>リーク発生のタイミング</a:t>
            </a:r>
            <a:r>
              <a:rPr lang="ja-JP" altLang="en-US" sz="1600" dirty="0"/>
              <a:t>次第では事故時の時間軸の情報を保持している可能性あり</a:t>
            </a:r>
            <a:r>
              <a:rPr lang="ja-JP" altLang="en-US" sz="1600" dirty="0" smtClean="0"/>
              <a:t>）。</a:t>
            </a:r>
            <a:endParaRPr lang="en-US" altLang="ja-JP" sz="1600" dirty="0" smtClean="0"/>
          </a:p>
        </p:txBody>
      </p:sp>
      <p:sp>
        <p:nvSpPr>
          <p:cNvPr id="16" name="正方形/長方形 15"/>
          <p:cNvSpPr/>
          <p:nvPr/>
        </p:nvSpPr>
        <p:spPr>
          <a:xfrm>
            <a:off x="4578828" y="927649"/>
            <a:ext cx="4447491" cy="830997"/>
          </a:xfrm>
          <a:prstGeom prst="rect">
            <a:avLst/>
          </a:prstGeom>
        </p:spPr>
        <p:txBody>
          <a:bodyPr wrap="square">
            <a:spAutoFit/>
          </a:bodyPr>
          <a:lstStyle/>
          <a:p>
            <a:pPr>
              <a:spcBef>
                <a:spcPts val="300"/>
              </a:spcBef>
            </a:pPr>
            <a:r>
              <a:rPr lang="ja-JP" altLang="en-US" sz="1600" dirty="0" smtClean="0"/>
              <a:t>シールドプラグ上の既設穿孔箇所（</a:t>
            </a:r>
            <a:r>
              <a:rPr lang="en-US" altLang="ja-JP" sz="1600" dirty="0" smtClean="0"/>
              <a:t>2014</a:t>
            </a:r>
            <a:r>
              <a:rPr lang="ja-JP" altLang="en-US" sz="1600" dirty="0" smtClean="0"/>
              <a:t>年</a:t>
            </a:r>
            <a:r>
              <a:rPr lang="en-US" altLang="ja-JP" sz="1600" dirty="0" smtClean="0"/>
              <a:t>3</a:t>
            </a:r>
            <a:r>
              <a:rPr lang="ja-JP" altLang="en-US" sz="1600" dirty="0" smtClean="0"/>
              <a:t>月コア</a:t>
            </a:r>
            <a:r>
              <a:rPr lang="ja-JP" altLang="en-US" sz="1600" dirty="0"/>
              <a:t>抜き</a:t>
            </a:r>
            <a:r>
              <a:rPr lang="ja-JP" altLang="en-US" sz="1600" dirty="0" smtClean="0"/>
              <a:t>）内部のダストを吸引装置で集塵・回収したもの（</a:t>
            </a:r>
            <a:r>
              <a:rPr lang="en-US" altLang="ja-JP" sz="1600" dirty="0" smtClean="0"/>
              <a:t>2021</a:t>
            </a:r>
            <a:r>
              <a:rPr lang="ja-JP" altLang="en-US" sz="1600" dirty="0" smtClean="0"/>
              <a:t>年</a:t>
            </a:r>
            <a:r>
              <a:rPr lang="en-US" altLang="ja-JP" sz="1600" dirty="0" smtClean="0"/>
              <a:t>8</a:t>
            </a:r>
            <a:r>
              <a:rPr lang="ja-JP" altLang="en-US" sz="1600" dirty="0" smtClean="0"/>
              <a:t>月採取）。</a:t>
            </a:r>
            <a:endParaRPr lang="en-US" altLang="ja-JP" sz="1600" dirty="0" smtClean="0"/>
          </a:p>
        </p:txBody>
      </p:sp>
      <p:pic>
        <p:nvPicPr>
          <p:cNvPr id="4" name="図 3"/>
          <p:cNvPicPr>
            <a:picLocks noChangeAspect="1"/>
          </p:cNvPicPr>
          <p:nvPr/>
        </p:nvPicPr>
        <p:blipFill>
          <a:blip r:embed="rId5"/>
          <a:stretch>
            <a:fillRect/>
          </a:stretch>
        </p:blipFill>
        <p:spPr>
          <a:xfrm>
            <a:off x="2585674" y="2903879"/>
            <a:ext cx="1724829" cy="1318987"/>
          </a:xfrm>
          <a:prstGeom prst="rect">
            <a:avLst/>
          </a:prstGeom>
        </p:spPr>
      </p:pic>
      <p:sp>
        <p:nvSpPr>
          <p:cNvPr id="18" name="正方形/長方形 17"/>
          <p:cNvSpPr/>
          <p:nvPr/>
        </p:nvSpPr>
        <p:spPr>
          <a:xfrm>
            <a:off x="4572000" y="4430585"/>
            <a:ext cx="4418567" cy="1569660"/>
          </a:xfrm>
          <a:prstGeom prst="rect">
            <a:avLst/>
          </a:prstGeom>
        </p:spPr>
        <p:txBody>
          <a:bodyPr wrap="square">
            <a:spAutoFit/>
          </a:bodyPr>
          <a:lstStyle/>
          <a:p>
            <a:r>
              <a:rPr lang="en-US" altLang="ja-JP" sz="1600" dirty="0" smtClean="0"/>
              <a:t>【</a:t>
            </a:r>
            <a:r>
              <a:rPr lang="ja-JP" altLang="en-US" sz="1600" dirty="0" smtClean="0"/>
              <a:t>主要関心事項</a:t>
            </a:r>
            <a:r>
              <a:rPr lang="en-US" altLang="ja-JP" sz="1600" dirty="0" smtClean="0"/>
              <a:t>】</a:t>
            </a:r>
          </a:p>
          <a:p>
            <a:pPr marL="285750" indent="-285750">
              <a:buFont typeface="Wingdings" panose="05000000000000000000" pitchFamily="2" charset="2"/>
              <a:buChar char="l"/>
            </a:pPr>
            <a:r>
              <a:rPr lang="en-US" altLang="ja-JP" sz="1600" dirty="0" smtClean="0"/>
              <a:t>Cs</a:t>
            </a:r>
            <a:r>
              <a:rPr lang="ja-JP" altLang="en-US" sz="1600" dirty="0" smtClean="0"/>
              <a:t>や中揮発性</a:t>
            </a:r>
            <a:r>
              <a:rPr lang="en-US" altLang="ja-JP" sz="1600" dirty="0" smtClean="0"/>
              <a:t>FP</a:t>
            </a:r>
            <a:r>
              <a:rPr lang="ja-JP" altLang="en-US" sz="1600" dirty="0"/>
              <a:t> （</a:t>
            </a:r>
            <a:r>
              <a:rPr lang="en-US" altLang="ja-JP" sz="1600" dirty="0"/>
              <a:t>Ag</a:t>
            </a:r>
            <a:r>
              <a:rPr lang="ja-JP" altLang="en-US" sz="1600" dirty="0" err="1"/>
              <a:t>、</a:t>
            </a:r>
            <a:r>
              <a:rPr lang="en-US" altLang="ja-JP" sz="1600" dirty="0"/>
              <a:t>Sn</a:t>
            </a:r>
            <a:r>
              <a:rPr lang="ja-JP" altLang="en-US" sz="1600" dirty="0" err="1"/>
              <a:t>、</a:t>
            </a:r>
            <a:r>
              <a:rPr lang="en-US" altLang="ja-JP" sz="1600" dirty="0"/>
              <a:t>Sb</a:t>
            </a:r>
            <a:r>
              <a:rPr lang="ja-JP" altLang="en-US" sz="1600" dirty="0" err="1"/>
              <a:t>、</a:t>
            </a:r>
            <a:r>
              <a:rPr lang="en-US" altLang="ja-JP" sz="1600" dirty="0"/>
              <a:t>Mo</a:t>
            </a:r>
            <a:r>
              <a:rPr lang="ja-JP" altLang="en-US" sz="1600" dirty="0"/>
              <a:t>）の</a:t>
            </a:r>
            <a:r>
              <a:rPr lang="ja-JP" altLang="en-US" sz="1600" dirty="0" smtClean="0"/>
              <a:t>同位体比と化学形態（非晶質</a:t>
            </a:r>
            <a:r>
              <a:rPr lang="en-US" altLang="ja-JP" sz="1600" dirty="0" smtClean="0"/>
              <a:t>/</a:t>
            </a:r>
            <a:r>
              <a:rPr lang="ja-JP" altLang="en-US" sz="1600" dirty="0" smtClean="0"/>
              <a:t>定比化合物、酸化物</a:t>
            </a:r>
            <a:r>
              <a:rPr lang="en-US" altLang="ja-JP" sz="1600" dirty="0" smtClean="0"/>
              <a:t>/</a:t>
            </a:r>
            <a:r>
              <a:rPr lang="ja-JP" altLang="en-US" sz="1600" dirty="0" smtClean="0"/>
              <a:t>金属、</a:t>
            </a:r>
            <a:r>
              <a:rPr lang="en-US" altLang="ja-JP" sz="1600" dirty="0" smtClean="0"/>
              <a:t>etc.</a:t>
            </a:r>
            <a:r>
              <a:rPr lang="ja-JP" altLang="en-US" sz="1600" dirty="0" smtClean="0"/>
              <a:t>）</a:t>
            </a:r>
            <a:endParaRPr lang="en-US" altLang="ja-JP" sz="1600" dirty="0" smtClean="0"/>
          </a:p>
          <a:p>
            <a:pPr marL="285750" indent="-285750">
              <a:buFont typeface="Wingdings" panose="05000000000000000000" pitchFamily="2" charset="2"/>
              <a:buChar char="l"/>
            </a:pPr>
            <a:r>
              <a:rPr lang="ja-JP" altLang="en-US" sz="1600" dirty="0"/>
              <a:t>比較的大型・高線量、かつコンクリートリッチなサンプルを対象とした定量分析技術の検証</a:t>
            </a:r>
            <a:r>
              <a:rPr lang="ja-JP" altLang="en-US" sz="1600" dirty="0" smtClean="0"/>
              <a:t>。</a:t>
            </a:r>
            <a:endParaRPr lang="en-US" altLang="ja-JP" sz="1600" dirty="0"/>
          </a:p>
        </p:txBody>
      </p:sp>
      <p:sp>
        <p:nvSpPr>
          <p:cNvPr id="19" name="テキスト ボックス 18">
            <a:extLst>
              <a:ext uri="{FF2B5EF4-FFF2-40B4-BE49-F238E27FC236}">
                <a16:creationId xmlns:a16="http://schemas.microsoft.com/office/drawing/2014/main" id="{A2D434D9-83C6-4B4F-9B21-AAC01EFF6955}"/>
              </a:ext>
            </a:extLst>
          </p:cNvPr>
          <p:cNvSpPr txBox="1"/>
          <p:nvPr/>
        </p:nvSpPr>
        <p:spPr>
          <a:xfrm>
            <a:off x="363660" y="3797668"/>
            <a:ext cx="1192113" cy="276999"/>
          </a:xfrm>
          <a:prstGeom prst="rect">
            <a:avLst/>
          </a:prstGeom>
          <a:noFill/>
        </p:spPr>
        <p:txBody>
          <a:bodyPr wrap="square" rtlCol="0">
            <a:spAutoFit/>
          </a:bodyPr>
          <a:lstStyle/>
          <a:p>
            <a:pPr algn="ctr"/>
            <a:r>
              <a:rPr lang="en-US" altLang="ja-JP" sz="1200" u="sng" dirty="0" smtClean="0">
                <a:latin typeface="+mn-ea"/>
              </a:rPr>
              <a:t>R/B 5</a:t>
            </a:r>
            <a:r>
              <a:rPr lang="ja-JP" altLang="en-US" sz="1200" u="sng" dirty="0" smtClean="0">
                <a:latin typeface="+mn-ea"/>
              </a:rPr>
              <a:t>階</a:t>
            </a:r>
            <a:endParaRPr lang="en-US" altLang="ja-JP" sz="1200" u="sng" dirty="0">
              <a:latin typeface="+mn-ea"/>
            </a:endParaRPr>
          </a:p>
        </p:txBody>
      </p:sp>
      <p:sp>
        <p:nvSpPr>
          <p:cNvPr id="20" name="テキスト ボックス 19">
            <a:extLst>
              <a:ext uri="{FF2B5EF4-FFF2-40B4-BE49-F238E27FC236}">
                <a16:creationId xmlns:a16="http://schemas.microsoft.com/office/drawing/2014/main" id="{A2D434D9-83C6-4B4F-9B21-AAC01EFF6955}"/>
              </a:ext>
            </a:extLst>
          </p:cNvPr>
          <p:cNvSpPr txBox="1"/>
          <p:nvPr/>
        </p:nvSpPr>
        <p:spPr>
          <a:xfrm>
            <a:off x="2615622" y="2626880"/>
            <a:ext cx="1587978" cy="276999"/>
          </a:xfrm>
          <a:prstGeom prst="rect">
            <a:avLst/>
          </a:prstGeom>
          <a:noFill/>
        </p:spPr>
        <p:txBody>
          <a:bodyPr wrap="square" rtlCol="0">
            <a:spAutoFit/>
          </a:bodyPr>
          <a:lstStyle/>
          <a:p>
            <a:pPr algn="ctr"/>
            <a:r>
              <a:rPr lang="ja-JP" altLang="en-US" sz="1200" u="sng" dirty="0" smtClean="0">
                <a:latin typeface="+mn-ea"/>
              </a:rPr>
              <a:t>既設穿孔箇所拡大図</a:t>
            </a:r>
            <a:endParaRPr lang="en-US" altLang="ja-JP" sz="1200" u="sng" dirty="0">
              <a:latin typeface="+mn-ea"/>
            </a:endParaRPr>
          </a:p>
        </p:txBody>
      </p:sp>
      <p:sp>
        <p:nvSpPr>
          <p:cNvPr id="10" name="右矢印 9"/>
          <p:cNvSpPr/>
          <p:nvPr/>
        </p:nvSpPr>
        <p:spPr>
          <a:xfrm rot="17651938">
            <a:off x="2656632" y="4486995"/>
            <a:ext cx="1143713" cy="172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6040573" y="2951684"/>
            <a:ext cx="1524000" cy="188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6054" y="6354576"/>
            <a:ext cx="8488897" cy="261610"/>
          </a:xfrm>
          <a:prstGeom prst="rect">
            <a:avLst/>
          </a:prstGeom>
        </p:spPr>
        <p:txBody>
          <a:bodyPr wrap="square">
            <a:spAutoFit/>
          </a:bodyPr>
          <a:lstStyle/>
          <a:p>
            <a:r>
              <a:rPr lang="en-US" altLang="ja-JP" sz="1100" dirty="0" smtClean="0"/>
              <a:t>TEPCO (2021) : https://</a:t>
            </a:r>
            <a:r>
              <a:rPr lang="en-US" altLang="ja-JP" sz="1100" dirty="0"/>
              <a:t>www.meti.go.jp/earthquake/nuclear/decommissioning/committee/osensuitaisakuteam/2021/09/94-3-3-3.pdf</a:t>
            </a:r>
            <a:endParaRPr lang="ja-JP" altLang="en-US" sz="1100" dirty="0"/>
          </a:p>
        </p:txBody>
      </p:sp>
      <p:sp>
        <p:nvSpPr>
          <p:cNvPr id="21" name="正方形/長方形 20"/>
          <p:cNvSpPr/>
          <p:nvPr/>
        </p:nvSpPr>
        <p:spPr>
          <a:xfrm>
            <a:off x="740747" y="5906002"/>
            <a:ext cx="2869894" cy="307777"/>
          </a:xfrm>
          <a:prstGeom prst="rect">
            <a:avLst/>
          </a:prstGeom>
        </p:spPr>
        <p:txBody>
          <a:bodyPr wrap="square">
            <a:spAutoFit/>
          </a:bodyPr>
          <a:lstStyle/>
          <a:p>
            <a:pPr algn="ctr"/>
            <a:r>
              <a:rPr lang="ja-JP" altLang="en-US" sz="1400" dirty="0" smtClean="0">
                <a:solidFill>
                  <a:srgbClr val="0070C0"/>
                </a:solidFill>
              </a:rPr>
              <a:t>シールドプラグの穿孔箇所</a:t>
            </a:r>
            <a:endParaRPr lang="ja-JP" altLang="en-US" sz="1400" dirty="0">
              <a:solidFill>
                <a:srgbClr val="0070C0"/>
              </a:solidFill>
            </a:endParaRPr>
          </a:p>
        </p:txBody>
      </p:sp>
    </p:spTree>
    <p:extLst>
      <p:ext uri="{BB962C8B-B14F-4D97-AF65-F5344CB8AC3E}">
        <p14:creationId xmlns:p14="http://schemas.microsoft.com/office/powerpoint/2010/main" val="299813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191001" y="1259891"/>
            <a:ext cx="4967392" cy="2845053"/>
          </a:xfrm>
          <a:prstGeom prst="rect">
            <a:avLst/>
          </a:prstGeom>
        </p:spPr>
      </p:pic>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11</a:t>
            </a:fld>
            <a:endParaRPr kumimoji="1" lang="ja-JP" altLang="en-US"/>
          </a:p>
        </p:txBody>
      </p:sp>
      <p:sp>
        <p:nvSpPr>
          <p:cNvPr id="3" name="テキスト ボックス 2"/>
          <p:cNvSpPr txBox="1"/>
          <p:nvPr/>
        </p:nvSpPr>
        <p:spPr>
          <a:xfrm>
            <a:off x="131768" y="114251"/>
            <a:ext cx="2183611" cy="400110"/>
          </a:xfrm>
          <a:prstGeom prst="rect">
            <a:avLst/>
          </a:prstGeom>
          <a:noFill/>
        </p:spPr>
        <p:txBody>
          <a:bodyPr wrap="none" rtlCol="0">
            <a:spAutoFit/>
          </a:bodyPr>
          <a:lstStyle/>
          <a:p>
            <a:r>
              <a:rPr kumimoji="1" lang="ja-JP" altLang="en-US" sz="2000" b="1" dirty="0" smtClean="0">
                <a:solidFill>
                  <a:srgbClr val="0070C0"/>
                </a:solidFill>
              </a:rPr>
              <a:t>分析対象サンプル</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9" name="テキスト ボックス 8"/>
          <p:cNvSpPr txBox="1"/>
          <p:nvPr/>
        </p:nvSpPr>
        <p:spPr>
          <a:xfrm>
            <a:off x="436567" y="562825"/>
            <a:ext cx="2826415" cy="400110"/>
          </a:xfrm>
          <a:prstGeom prst="rect">
            <a:avLst/>
          </a:prstGeom>
          <a:noFill/>
        </p:spPr>
        <p:txBody>
          <a:bodyPr wrap="none" rtlCol="0">
            <a:spAutoFit/>
          </a:bodyPr>
          <a:lstStyle/>
          <a:p>
            <a:r>
              <a:rPr kumimoji="1" lang="ja-JP" altLang="en-US" sz="2000" dirty="0" smtClean="0">
                <a:solidFill>
                  <a:srgbClr val="00B050"/>
                </a:solidFill>
              </a:rPr>
              <a:t>④ </a:t>
            </a:r>
            <a:r>
              <a:rPr kumimoji="1" lang="en-US" altLang="ja-JP" sz="2000" dirty="0" smtClean="0">
                <a:solidFill>
                  <a:srgbClr val="00B050"/>
                </a:solidFill>
              </a:rPr>
              <a:t>1</a:t>
            </a:r>
            <a:r>
              <a:rPr kumimoji="1" lang="ja-JP" altLang="en-US" sz="2000" dirty="0" smtClean="0">
                <a:solidFill>
                  <a:srgbClr val="00B050"/>
                </a:solidFill>
              </a:rPr>
              <a:t>号機 </a:t>
            </a:r>
            <a:r>
              <a:rPr kumimoji="1" lang="en-US" altLang="ja-JP" sz="2000" dirty="0" smtClean="0">
                <a:solidFill>
                  <a:srgbClr val="00B050"/>
                </a:solidFill>
              </a:rPr>
              <a:t>SGTS</a:t>
            </a:r>
            <a:r>
              <a:rPr kumimoji="1" lang="ja-JP" altLang="en-US" sz="2000" dirty="0" smtClean="0">
                <a:solidFill>
                  <a:srgbClr val="00B050"/>
                </a:solidFill>
              </a:rPr>
              <a:t>室スミア</a:t>
            </a:r>
            <a:endParaRPr kumimoji="1" lang="en-US" altLang="ja-JP" sz="2000" dirty="0" smtClean="0">
              <a:solidFill>
                <a:srgbClr val="00B050"/>
              </a:solidFill>
            </a:endParaRPr>
          </a:p>
        </p:txBody>
      </p:sp>
      <p:sp>
        <p:nvSpPr>
          <p:cNvPr id="6" name="テキスト ボックス 5"/>
          <p:cNvSpPr txBox="1"/>
          <p:nvPr/>
        </p:nvSpPr>
        <p:spPr>
          <a:xfrm>
            <a:off x="436567" y="921588"/>
            <a:ext cx="2826415" cy="400110"/>
          </a:xfrm>
          <a:prstGeom prst="rect">
            <a:avLst/>
          </a:prstGeom>
          <a:noFill/>
        </p:spPr>
        <p:txBody>
          <a:bodyPr wrap="none" rtlCol="0">
            <a:spAutoFit/>
          </a:bodyPr>
          <a:lstStyle/>
          <a:p>
            <a:r>
              <a:rPr kumimoji="1" lang="ja-JP" altLang="en-US" sz="2000" dirty="0" smtClean="0">
                <a:solidFill>
                  <a:srgbClr val="00B050"/>
                </a:solidFill>
              </a:rPr>
              <a:t>⑤ </a:t>
            </a:r>
            <a:r>
              <a:rPr kumimoji="1" lang="en-US" altLang="ja-JP" sz="2000" dirty="0" smtClean="0">
                <a:solidFill>
                  <a:srgbClr val="00B050"/>
                </a:solidFill>
              </a:rPr>
              <a:t>2</a:t>
            </a:r>
            <a:r>
              <a:rPr kumimoji="1" lang="ja-JP" altLang="en-US" sz="2000" dirty="0" smtClean="0">
                <a:solidFill>
                  <a:srgbClr val="00B050"/>
                </a:solidFill>
              </a:rPr>
              <a:t>号機 </a:t>
            </a:r>
            <a:r>
              <a:rPr kumimoji="1" lang="en-US" altLang="ja-JP" sz="2000" dirty="0" smtClean="0">
                <a:solidFill>
                  <a:srgbClr val="00B050"/>
                </a:solidFill>
              </a:rPr>
              <a:t>SGTS</a:t>
            </a:r>
            <a:r>
              <a:rPr kumimoji="1" lang="ja-JP" altLang="en-US" sz="2000" dirty="0" smtClean="0">
                <a:solidFill>
                  <a:srgbClr val="00B050"/>
                </a:solidFill>
              </a:rPr>
              <a:t>室スミア</a:t>
            </a:r>
            <a:endParaRPr kumimoji="1" lang="en-US" altLang="ja-JP" sz="2000" dirty="0" smtClean="0">
              <a:solidFill>
                <a:srgbClr val="00B050"/>
              </a:solidFill>
            </a:endParaRPr>
          </a:p>
        </p:txBody>
      </p:sp>
      <p:sp>
        <p:nvSpPr>
          <p:cNvPr id="4" name="正方形/長方形 3"/>
          <p:cNvSpPr/>
          <p:nvPr/>
        </p:nvSpPr>
        <p:spPr>
          <a:xfrm>
            <a:off x="5298140" y="1383123"/>
            <a:ext cx="3645855" cy="2308324"/>
          </a:xfrm>
          <a:prstGeom prst="rect">
            <a:avLst/>
          </a:prstGeom>
        </p:spPr>
        <p:txBody>
          <a:bodyPr wrap="square">
            <a:spAutoFit/>
          </a:bodyPr>
          <a:lstStyle/>
          <a:p>
            <a:r>
              <a:rPr lang="en-US" altLang="ja-JP" sz="1600" dirty="0" smtClean="0"/>
              <a:t>【</a:t>
            </a:r>
            <a:r>
              <a:rPr lang="ja-JP" altLang="en-US" sz="1600" dirty="0" smtClean="0"/>
              <a:t>期待</a:t>
            </a:r>
            <a:r>
              <a:rPr lang="en-US" altLang="ja-JP" sz="1600" dirty="0" smtClean="0"/>
              <a:t>】</a:t>
            </a:r>
          </a:p>
          <a:p>
            <a:pPr marL="285750" indent="-285750">
              <a:buFont typeface="Wingdings" panose="05000000000000000000" pitchFamily="2" charset="2"/>
              <a:buChar char="l"/>
            </a:pPr>
            <a:r>
              <a:rPr lang="ja-JP" altLang="en-US" sz="1600" dirty="0" smtClean="0"/>
              <a:t>一部</a:t>
            </a:r>
            <a:r>
              <a:rPr lang="ja-JP" altLang="en-US" sz="1600" dirty="0"/>
              <a:t>の</a:t>
            </a:r>
            <a:r>
              <a:rPr lang="ja-JP" altLang="en-US" sz="1600" dirty="0" smtClean="0"/>
              <a:t>スミア試料から</a:t>
            </a:r>
            <a:r>
              <a:rPr lang="ja-JP" altLang="en-US" sz="1600" dirty="0"/>
              <a:t>は</a:t>
            </a:r>
            <a:r>
              <a:rPr lang="en-US" altLang="ja-JP" sz="1600" dirty="0" smtClean="0"/>
              <a:t>α</a:t>
            </a:r>
            <a:r>
              <a:rPr lang="ja-JP" altLang="en-US" sz="1600" dirty="0"/>
              <a:t>線</a:t>
            </a:r>
            <a:r>
              <a:rPr lang="ja-JP" altLang="en-US" sz="1600" dirty="0" smtClean="0"/>
              <a:t>を検出しており、1号機</a:t>
            </a:r>
            <a:r>
              <a:rPr lang="ja-JP" altLang="en-US" sz="1600" dirty="0"/>
              <a:t>ベント時のガスが</a:t>
            </a:r>
            <a:r>
              <a:rPr lang="ja-JP" altLang="en-US" sz="1600" dirty="0" smtClean="0"/>
              <a:t>逆流</a:t>
            </a:r>
            <a:r>
              <a:rPr lang="ja-JP" altLang="en-US" sz="1600" dirty="0"/>
              <a:t>した</a:t>
            </a:r>
            <a:r>
              <a:rPr lang="ja-JP" altLang="en-US" sz="1600" dirty="0" smtClean="0"/>
              <a:t>可能性</a:t>
            </a:r>
            <a:r>
              <a:rPr lang="ja-JP" altLang="en-US" sz="1600" dirty="0"/>
              <a:t>あり</a:t>
            </a:r>
            <a:r>
              <a:rPr lang="ja-JP" altLang="en-US" sz="1600" dirty="0" smtClean="0"/>
              <a:t>。</a:t>
            </a:r>
            <a:endParaRPr lang="en-US" altLang="ja-JP" sz="1600" dirty="0" smtClean="0"/>
          </a:p>
          <a:p>
            <a:pPr marL="285750" indent="-285750">
              <a:buFont typeface="Wingdings" panose="05000000000000000000" pitchFamily="2" charset="2"/>
              <a:buChar char="l"/>
            </a:pPr>
            <a:endParaRPr lang="en-US" altLang="ja-JP" sz="1600" dirty="0" smtClean="0"/>
          </a:p>
          <a:p>
            <a:pPr marL="285750" indent="-285750">
              <a:buFont typeface="HG丸ｺﾞｼｯｸM-PRO" panose="020F0600000000000000" pitchFamily="50" charset="-128"/>
              <a:buChar char="⇒"/>
            </a:pPr>
            <a:r>
              <a:rPr lang="en-US" altLang="ja-JP" sz="1600" dirty="0" smtClean="0"/>
              <a:t>1u2u-SGTS</a:t>
            </a:r>
            <a:r>
              <a:rPr lang="en-US" altLang="ja-JP" sz="1600" baseline="30000" dirty="0" smtClean="0"/>
              <a:t>※</a:t>
            </a:r>
            <a:r>
              <a:rPr lang="ja-JP" altLang="en-US" sz="1600" dirty="0" smtClean="0"/>
              <a:t>の</a:t>
            </a:r>
            <a:r>
              <a:rPr lang="ja-JP" altLang="en-US" sz="1600" dirty="0"/>
              <a:t>分析データとの</a:t>
            </a:r>
            <a:r>
              <a:rPr lang="ja-JP" altLang="en-US" sz="1600" dirty="0" smtClean="0"/>
              <a:t>比較に</a:t>
            </a:r>
            <a:r>
              <a:rPr lang="ja-JP" altLang="en-US" sz="1600" dirty="0"/>
              <a:t>より、</a:t>
            </a:r>
            <a:r>
              <a:rPr lang="ja-JP" altLang="en-US" sz="1600" dirty="0" smtClean="0"/>
              <a:t>1号機</a:t>
            </a:r>
            <a:r>
              <a:rPr lang="ja-JP" altLang="en-US" sz="1600" dirty="0"/>
              <a:t>事故進展時に</a:t>
            </a:r>
            <a:r>
              <a:rPr lang="ja-JP" altLang="en-US" sz="1600" dirty="0" smtClean="0"/>
              <a:t>おけるこれらの粒子の形成条件の</a:t>
            </a:r>
            <a:r>
              <a:rPr lang="ja-JP" altLang="en-US" sz="1600" dirty="0"/>
              <a:t>理解につながることを期待。</a:t>
            </a:r>
          </a:p>
        </p:txBody>
      </p:sp>
      <p:sp>
        <p:nvSpPr>
          <p:cNvPr id="8" name="正方形/長方形 7"/>
          <p:cNvSpPr/>
          <p:nvPr/>
        </p:nvSpPr>
        <p:spPr>
          <a:xfrm>
            <a:off x="5646101" y="4737340"/>
            <a:ext cx="3322702" cy="1323439"/>
          </a:xfrm>
          <a:prstGeom prst="rect">
            <a:avLst/>
          </a:prstGeom>
        </p:spPr>
        <p:txBody>
          <a:bodyPr wrap="square">
            <a:spAutoFit/>
          </a:bodyPr>
          <a:lstStyle/>
          <a:p>
            <a:r>
              <a:rPr lang="en-US" altLang="ja-JP" sz="1600" dirty="0" smtClean="0"/>
              <a:t>【</a:t>
            </a:r>
            <a:r>
              <a:rPr lang="ja-JP" altLang="en-US" sz="1600" dirty="0" smtClean="0"/>
              <a:t>主要関心事項</a:t>
            </a:r>
            <a:r>
              <a:rPr lang="en-US" altLang="ja-JP" sz="1600" dirty="0" smtClean="0"/>
              <a:t>】</a:t>
            </a:r>
          </a:p>
          <a:p>
            <a:pPr marL="285750" indent="-285750">
              <a:buFont typeface="Wingdings" panose="05000000000000000000" pitchFamily="2" charset="2"/>
              <a:buChar char="l"/>
            </a:pPr>
            <a:r>
              <a:rPr lang="en-US" altLang="ja-JP" sz="1600" dirty="0" smtClean="0"/>
              <a:t>U</a:t>
            </a:r>
            <a:r>
              <a:rPr lang="ja-JP" altLang="en-US" sz="1600" dirty="0" err="1" smtClean="0"/>
              <a:t>、</a:t>
            </a:r>
            <a:r>
              <a:rPr lang="en-US" altLang="ja-JP" sz="1600" dirty="0" smtClean="0"/>
              <a:t>FP</a:t>
            </a:r>
            <a:r>
              <a:rPr lang="ja-JP" altLang="en-US" sz="1600" dirty="0" smtClean="0"/>
              <a:t>の含有量、同位体比</a:t>
            </a:r>
            <a:endParaRPr lang="en-US" altLang="ja-JP" sz="1600" dirty="0" smtClean="0"/>
          </a:p>
          <a:p>
            <a:pPr marL="285750" indent="-285750">
              <a:buFont typeface="Wingdings" panose="05000000000000000000" pitchFamily="2" charset="2"/>
              <a:buChar char="l"/>
            </a:pPr>
            <a:r>
              <a:rPr lang="en-US" altLang="ja-JP" sz="1600" dirty="0" smtClean="0"/>
              <a:t>U</a:t>
            </a:r>
            <a:r>
              <a:rPr lang="ja-JP" altLang="en-US" sz="1600" dirty="0" smtClean="0"/>
              <a:t>粒子（蒸発・凝縮過程、燃料片）、</a:t>
            </a:r>
            <a:r>
              <a:rPr lang="en-US" altLang="ja-JP" sz="1600" dirty="0" smtClean="0"/>
              <a:t>FP</a:t>
            </a:r>
            <a:r>
              <a:rPr lang="ja-JP" altLang="en-US" sz="1600" dirty="0" smtClean="0"/>
              <a:t>粒子（</a:t>
            </a:r>
            <a:r>
              <a:rPr lang="en-US" altLang="ja-JP" sz="1600" dirty="0" smtClean="0"/>
              <a:t>Cs</a:t>
            </a:r>
            <a:r>
              <a:rPr lang="ja-JP" altLang="en-US" sz="1600" dirty="0" err="1" smtClean="0"/>
              <a:t>、</a:t>
            </a:r>
            <a:r>
              <a:rPr lang="en-US" altLang="ja-JP" sz="1600" dirty="0" smtClean="0"/>
              <a:t>Ag</a:t>
            </a:r>
            <a:r>
              <a:rPr lang="ja-JP" altLang="en-US" sz="1600" dirty="0" smtClean="0"/>
              <a:t>）の検出・結晶構造分析</a:t>
            </a:r>
            <a:endParaRPr lang="en-US" altLang="ja-JP" sz="1600" dirty="0" smtClean="0"/>
          </a:p>
        </p:txBody>
      </p:sp>
      <p:sp>
        <p:nvSpPr>
          <p:cNvPr id="10" name="正方形/長方形 9"/>
          <p:cNvSpPr/>
          <p:nvPr/>
        </p:nvSpPr>
        <p:spPr>
          <a:xfrm>
            <a:off x="5790853" y="3781246"/>
            <a:ext cx="2995683" cy="523220"/>
          </a:xfrm>
          <a:prstGeom prst="rect">
            <a:avLst/>
          </a:prstGeom>
        </p:spPr>
        <p:txBody>
          <a:bodyPr wrap="square">
            <a:spAutoFit/>
          </a:bodyPr>
          <a:lstStyle/>
          <a:p>
            <a:r>
              <a:rPr lang="en-US" altLang="ja-JP" sz="1400" dirty="0" smtClean="0"/>
              <a:t>※ </a:t>
            </a:r>
            <a:r>
              <a:rPr lang="ja-JP" altLang="en-US" sz="1400" dirty="0" smtClean="0"/>
              <a:t>1</a:t>
            </a:r>
            <a:r>
              <a:rPr lang="ja-JP" altLang="en-US" sz="1400" dirty="0"/>
              <a:t>/2号機SGTS配管</a:t>
            </a:r>
            <a:r>
              <a:rPr lang="ja-JP" altLang="en-US" sz="1400" dirty="0" smtClean="0"/>
              <a:t>スミアサンプル</a:t>
            </a:r>
            <a:endParaRPr lang="en-US" altLang="ja-JP" sz="1400" dirty="0" smtClean="0"/>
          </a:p>
          <a:p>
            <a:r>
              <a:rPr lang="en-US" altLang="ja-JP" sz="1400" dirty="0"/>
              <a:t> </a:t>
            </a:r>
            <a:r>
              <a:rPr lang="en-US" altLang="ja-JP" sz="1400" dirty="0" smtClean="0"/>
              <a:t>   </a:t>
            </a:r>
            <a:r>
              <a:rPr lang="ja-JP" altLang="en-US" sz="1400" dirty="0" smtClean="0"/>
              <a:t>（</a:t>
            </a:r>
            <a:r>
              <a:rPr lang="ja-JP" altLang="en-US" sz="1400" dirty="0"/>
              <a:t>R2年度分析）</a:t>
            </a:r>
          </a:p>
        </p:txBody>
      </p:sp>
      <p:sp>
        <p:nvSpPr>
          <p:cNvPr id="12" name="テキスト ボックス 11"/>
          <p:cNvSpPr txBox="1"/>
          <p:nvPr/>
        </p:nvSpPr>
        <p:spPr>
          <a:xfrm>
            <a:off x="2442941" y="114251"/>
            <a:ext cx="3105337" cy="400110"/>
          </a:xfrm>
          <a:prstGeom prst="rect">
            <a:avLst/>
          </a:prstGeom>
          <a:noFill/>
        </p:spPr>
        <p:txBody>
          <a:bodyPr wrap="none" rtlCol="0">
            <a:spAutoFit/>
          </a:bodyPr>
          <a:lstStyle/>
          <a:p>
            <a:r>
              <a:rPr kumimoji="1" lang="en-US" altLang="ja-JP" sz="2000" b="1" dirty="0" smtClean="0">
                <a:solidFill>
                  <a:srgbClr val="0070C0"/>
                </a:solidFill>
              </a:rPr>
              <a:t>(1) R4</a:t>
            </a:r>
            <a:r>
              <a:rPr kumimoji="1" lang="ja-JP" altLang="en-US" sz="2000" b="1" dirty="0" smtClean="0">
                <a:solidFill>
                  <a:srgbClr val="0070C0"/>
                </a:solidFill>
              </a:rPr>
              <a:t>年度輸送分（</a:t>
            </a:r>
            <a:r>
              <a:rPr kumimoji="1" lang="en-US" altLang="ja-JP" sz="2000" b="1" dirty="0" smtClean="0">
                <a:solidFill>
                  <a:srgbClr val="0070C0"/>
                </a:solidFill>
              </a:rPr>
              <a:t>1</a:t>
            </a:r>
            <a:r>
              <a:rPr kumimoji="1" lang="ja-JP" altLang="en-US" sz="2000" b="1" dirty="0" smtClean="0">
                <a:solidFill>
                  <a:srgbClr val="0070C0"/>
                </a:solidFill>
              </a:rPr>
              <a:t>回目）</a:t>
            </a:r>
            <a:endParaRPr kumimoji="1" lang="ja-JP" altLang="en-US" sz="2000" b="1" dirty="0">
              <a:solidFill>
                <a:srgbClr val="0070C0"/>
              </a:solidFill>
            </a:endParaRPr>
          </a:p>
        </p:txBody>
      </p:sp>
      <p:sp>
        <p:nvSpPr>
          <p:cNvPr id="13" name="正方形/長方形 12"/>
          <p:cNvSpPr/>
          <p:nvPr/>
        </p:nvSpPr>
        <p:spPr>
          <a:xfrm>
            <a:off x="4621763" y="731545"/>
            <a:ext cx="4447491" cy="584775"/>
          </a:xfrm>
          <a:prstGeom prst="rect">
            <a:avLst/>
          </a:prstGeom>
        </p:spPr>
        <p:txBody>
          <a:bodyPr wrap="square">
            <a:spAutoFit/>
          </a:bodyPr>
          <a:lstStyle/>
          <a:p>
            <a:pPr>
              <a:spcBef>
                <a:spcPts val="300"/>
              </a:spcBef>
            </a:pPr>
            <a:r>
              <a:rPr lang="en-US" altLang="ja-JP" sz="1600" dirty="0" smtClean="0"/>
              <a:t>SGTS</a:t>
            </a:r>
            <a:r>
              <a:rPr lang="ja-JP" altLang="en-US" sz="1600" dirty="0" smtClean="0"/>
              <a:t>室内の床面、フィルタトレイン扉表面から</a:t>
            </a:r>
            <a:r>
              <a:rPr lang="ja-JP" altLang="en-US" sz="1600" dirty="0" err="1" smtClean="0"/>
              <a:t>のの</a:t>
            </a:r>
            <a:r>
              <a:rPr lang="ja-JP" altLang="en-US" sz="1600" dirty="0" smtClean="0"/>
              <a:t>スミア</a:t>
            </a:r>
            <a:endParaRPr lang="en-US" altLang="ja-JP" sz="1600" dirty="0" smtClean="0"/>
          </a:p>
        </p:txBody>
      </p:sp>
      <p:sp>
        <p:nvSpPr>
          <p:cNvPr id="16" name="下矢印 15"/>
          <p:cNvSpPr/>
          <p:nvPr/>
        </p:nvSpPr>
        <p:spPr>
          <a:xfrm>
            <a:off x="6768786" y="2356948"/>
            <a:ext cx="1524000" cy="235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0010" y="6522727"/>
            <a:ext cx="8855896" cy="253916"/>
          </a:xfrm>
          <a:prstGeom prst="rect">
            <a:avLst/>
          </a:prstGeom>
        </p:spPr>
        <p:txBody>
          <a:bodyPr wrap="square">
            <a:spAutoFit/>
          </a:bodyPr>
          <a:lstStyle/>
          <a:p>
            <a:r>
              <a:rPr lang="en-US" altLang="ja-JP" sz="1050" dirty="0" smtClean="0"/>
              <a:t>TEPCO (2021) : https://</a:t>
            </a:r>
            <a:r>
              <a:rPr lang="en-US" altLang="ja-JP" sz="1050" dirty="0"/>
              <a:t>www.meti.go.jp/earthquake/nuclear/decommissioning/committee/osensuitaisakuteam/2021/03/3-3-2.pdf</a:t>
            </a:r>
            <a:endParaRPr lang="ja-JP" altLang="en-US" sz="1050" dirty="0"/>
          </a:p>
        </p:txBody>
      </p:sp>
      <p:pic>
        <p:nvPicPr>
          <p:cNvPr id="5" name="図 4"/>
          <p:cNvPicPr>
            <a:picLocks noChangeAspect="1"/>
          </p:cNvPicPr>
          <p:nvPr/>
        </p:nvPicPr>
        <p:blipFill>
          <a:blip r:embed="rId3"/>
          <a:stretch>
            <a:fillRect/>
          </a:stretch>
        </p:blipFill>
        <p:spPr>
          <a:xfrm>
            <a:off x="104151" y="4271630"/>
            <a:ext cx="2570546" cy="1623503"/>
          </a:xfrm>
          <a:prstGeom prst="rect">
            <a:avLst/>
          </a:prstGeom>
        </p:spPr>
      </p:pic>
      <p:sp>
        <p:nvSpPr>
          <p:cNvPr id="21" name="正方形/長方形 20"/>
          <p:cNvSpPr/>
          <p:nvPr/>
        </p:nvSpPr>
        <p:spPr>
          <a:xfrm>
            <a:off x="600112" y="4544244"/>
            <a:ext cx="801942" cy="164349"/>
          </a:xfrm>
          <a:prstGeom prst="rect">
            <a:avLst/>
          </a:prstGeom>
        </p:spPr>
        <p:txBody>
          <a:bodyPr wrap="square">
            <a:spAutoFit/>
          </a:bodyPr>
          <a:lstStyle/>
          <a:p>
            <a:pPr algn="ctr"/>
            <a:r>
              <a:rPr lang="ja-JP" altLang="en-US" sz="700" dirty="0" smtClean="0">
                <a:solidFill>
                  <a:srgbClr val="FF0000"/>
                </a:solidFill>
                <a:latin typeface="Meiryo UI" panose="020B0604030504040204" pitchFamily="50" charset="-128"/>
                <a:ea typeface="Meiryo UI" panose="020B0604030504040204" pitchFamily="50" charset="-128"/>
              </a:rPr>
              <a:t>フィルタトレイン</a:t>
            </a:r>
            <a:endParaRPr lang="en-US" altLang="ja-JP" sz="700" dirty="0" smtClean="0">
              <a:solidFill>
                <a:srgbClr val="FF0000"/>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711049" y="4362382"/>
            <a:ext cx="2716433" cy="1541576"/>
          </a:xfrm>
          <a:prstGeom prst="rect">
            <a:avLst/>
          </a:prstGeom>
        </p:spPr>
      </p:pic>
      <p:sp>
        <p:nvSpPr>
          <p:cNvPr id="22" name="正方形/長方形 21"/>
          <p:cNvSpPr/>
          <p:nvPr/>
        </p:nvSpPr>
        <p:spPr>
          <a:xfrm>
            <a:off x="3619249" y="4805871"/>
            <a:ext cx="752719" cy="154261"/>
          </a:xfrm>
          <a:prstGeom prst="rect">
            <a:avLst/>
          </a:prstGeom>
        </p:spPr>
        <p:txBody>
          <a:bodyPr wrap="square">
            <a:spAutoFit/>
          </a:bodyPr>
          <a:lstStyle/>
          <a:p>
            <a:pPr algn="ctr"/>
            <a:r>
              <a:rPr lang="ja-JP" altLang="en-US" sz="700" dirty="0" smtClean="0">
                <a:solidFill>
                  <a:srgbClr val="FF0000"/>
                </a:solidFill>
                <a:latin typeface="Meiryo UI" panose="020B0604030504040204" pitchFamily="50" charset="-128"/>
                <a:ea typeface="Meiryo UI" panose="020B0604030504040204" pitchFamily="50" charset="-128"/>
              </a:rPr>
              <a:t>フィルタトレイン</a:t>
            </a:r>
            <a:endParaRPr lang="en-US" altLang="ja-JP" sz="700" dirty="0" smtClean="0">
              <a:solidFill>
                <a:srgbClr val="FF0000"/>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80010" y="6328007"/>
            <a:ext cx="8855896" cy="253916"/>
          </a:xfrm>
          <a:prstGeom prst="rect">
            <a:avLst/>
          </a:prstGeom>
        </p:spPr>
        <p:txBody>
          <a:bodyPr wrap="square">
            <a:spAutoFit/>
          </a:bodyPr>
          <a:lstStyle/>
          <a:p>
            <a:r>
              <a:rPr lang="en-US" altLang="ja-JP" sz="1050" dirty="0" smtClean="0"/>
              <a:t>NRA (2021) : </a:t>
            </a:r>
            <a:r>
              <a:rPr lang="en-US" altLang="ja-JP" sz="1050" dirty="0"/>
              <a:t>https://www.nra.go.jp/data/000345595.pdf</a:t>
            </a:r>
            <a:endParaRPr lang="ja-JP" altLang="en-US" sz="1050" dirty="0"/>
          </a:p>
        </p:txBody>
      </p:sp>
      <p:sp>
        <p:nvSpPr>
          <p:cNvPr id="25" name="テキスト ボックス 24">
            <a:extLst>
              <a:ext uri="{FF2B5EF4-FFF2-40B4-BE49-F238E27FC236}">
                <a16:creationId xmlns:a16="http://schemas.microsoft.com/office/drawing/2014/main" id="{A2D434D9-83C6-4B4F-9B21-AAC01EFF6955}"/>
              </a:ext>
            </a:extLst>
          </p:cNvPr>
          <p:cNvSpPr txBox="1"/>
          <p:nvPr/>
        </p:nvSpPr>
        <p:spPr>
          <a:xfrm>
            <a:off x="80010" y="3681246"/>
            <a:ext cx="3498794" cy="307777"/>
          </a:xfrm>
          <a:prstGeom prst="rect">
            <a:avLst/>
          </a:prstGeom>
          <a:noFill/>
        </p:spPr>
        <p:txBody>
          <a:bodyPr wrap="square" rtlCol="0">
            <a:spAutoFit/>
          </a:bodyPr>
          <a:lstStyle/>
          <a:p>
            <a:pPr algn="ctr"/>
            <a:r>
              <a:rPr lang="en-US" altLang="ja-JP" sz="1400" dirty="0" smtClean="0">
                <a:solidFill>
                  <a:srgbClr val="0070C0"/>
                </a:solidFill>
                <a:latin typeface="+mn-ea"/>
              </a:rPr>
              <a:t>1</a:t>
            </a:r>
            <a:r>
              <a:rPr lang="ja-JP" altLang="en-US" sz="1400" dirty="0" smtClean="0">
                <a:solidFill>
                  <a:srgbClr val="0070C0"/>
                </a:solidFill>
                <a:latin typeface="+mn-ea"/>
              </a:rPr>
              <a:t>号機ベントガスの推定流入経路</a:t>
            </a:r>
            <a:endParaRPr lang="en-US" altLang="ja-JP" sz="1200" dirty="0">
              <a:latin typeface="+mn-ea"/>
            </a:endParaRPr>
          </a:p>
        </p:txBody>
      </p:sp>
      <p:sp>
        <p:nvSpPr>
          <p:cNvPr id="26" name="テキスト ボックス 25">
            <a:extLst>
              <a:ext uri="{FF2B5EF4-FFF2-40B4-BE49-F238E27FC236}">
                <a16:creationId xmlns:a16="http://schemas.microsoft.com/office/drawing/2014/main" id="{A2D434D9-83C6-4B4F-9B21-AAC01EFF6955}"/>
              </a:ext>
            </a:extLst>
          </p:cNvPr>
          <p:cNvSpPr txBox="1"/>
          <p:nvPr/>
        </p:nvSpPr>
        <p:spPr>
          <a:xfrm>
            <a:off x="1073206" y="6016510"/>
            <a:ext cx="3498794" cy="307777"/>
          </a:xfrm>
          <a:prstGeom prst="rect">
            <a:avLst/>
          </a:prstGeom>
          <a:noFill/>
        </p:spPr>
        <p:txBody>
          <a:bodyPr wrap="square" rtlCol="0">
            <a:spAutoFit/>
          </a:bodyPr>
          <a:lstStyle/>
          <a:p>
            <a:pPr algn="ctr"/>
            <a:r>
              <a:rPr lang="en-US" altLang="ja-JP" sz="1400" dirty="0" smtClean="0">
                <a:solidFill>
                  <a:srgbClr val="0070C0"/>
                </a:solidFill>
                <a:latin typeface="+mn-ea"/>
              </a:rPr>
              <a:t>1</a:t>
            </a:r>
            <a:r>
              <a:rPr lang="ja-JP" altLang="en-US" sz="1400" dirty="0" smtClean="0">
                <a:solidFill>
                  <a:srgbClr val="0070C0"/>
                </a:solidFill>
                <a:latin typeface="+mn-ea"/>
              </a:rPr>
              <a:t>・</a:t>
            </a:r>
            <a:r>
              <a:rPr lang="en-US" altLang="ja-JP" sz="1400" dirty="0" smtClean="0">
                <a:solidFill>
                  <a:srgbClr val="0070C0"/>
                </a:solidFill>
                <a:latin typeface="+mn-ea"/>
              </a:rPr>
              <a:t>2</a:t>
            </a:r>
            <a:r>
              <a:rPr lang="ja-JP" altLang="en-US" sz="1400" dirty="0" smtClean="0">
                <a:solidFill>
                  <a:srgbClr val="0070C0"/>
                </a:solidFill>
                <a:latin typeface="+mn-ea"/>
              </a:rPr>
              <a:t>号機</a:t>
            </a:r>
            <a:r>
              <a:rPr lang="en-US" altLang="ja-JP" sz="1400" dirty="0" smtClean="0">
                <a:solidFill>
                  <a:srgbClr val="0070C0"/>
                </a:solidFill>
                <a:latin typeface="+mn-ea"/>
              </a:rPr>
              <a:t>SGTS</a:t>
            </a:r>
            <a:r>
              <a:rPr lang="ja-JP" altLang="en-US" sz="1400" dirty="0" smtClean="0">
                <a:solidFill>
                  <a:srgbClr val="0070C0"/>
                </a:solidFill>
                <a:latin typeface="+mn-ea"/>
              </a:rPr>
              <a:t>室</a:t>
            </a:r>
            <a:endParaRPr lang="en-US" altLang="ja-JP" sz="1200" dirty="0">
              <a:latin typeface="+mn-ea"/>
            </a:endParaRPr>
          </a:p>
        </p:txBody>
      </p:sp>
      <p:sp>
        <p:nvSpPr>
          <p:cNvPr id="27" name="テキスト ボックス 26">
            <a:extLst>
              <a:ext uri="{FF2B5EF4-FFF2-40B4-BE49-F238E27FC236}">
                <a16:creationId xmlns:a16="http://schemas.microsoft.com/office/drawing/2014/main" id="{A2D434D9-83C6-4B4F-9B21-AAC01EFF6955}"/>
              </a:ext>
            </a:extLst>
          </p:cNvPr>
          <p:cNvSpPr txBox="1"/>
          <p:nvPr/>
        </p:nvSpPr>
        <p:spPr>
          <a:xfrm>
            <a:off x="3712576" y="6049148"/>
            <a:ext cx="1228385" cy="276999"/>
          </a:xfrm>
          <a:prstGeom prst="rect">
            <a:avLst/>
          </a:prstGeom>
          <a:noFill/>
        </p:spPr>
        <p:txBody>
          <a:bodyPr wrap="square" rtlCol="0">
            <a:spAutoFit/>
          </a:bodyPr>
          <a:lstStyle/>
          <a:p>
            <a:pPr algn="ctr"/>
            <a:r>
              <a:rPr lang="ja-JP" altLang="en-US" sz="1200" dirty="0" smtClean="0">
                <a:latin typeface="+mn-ea"/>
              </a:rPr>
              <a:t>（</a:t>
            </a:r>
            <a:r>
              <a:rPr lang="en-US" altLang="ja-JP" sz="1200" dirty="0" smtClean="0">
                <a:latin typeface="+mn-ea"/>
              </a:rPr>
              <a:t>TEPCO, 2021</a:t>
            </a:r>
            <a:r>
              <a:rPr lang="ja-JP" altLang="en-US" sz="1200" dirty="0" smtClean="0">
                <a:latin typeface="+mn-ea"/>
              </a:rPr>
              <a:t>）</a:t>
            </a:r>
            <a:endParaRPr lang="en-US" altLang="ja-JP" sz="1200" dirty="0">
              <a:latin typeface="+mn-ea"/>
            </a:endParaRPr>
          </a:p>
        </p:txBody>
      </p:sp>
      <p:sp>
        <p:nvSpPr>
          <p:cNvPr id="28" name="テキスト ボックス 27">
            <a:extLst>
              <a:ext uri="{FF2B5EF4-FFF2-40B4-BE49-F238E27FC236}">
                <a16:creationId xmlns:a16="http://schemas.microsoft.com/office/drawing/2014/main" id="{A2D434D9-83C6-4B4F-9B21-AAC01EFF6955}"/>
              </a:ext>
            </a:extLst>
          </p:cNvPr>
          <p:cNvSpPr txBox="1"/>
          <p:nvPr/>
        </p:nvSpPr>
        <p:spPr>
          <a:xfrm>
            <a:off x="2442941" y="3884221"/>
            <a:ext cx="1173508" cy="276999"/>
          </a:xfrm>
          <a:prstGeom prst="rect">
            <a:avLst/>
          </a:prstGeom>
          <a:noFill/>
        </p:spPr>
        <p:txBody>
          <a:bodyPr wrap="square" rtlCol="0">
            <a:spAutoFit/>
          </a:bodyPr>
          <a:lstStyle/>
          <a:p>
            <a:pPr algn="ctr"/>
            <a:r>
              <a:rPr lang="ja-JP" altLang="en-US" sz="1200" dirty="0" smtClean="0">
                <a:latin typeface="+mn-ea"/>
              </a:rPr>
              <a:t>（</a:t>
            </a:r>
            <a:r>
              <a:rPr lang="en-US" altLang="ja-JP" sz="1200" dirty="0" smtClean="0">
                <a:latin typeface="+mn-ea"/>
              </a:rPr>
              <a:t>NRA, 2021</a:t>
            </a:r>
            <a:r>
              <a:rPr lang="ja-JP" altLang="en-US" sz="1200" dirty="0" smtClean="0">
                <a:latin typeface="+mn-ea"/>
              </a:rPr>
              <a:t>）</a:t>
            </a:r>
            <a:endParaRPr lang="en-US" altLang="ja-JP" sz="1200" dirty="0">
              <a:latin typeface="+mn-ea"/>
            </a:endParaRPr>
          </a:p>
        </p:txBody>
      </p:sp>
      <p:cxnSp>
        <p:nvCxnSpPr>
          <p:cNvPr id="29" name="直線コネクタ 28"/>
          <p:cNvCxnSpPr/>
          <p:nvPr/>
        </p:nvCxnSpPr>
        <p:spPr>
          <a:xfrm flipH="1">
            <a:off x="436567" y="4708593"/>
            <a:ext cx="356809" cy="174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630011" y="4696561"/>
            <a:ext cx="163365" cy="196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3223289" y="4914284"/>
            <a:ext cx="489287" cy="157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3475606" y="4921837"/>
            <a:ext cx="236970" cy="1577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87006" y="4347984"/>
            <a:ext cx="1590386" cy="461665"/>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kumimoji="1" lang="ja-JP" altLang="en-US" sz="1200" dirty="0" smtClean="0">
                <a:solidFill>
                  <a:schemeClr val="bg1"/>
                </a:solidFill>
              </a:rPr>
              <a:t>輸送対象としたスミア採取箇所</a:t>
            </a:r>
            <a:endParaRPr kumimoji="1" lang="ja-JP" altLang="en-US" sz="1200" dirty="0">
              <a:solidFill>
                <a:schemeClr val="bg1"/>
              </a:solidFill>
            </a:endParaRPr>
          </a:p>
        </p:txBody>
      </p:sp>
    </p:spTree>
    <p:extLst>
      <p:ext uri="{BB962C8B-B14F-4D97-AF65-F5344CB8AC3E}">
        <p14:creationId xmlns:p14="http://schemas.microsoft.com/office/powerpoint/2010/main" val="126682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12</a:t>
            </a:fld>
            <a:endParaRPr kumimoji="1" lang="ja-JP" altLang="en-US"/>
          </a:p>
        </p:txBody>
      </p:sp>
      <p:sp>
        <p:nvSpPr>
          <p:cNvPr id="3" name="テキスト ボックス 2"/>
          <p:cNvSpPr txBox="1"/>
          <p:nvPr/>
        </p:nvSpPr>
        <p:spPr>
          <a:xfrm>
            <a:off x="131768" y="114251"/>
            <a:ext cx="2183611" cy="400110"/>
          </a:xfrm>
          <a:prstGeom prst="rect">
            <a:avLst/>
          </a:prstGeom>
          <a:noFill/>
        </p:spPr>
        <p:txBody>
          <a:bodyPr wrap="none" rtlCol="0">
            <a:spAutoFit/>
          </a:bodyPr>
          <a:lstStyle/>
          <a:p>
            <a:r>
              <a:rPr kumimoji="1" lang="ja-JP" altLang="en-US" sz="2000" b="1" dirty="0" smtClean="0">
                <a:solidFill>
                  <a:srgbClr val="0070C0"/>
                </a:solidFill>
              </a:rPr>
              <a:t>分析対象サンプル</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9" name="テキスト ボックス 8"/>
          <p:cNvSpPr txBox="1"/>
          <p:nvPr/>
        </p:nvSpPr>
        <p:spPr>
          <a:xfrm>
            <a:off x="436567" y="562825"/>
            <a:ext cx="4788490" cy="400110"/>
          </a:xfrm>
          <a:prstGeom prst="rect">
            <a:avLst/>
          </a:prstGeom>
          <a:noFill/>
        </p:spPr>
        <p:txBody>
          <a:bodyPr wrap="none" rtlCol="0">
            <a:spAutoFit/>
          </a:bodyPr>
          <a:lstStyle/>
          <a:p>
            <a:r>
              <a:rPr kumimoji="1" lang="ja-JP" altLang="en-US" sz="2000" dirty="0" smtClean="0">
                <a:solidFill>
                  <a:srgbClr val="00B050"/>
                </a:solidFill>
              </a:rPr>
              <a:t>⑥ </a:t>
            </a:r>
            <a:r>
              <a:rPr kumimoji="1" lang="en-US" altLang="ja-JP" sz="2000" dirty="0" smtClean="0">
                <a:solidFill>
                  <a:srgbClr val="00B050"/>
                </a:solidFill>
              </a:rPr>
              <a:t>3</a:t>
            </a:r>
            <a:r>
              <a:rPr kumimoji="1" lang="ja-JP" altLang="en-US" sz="2000" dirty="0" smtClean="0">
                <a:solidFill>
                  <a:srgbClr val="00B050"/>
                </a:solidFill>
              </a:rPr>
              <a:t>号機 </a:t>
            </a:r>
            <a:r>
              <a:rPr kumimoji="1" lang="en-US" altLang="ja-JP" sz="2000" dirty="0" smtClean="0">
                <a:solidFill>
                  <a:srgbClr val="00B050"/>
                </a:solidFill>
              </a:rPr>
              <a:t>RHR</a:t>
            </a:r>
            <a:r>
              <a:rPr kumimoji="1" lang="ja-JP" altLang="en-US" sz="2000" dirty="0" smtClean="0">
                <a:solidFill>
                  <a:srgbClr val="00B050"/>
                </a:solidFill>
              </a:rPr>
              <a:t>（</a:t>
            </a:r>
            <a:r>
              <a:rPr kumimoji="1" lang="en-US" altLang="ja-JP" sz="2000" dirty="0" smtClean="0">
                <a:solidFill>
                  <a:srgbClr val="00B050"/>
                </a:solidFill>
              </a:rPr>
              <a:t>A</a:t>
            </a:r>
            <a:r>
              <a:rPr kumimoji="1" lang="ja-JP" altLang="en-US" sz="2000" dirty="0" smtClean="0">
                <a:solidFill>
                  <a:srgbClr val="00B050"/>
                </a:solidFill>
              </a:rPr>
              <a:t>系統）残水（</a:t>
            </a:r>
            <a:r>
              <a:rPr kumimoji="1" lang="ja-JP" altLang="en-US" sz="2000" dirty="0" smtClean="0">
                <a:solidFill>
                  <a:srgbClr val="00B050"/>
                </a:solidFill>
              </a:rPr>
              <a:t>熱交換器内）</a:t>
            </a:r>
            <a:endParaRPr kumimoji="1" lang="ja-JP" altLang="en-US" sz="2000" dirty="0">
              <a:solidFill>
                <a:srgbClr val="00B050"/>
              </a:solidFill>
            </a:endParaRPr>
          </a:p>
        </p:txBody>
      </p:sp>
      <p:pic>
        <p:nvPicPr>
          <p:cNvPr id="5" name="図 4"/>
          <p:cNvPicPr>
            <a:picLocks noChangeAspect="1"/>
          </p:cNvPicPr>
          <p:nvPr/>
        </p:nvPicPr>
        <p:blipFill>
          <a:blip r:embed="rId2"/>
          <a:stretch>
            <a:fillRect/>
          </a:stretch>
        </p:blipFill>
        <p:spPr>
          <a:xfrm>
            <a:off x="436567" y="1011812"/>
            <a:ext cx="3553022" cy="1615011"/>
          </a:xfrm>
          <a:prstGeom prst="rect">
            <a:avLst/>
          </a:prstGeom>
        </p:spPr>
      </p:pic>
      <p:sp>
        <p:nvSpPr>
          <p:cNvPr id="8" name="テキスト ボックス 7"/>
          <p:cNvSpPr txBox="1"/>
          <p:nvPr/>
        </p:nvSpPr>
        <p:spPr>
          <a:xfrm>
            <a:off x="4725261" y="1590010"/>
            <a:ext cx="4131191" cy="3539430"/>
          </a:xfrm>
          <a:prstGeom prst="rect">
            <a:avLst/>
          </a:prstGeom>
          <a:noFill/>
        </p:spPr>
        <p:txBody>
          <a:bodyPr wrap="square" rtlCol="0">
            <a:spAutoFit/>
          </a:bodyPr>
          <a:lstStyle/>
          <a:p>
            <a:r>
              <a:rPr kumimoji="1" lang="en-US" altLang="ja-JP" sz="1600" dirty="0" smtClean="0"/>
              <a:t>【</a:t>
            </a:r>
            <a:r>
              <a:rPr kumimoji="1" lang="ja-JP" altLang="en-US" sz="1600" dirty="0" smtClean="0"/>
              <a:t>期待</a:t>
            </a:r>
            <a:r>
              <a:rPr kumimoji="1" lang="en-US" altLang="ja-JP" sz="1600" dirty="0" smtClean="0"/>
              <a:t>】</a:t>
            </a:r>
          </a:p>
          <a:p>
            <a:pPr marL="342900" indent="-342900">
              <a:buFont typeface="Wingdings" panose="05000000000000000000" pitchFamily="2" charset="2"/>
              <a:buChar char="l"/>
            </a:pPr>
            <a:r>
              <a:rPr kumimoji="1" lang="ja-JP" altLang="en-US" sz="1600" dirty="0" smtClean="0"/>
              <a:t>系統</a:t>
            </a:r>
            <a:r>
              <a:rPr kumimoji="1" lang="ja-JP" altLang="en-US" sz="1600" dirty="0"/>
              <a:t>保有</a:t>
            </a:r>
            <a:r>
              <a:rPr kumimoji="1" lang="ja-JP" altLang="en-US" sz="1600" dirty="0" smtClean="0"/>
              <a:t>水とともに水素ガス及び</a:t>
            </a:r>
            <a:r>
              <a:rPr kumimoji="1" lang="en-US" altLang="ja-JP" sz="1600" baseline="30000" dirty="0" smtClean="0"/>
              <a:t>85</a:t>
            </a:r>
            <a:r>
              <a:rPr kumimoji="1" lang="en-US" altLang="ja-JP" sz="1600" dirty="0" smtClean="0"/>
              <a:t>Kr</a:t>
            </a:r>
            <a:r>
              <a:rPr kumimoji="1" lang="ja-JP" altLang="en-US" sz="1600" dirty="0" smtClean="0"/>
              <a:t>が滞留しており、事故初期の</a:t>
            </a:r>
            <a:r>
              <a:rPr kumimoji="1" lang="en-US" altLang="ja-JP" sz="1600" dirty="0" smtClean="0"/>
              <a:t>PCV</a:t>
            </a:r>
            <a:r>
              <a:rPr kumimoji="1" lang="ja-JP" altLang="en-US" sz="1600" dirty="0" smtClean="0"/>
              <a:t>内由来の</a:t>
            </a:r>
            <a:r>
              <a:rPr kumimoji="1" lang="ja-JP" altLang="en-US" sz="1600" dirty="0"/>
              <a:t>物質</a:t>
            </a:r>
            <a:r>
              <a:rPr kumimoji="1" lang="ja-JP" altLang="en-US" sz="1600" dirty="0" smtClean="0"/>
              <a:t>が含まれている可能性。</a:t>
            </a:r>
            <a:endParaRPr kumimoji="1" lang="en-US" altLang="ja-JP" sz="1600" dirty="0" smtClean="0"/>
          </a:p>
          <a:p>
            <a:pPr marL="342900" indent="-342900">
              <a:buFont typeface="Wingdings" panose="05000000000000000000" pitchFamily="2" charset="2"/>
              <a:buChar char="l"/>
            </a:pPr>
            <a:r>
              <a:rPr kumimoji="1" lang="en-US" altLang="ja-JP" sz="1600" dirty="0"/>
              <a:t>RHR</a:t>
            </a:r>
            <a:r>
              <a:rPr kumimoji="1" lang="ja-JP" altLang="en-US" sz="1600" dirty="0"/>
              <a:t>熱交換器残水試料の</a:t>
            </a:r>
            <a:r>
              <a:rPr kumimoji="1" lang="en-US" altLang="ja-JP" sz="1600" dirty="0"/>
              <a:t>2</a:t>
            </a:r>
            <a:r>
              <a:rPr kumimoji="1" lang="ja-JP" altLang="en-US" sz="1600" dirty="0"/>
              <a:t>回の採取・分析結果（左表参照）では、</a:t>
            </a:r>
            <a:r>
              <a:rPr kumimoji="1" lang="en-US" altLang="ja-JP" sz="1600" dirty="0"/>
              <a:t>pH</a:t>
            </a:r>
            <a:r>
              <a:rPr kumimoji="1" lang="ja-JP" altLang="en-US" sz="1600" dirty="0"/>
              <a:t>の上昇（</a:t>
            </a:r>
            <a:r>
              <a:rPr kumimoji="1" lang="en-US" altLang="ja-JP" sz="1600" dirty="0"/>
              <a:t>3.8 </a:t>
            </a:r>
            <a:r>
              <a:rPr kumimoji="1" lang="en-US" altLang="ja-JP" sz="1600" dirty="0">
                <a:sym typeface="Wingdings" panose="05000000000000000000" pitchFamily="2" charset="2"/>
              </a:rPr>
              <a:t> 6.1</a:t>
            </a:r>
            <a:r>
              <a:rPr kumimoji="1" lang="ja-JP" altLang="en-US" sz="1600" dirty="0">
                <a:sym typeface="Wingdings" panose="05000000000000000000" pitchFamily="2" charset="2"/>
              </a:rPr>
              <a:t>）及び放射性核種濃度の低下が認められ、</a:t>
            </a:r>
            <a:r>
              <a:rPr kumimoji="1" lang="ja-JP" altLang="en-US" sz="1600" dirty="0"/>
              <a:t>沈殿物形成の可能性</a:t>
            </a:r>
            <a:r>
              <a:rPr kumimoji="1" lang="ja-JP" altLang="en-US" sz="1600" dirty="0" smtClean="0"/>
              <a:t>。</a:t>
            </a:r>
            <a:endParaRPr kumimoji="1" lang="en-US" altLang="ja-JP" sz="1600" dirty="0" smtClean="0"/>
          </a:p>
          <a:p>
            <a:pPr marL="342900" indent="-342900">
              <a:buFont typeface="Wingdings" panose="05000000000000000000" pitchFamily="2" charset="2"/>
              <a:buChar char="l"/>
            </a:pPr>
            <a:endParaRPr kumimoji="1" lang="ja-JP" altLang="en-US" sz="1600" dirty="0"/>
          </a:p>
          <a:p>
            <a:pPr marL="342900" indent="-342900">
              <a:buFont typeface="Wingdings" panose="05000000000000000000" pitchFamily="2" charset="2"/>
              <a:buChar char="ü"/>
            </a:pPr>
            <a:r>
              <a:rPr kumimoji="1" lang="ja-JP" altLang="en-US" sz="1600" dirty="0"/>
              <a:t>残水中に含まれる固相中の</a:t>
            </a:r>
            <a:r>
              <a:rPr kumimoji="1" lang="en-US" altLang="ja-JP" sz="1600" dirty="0"/>
              <a:t>U</a:t>
            </a:r>
            <a:r>
              <a:rPr kumimoji="1" lang="ja-JP" altLang="en-US" sz="1600" dirty="0" err="1"/>
              <a:t>、</a:t>
            </a:r>
            <a:r>
              <a:rPr kumimoji="1" lang="ja-JP" altLang="en-US" sz="1600" dirty="0"/>
              <a:t>及び</a:t>
            </a:r>
            <a:r>
              <a:rPr kumimoji="1" lang="en-US" altLang="ja-JP" sz="1600" dirty="0"/>
              <a:t>α</a:t>
            </a:r>
            <a:r>
              <a:rPr kumimoji="1" lang="ja-JP" altLang="en-US" sz="1600" dirty="0"/>
              <a:t>核種の形態を調べることにより、事故初期における</a:t>
            </a:r>
            <a:r>
              <a:rPr kumimoji="1" lang="en-US" altLang="ja-JP" sz="1600" dirty="0"/>
              <a:t>U</a:t>
            </a:r>
            <a:r>
              <a:rPr kumimoji="1" lang="ja-JP" altLang="en-US" sz="1600" dirty="0"/>
              <a:t>粒子の形成条件、または</a:t>
            </a:r>
            <a:r>
              <a:rPr kumimoji="1" lang="ja-JP" altLang="en-US" sz="1600" dirty="0" smtClean="0"/>
              <a:t>環境変化</a:t>
            </a:r>
            <a:r>
              <a:rPr kumimoji="1" lang="ja-JP" altLang="en-US" sz="1600" dirty="0"/>
              <a:t>に</a:t>
            </a:r>
            <a:r>
              <a:rPr kumimoji="1" lang="ja-JP" altLang="en-US" sz="1600" dirty="0" smtClean="0"/>
              <a:t>伴</a:t>
            </a:r>
            <a:r>
              <a:rPr kumimoji="1" lang="ja-JP" altLang="en-US" sz="1600" dirty="0"/>
              <a:t>う</a:t>
            </a:r>
            <a:r>
              <a:rPr kumimoji="1" lang="en-US" altLang="ja-JP" sz="1600" dirty="0" smtClean="0"/>
              <a:t>Pu</a:t>
            </a:r>
            <a:r>
              <a:rPr kumimoji="1" lang="ja-JP" altLang="en-US" sz="1600" dirty="0"/>
              <a:t>や</a:t>
            </a:r>
            <a:r>
              <a:rPr kumimoji="1" lang="en-US" altLang="ja-JP" sz="1600" dirty="0"/>
              <a:t>Am</a:t>
            </a:r>
            <a:r>
              <a:rPr kumimoji="1" lang="ja-JP" altLang="en-US" sz="1600" dirty="0"/>
              <a:t>の化学形変化に関する知見が得られることを期待</a:t>
            </a:r>
            <a:r>
              <a:rPr kumimoji="1" lang="ja-JP" altLang="en-US" sz="1600" dirty="0" smtClean="0"/>
              <a:t>。</a:t>
            </a:r>
            <a:endParaRPr kumimoji="1" lang="ja-JP" altLang="en-US" sz="1600" dirty="0"/>
          </a:p>
        </p:txBody>
      </p:sp>
      <p:sp>
        <p:nvSpPr>
          <p:cNvPr id="10" name="正方形/長方形 9"/>
          <p:cNvSpPr/>
          <p:nvPr/>
        </p:nvSpPr>
        <p:spPr>
          <a:xfrm>
            <a:off x="4754909" y="5325918"/>
            <a:ext cx="4333550" cy="1077218"/>
          </a:xfrm>
          <a:prstGeom prst="rect">
            <a:avLst/>
          </a:prstGeom>
        </p:spPr>
        <p:txBody>
          <a:bodyPr wrap="square">
            <a:spAutoFit/>
          </a:bodyPr>
          <a:lstStyle/>
          <a:p>
            <a:r>
              <a:rPr lang="en-US" altLang="ja-JP" sz="1600" dirty="0" smtClean="0"/>
              <a:t>【</a:t>
            </a:r>
            <a:r>
              <a:rPr lang="ja-JP" altLang="en-US" sz="1600" dirty="0" smtClean="0"/>
              <a:t>主要関心事項</a:t>
            </a:r>
            <a:r>
              <a:rPr lang="en-US" altLang="ja-JP" sz="1600" dirty="0" smtClean="0"/>
              <a:t>】</a:t>
            </a:r>
          </a:p>
          <a:p>
            <a:pPr marL="285750" indent="-285750">
              <a:buFont typeface="Wingdings" panose="05000000000000000000" pitchFamily="2" charset="2"/>
              <a:buChar char="l"/>
            </a:pPr>
            <a:r>
              <a:rPr lang="ja-JP" altLang="en-US" sz="1600" dirty="0" smtClean="0"/>
              <a:t>固相の有無（ろ過）</a:t>
            </a:r>
            <a:endParaRPr lang="en-US" altLang="ja-JP" sz="1600" dirty="0" smtClean="0"/>
          </a:p>
          <a:p>
            <a:pPr marL="285750" indent="-285750">
              <a:buFont typeface="Wingdings" panose="05000000000000000000" pitchFamily="2" charset="2"/>
              <a:buChar char="l"/>
            </a:pPr>
            <a:r>
              <a:rPr lang="ja-JP" altLang="en-US" sz="1600" dirty="0"/>
              <a:t>固相側で</a:t>
            </a:r>
            <a:r>
              <a:rPr lang="ja-JP" altLang="en-US" sz="1600" dirty="0" smtClean="0"/>
              <a:t>の</a:t>
            </a:r>
            <a:r>
              <a:rPr lang="ja-JP" altLang="en-US" sz="1600" dirty="0"/>
              <a:t>炉心</a:t>
            </a:r>
            <a:r>
              <a:rPr lang="ja-JP" altLang="en-US" sz="1600" dirty="0" smtClean="0"/>
              <a:t>物質（</a:t>
            </a:r>
            <a:r>
              <a:rPr lang="en-US" altLang="ja-JP" sz="1600" dirty="0" smtClean="0"/>
              <a:t>U</a:t>
            </a:r>
            <a:r>
              <a:rPr lang="ja-JP" altLang="en-US" sz="1600" dirty="0" err="1" smtClean="0"/>
              <a:t>、</a:t>
            </a:r>
            <a:r>
              <a:rPr lang="en-US" altLang="ja-JP" sz="1600" dirty="0" err="1" smtClean="0"/>
              <a:t>Zr</a:t>
            </a:r>
            <a:r>
              <a:rPr lang="ja-JP" altLang="en-US" sz="1600" dirty="0" smtClean="0"/>
              <a:t>）の検出</a:t>
            </a:r>
            <a:endParaRPr lang="en-US" altLang="ja-JP" sz="1600" dirty="0" smtClean="0"/>
          </a:p>
          <a:p>
            <a:pPr marL="285750" indent="-285750">
              <a:buFont typeface="Wingdings" panose="05000000000000000000" pitchFamily="2" charset="2"/>
              <a:buChar char="l"/>
            </a:pPr>
            <a:r>
              <a:rPr lang="en-US" altLang="ja-JP" sz="1600" dirty="0" smtClean="0"/>
              <a:t>α</a:t>
            </a:r>
            <a:r>
              <a:rPr lang="ja-JP" altLang="en-US" sz="1600" dirty="0" smtClean="0"/>
              <a:t>核種の</a:t>
            </a:r>
            <a:r>
              <a:rPr lang="ja-JP" altLang="en-US" sz="1600" dirty="0"/>
              <a:t>他</a:t>
            </a:r>
            <a:r>
              <a:rPr lang="ja-JP" altLang="en-US" sz="1600" dirty="0" smtClean="0"/>
              <a:t>元素</a:t>
            </a:r>
            <a:r>
              <a:rPr lang="ja-JP" altLang="en-US" sz="1600" dirty="0"/>
              <a:t>との</a:t>
            </a:r>
            <a:r>
              <a:rPr lang="ja-JP" altLang="en-US" sz="1600" dirty="0" smtClean="0"/>
              <a:t>帯同状態</a:t>
            </a:r>
            <a:endParaRPr lang="en-US" altLang="ja-JP" sz="1600" dirty="0" smtClean="0"/>
          </a:p>
        </p:txBody>
      </p:sp>
      <p:sp>
        <p:nvSpPr>
          <p:cNvPr id="13" name="テキスト ボックス 12"/>
          <p:cNvSpPr txBox="1"/>
          <p:nvPr/>
        </p:nvSpPr>
        <p:spPr>
          <a:xfrm>
            <a:off x="2442941" y="114251"/>
            <a:ext cx="3105337" cy="400110"/>
          </a:xfrm>
          <a:prstGeom prst="rect">
            <a:avLst/>
          </a:prstGeom>
          <a:noFill/>
        </p:spPr>
        <p:txBody>
          <a:bodyPr wrap="none" rtlCol="0">
            <a:spAutoFit/>
          </a:bodyPr>
          <a:lstStyle/>
          <a:p>
            <a:r>
              <a:rPr kumimoji="1" lang="en-US" altLang="ja-JP" sz="2000" b="1" dirty="0" smtClean="0">
                <a:solidFill>
                  <a:srgbClr val="0070C0"/>
                </a:solidFill>
              </a:rPr>
              <a:t>(1) R4</a:t>
            </a:r>
            <a:r>
              <a:rPr kumimoji="1" lang="ja-JP" altLang="en-US" sz="2000" b="1" dirty="0" smtClean="0">
                <a:solidFill>
                  <a:srgbClr val="0070C0"/>
                </a:solidFill>
              </a:rPr>
              <a:t>年度輸送分（</a:t>
            </a:r>
            <a:r>
              <a:rPr kumimoji="1" lang="en-US" altLang="ja-JP" sz="2000" b="1" dirty="0" smtClean="0">
                <a:solidFill>
                  <a:srgbClr val="0070C0"/>
                </a:solidFill>
              </a:rPr>
              <a:t>1</a:t>
            </a:r>
            <a:r>
              <a:rPr kumimoji="1" lang="ja-JP" altLang="en-US" sz="2000" b="1" dirty="0" smtClean="0">
                <a:solidFill>
                  <a:srgbClr val="0070C0"/>
                </a:solidFill>
              </a:rPr>
              <a:t>回目）</a:t>
            </a:r>
            <a:endParaRPr kumimoji="1" lang="ja-JP" altLang="en-US" sz="2000" b="1" dirty="0">
              <a:solidFill>
                <a:srgbClr val="0070C0"/>
              </a:solidFill>
            </a:endParaRPr>
          </a:p>
        </p:txBody>
      </p:sp>
      <p:pic>
        <p:nvPicPr>
          <p:cNvPr id="7" name="図 6"/>
          <p:cNvPicPr>
            <a:picLocks noChangeAspect="1"/>
          </p:cNvPicPr>
          <p:nvPr/>
        </p:nvPicPr>
        <p:blipFill>
          <a:blip r:embed="rId3"/>
          <a:stretch>
            <a:fillRect/>
          </a:stretch>
        </p:blipFill>
        <p:spPr>
          <a:xfrm>
            <a:off x="135392" y="5672427"/>
            <a:ext cx="2123658" cy="878268"/>
          </a:xfrm>
          <a:prstGeom prst="rect">
            <a:avLst/>
          </a:prstGeom>
        </p:spPr>
      </p:pic>
      <p:pic>
        <p:nvPicPr>
          <p:cNvPr id="14" name="図 13"/>
          <p:cNvPicPr>
            <a:picLocks noChangeAspect="1"/>
          </p:cNvPicPr>
          <p:nvPr/>
        </p:nvPicPr>
        <p:blipFill>
          <a:blip r:embed="rId4"/>
          <a:stretch>
            <a:fillRect/>
          </a:stretch>
        </p:blipFill>
        <p:spPr>
          <a:xfrm>
            <a:off x="2388207" y="3012051"/>
            <a:ext cx="2237544" cy="3102385"/>
          </a:xfrm>
          <a:prstGeom prst="rect">
            <a:avLst/>
          </a:prstGeom>
        </p:spPr>
      </p:pic>
      <p:pic>
        <p:nvPicPr>
          <p:cNvPr id="15" name="図 14"/>
          <p:cNvPicPr>
            <a:picLocks noChangeAspect="1"/>
          </p:cNvPicPr>
          <p:nvPr/>
        </p:nvPicPr>
        <p:blipFill>
          <a:blip r:embed="rId5"/>
          <a:stretch>
            <a:fillRect/>
          </a:stretch>
        </p:blipFill>
        <p:spPr>
          <a:xfrm>
            <a:off x="59924" y="3189530"/>
            <a:ext cx="2173970" cy="2136388"/>
          </a:xfrm>
          <a:prstGeom prst="rect">
            <a:avLst/>
          </a:prstGeom>
        </p:spPr>
      </p:pic>
      <p:sp>
        <p:nvSpPr>
          <p:cNvPr id="17" name="正方形/長方形 16"/>
          <p:cNvSpPr/>
          <p:nvPr/>
        </p:nvSpPr>
        <p:spPr>
          <a:xfrm>
            <a:off x="2637728" y="6141368"/>
            <a:ext cx="1784510" cy="307777"/>
          </a:xfrm>
          <a:prstGeom prst="rect">
            <a:avLst/>
          </a:prstGeom>
        </p:spPr>
        <p:txBody>
          <a:bodyPr wrap="square">
            <a:spAutoFit/>
          </a:bodyPr>
          <a:lstStyle/>
          <a:p>
            <a:pPr algn="ctr"/>
            <a:r>
              <a:rPr lang="ja-JP" altLang="en-US" sz="1400" dirty="0">
                <a:solidFill>
                  <a:srgbClr val="0070C0"/>
                </a:solidFill>
              </a:rPr>
              <a:t>残水</a:t>
            </a:r>
            <a:r>
              <a:rPr lang="ja-JP" altLang="en-US" sz="1400" dirty="0" smtClean="0">
                <a:solidFill>
                  <a:srgbClr val="0070C0"/>
                </a:solidFill>
              </a:rPr>
              <a:t>の採取箇所</a:t>
            </a:r>
            <a:endParaRPr lang="en-US" altLang="ja-JP" sz="1400" dirty="0" smtClean="0">
              <a:solidFill>
                <a:srgbClr val="0070C0"/>
              </a:solidFill>
            </a:endParaRPr>
          </a:p>
        </p:txBody>
      </p:sp>
      <p:sp>
        <p:nvSpPr>
          <p:cNvPr id="18" name="正方形/長方形 17"/>
          <p:cNvSpPr/>
          <p:nvPr/>
        </p:nvSpPr>
        <p:spPr>
          <a:xfrm>
            <a:off x="112457" y="2768744"/>
            <a:ext cx="1784510" cy="307777"/>
          </a:xfrm>
          <a:prstGeom prst="rect">
            <a:avLst/>
          </a:prstGeom>
        </p:spPr>
        <p:txBody>
          <a:bodyPr wrap="square">
            <a:spAutoFit/>
          </a:bodyPr>
          <a:lstStyle/>
          <a:p>
            <a:pPr algn="ctr"/>
            <a:r>
              <a:rPr lang="ja-JP" altLang="en-US" sz="1400" dirty="0" smtClean="0">
                <a:solidFill>
                  <a:srgbClr val="0070C0"/>
                </a:solidFill>
              </a:rPr>
              <a:t>残水</a:t>
            </a:r>
            <a:r>
              <a:rPr lang="ja-JP" altLang="en-US" sz="1400" dirty="0">
                <a:solidFill>
                  <a:srgbClr val="0070C0"/>
                </a:solidFill>
              </a:rPr>
              <a:t>試料</a:t>
            </a:r>
            <a:r>
              <a:rPr lang="ja-JP" altLang="en-US" sz="1400" dirty="0" smtClean="0">
                <a:solidFill>
                  <a:srgbClr val="0070C0"/>
                </a:solidFill>
              </a:rPr>
              <a:t>の分析結果</a:t>
            </a:r>
            <a:endParaRPr lang="en-US" altLang="ja-JP" sz="1400" dirty="0" smtClean="0">
              <a:solidFill>
                <a:srgbClr val="0070C0"/>
              </a:solidFill>
            </a:endParaRPr>
          </a:p>
        </p:txBody>
      </p:sp>
      <p:sp>
        <p:nvSpPr>
          <p:cNvPr id="19" name="正方形/長方形 18"/>
          <p:cNvSpPr/>
          <p:nvPr/>
        </p:nvSpPr>
        <p:spPr>
          <a:xfrm>
            <a:off x="30130" y="2998203"/>
            <a:ext cx="1784510" cy="253916"/>
          </a:xfrm>
          <a:prstGeom prst="rect">
            <a:avLst/>
          </a:prstGeom>
        </p:spPr>
        <p:txBody>
          <a:bodyPr wrap="square">
            <a:spAutoFit/>
          </a:bodyPr>
          <a:lstStyle/>
          <a:p>
            <a:r>
              <a:rPr lang="ja-JP" altLang="en-US" sz="1050" dirty="0"/>
              <a:t>●</a:t>
            </a:r>
            <a:r>
              <a:rPr lang="ja-JP" altLang="en-US" sz="1050" dirty="0" smtClean="0"/>
              <a:t>熱交換器内</a:t>
            </a:r>
            <a:endParaRPr lang="en-US" altLang="ja-JP" sz="1050" dirty="0" smtClean="0"/>
          </a:p>
        </p:txBody>
      </p:sp>
      <p:sp>
        <p:nvSpPr>
          <p:cNvPr id="20" name="正方形/長方形 19"/>
          <p:cNvSpPr/>
          <p:nvPr/>
        </p:nvSpPr>
        <p:spPr>
          <a:xfrm>
            <a:off x="59924" y="5409728"/>
            <a:ext cx="1784510" cy="253916"/>
          </a:xfrm>
          <a:prstGeom prst="rect">
            <a:avLst/>
          </a:prstGeom>
        </p:spPr>
        <p:txBody>
          <a:bodyPr wrap="square">
            <a:spAutoFit/>
          </a:bodyPr>
          <a:lstStyle/>
          <a:p>
            <a:r>
              <a:rPr lang="ja-JP" altLang="en-US" sz="1050" dirty="0" smtClean="0"/>
              <a:t>●配管内</a:t>
            </a:r>
            <a:endParaRPr lang="en-US" altLang="ja-JP" sz="1050" dirty="0" smtClean="0"/>
          </a:p>
        </p:txBody>
      </p:sp>
      <p:sp>
        <p:nvSpPr>
          <p:cNvPr id="21" name="正方形/長方形 20"/>
          <p:cNvSpPr/>
          <p:nvPr/>
        </p:nvSpPr>
        <p:spPr>
          <a:xfrm>
            <a:off x="2306097" y="3694759"/>
            <a:ext cx="976171" cy="200055"/>
          </a:xfrm>
          <a:prstGeom prst="rect">
            <a:avLst/>
          </a:prstGeom>
        </p:spPr>
        <p:txBody>
          <a:bodyPr wrap="square">
            <a:spAutoFit/>
          </a:bodyPr>
          <a:lstStyle/>
          <a:p>
            <a:pPr algn="ctr"/>
            <a:r>
              <a:rPr lang="en-US" altLang="ja-JP" sz="700" dirty="0" smtClean="0">
                <a:solidFill>
                  <a:srgbClr val="FF0000"/>
                </a:solidFill>
                <a:latin typeface="Meiryo UI" panose="020B0604030504040204" pitchFamily="50" charset="-128"/>
                <a:ea typeface="Meiryo UI" panose="020B0604030504040204" pitchFamily="50" charset="-128"/>
              </a:rPr>
              <a:t>RHR</a:t>
            </a:r>
            <a:r>
              <a:rPr lang="ja-JP" altLang="en-US" sz="700" dirty="0" smtClean="0">
                <a:solidFill>
                  <a:srgbClr val="FF0000"/>
                </a:solidFill>
                <a:latin typeface="Meiryo UI" panose="020B0604030504040204" pitchFamily="50" charset="-128"/>
                <a:ea typeface="Meiryo UI" panose="020B0604030504040204" pitchFamily="50" charset="-128"/>
              </a:rPr>
              <a:t>配管内残水</a:t>
            </a:r>
            <a:endParaRPr lang="en-US" altLang="ja-JP" sz="700" dirty="0" smtClean="0">
              <a:solidFill>
                <a:srgbClr val="FF0000"/>
              </a:solidFill>
              <a:latin typeface="Meiryo UI" panose="020B0604030504040204" pitchFamily="50" charset="-128"/>
              <a:ea typeface="Meiryo UI" panose="020B0604030504040204" pitchFamily="50" charset="-128"/>
            </a:endParaRPr>
          </a:p>
        </p:txBody>
      </p:sp>
      <p:cxnSp>
        <p:nvCxnSpPr>
          <p:cNvPr id="22" name="直線矢印コネクタ 21"/>
          <p:cNvCxnSpPr/>
          <p:nvPr/>
        </p:nvCxnSpPr>
        <p:spPr>
          <a:xfrm>
            <a:off x="3168770" y="3830128"/>
            <a:ext cx="259962" cy="460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下矢印 23"/>
          <p:cNvSpPr/>
          <p:nvPr/>
        </p:nvSpPr>
        <p:spPr>
          <a:xfrm>
            <a:off x="6020611" y="3640346"/>
            <a:ext cx="1702905" cy="18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0130" y="6616186"/>
            <a:ext cx="4461478" cy="253916"/>
          </a:xfrm>
          <a:prstGeom prst="rect">
            <a:avLst/>
          </a:prstGeom>
        </p:spPr>
        <p:txBody>
          <a:bodyPr wrap="none">
            <a:spAutoFit/>
          </a:bodyPr>
          <a:lstStyle/>
          <a:p>
            <a:r>
              <a:rPr lang="en-US" altLang="ja-JP" sz="1050" dirty="0" smtClean="0"/>
              <a:t>TEPCO </a:t>
            </a:r>
            <a:r>
              <a:rPr lang="ja-JP" altLang="en-US" sz="1050" dirty="0" smtClean="0"/>
              <a:t>（</a:t>
            </a:r>
            <a:r>
              <a:rPr lang="en-US" altLang="ja-JP" sz="1050" dirty="0" smtClean="0"/>
              <a:t>2022) : https://www.nsr.go.jp/data/000382271.pdf </a:t>
            </a:r>
            <a:r>
              <a:rPr lang="ja-JP" altLang="en-US" sz="1050" dirty="0" smtClean="0"/>
              <a:t>（規制庁</a:t>
            </a:r>
            <a:r>
              <a:rPr lang="en-US" altLang="ja-JP" sz="1050" dirty="0" smtClean="0"/>
              <a:t>HP</a:t>
            </a:r>
            <a:r>
              <a:rPr lang="ja-JP" altLang="en-US" sz="1050" dirty="0" smtClean="0"/>
              <a:t>）</a:t>
            </a:r>
            <a:endParaRPr lang="ja-JP" altLang="en-US" sz="1050" dirty="0"/>
          </a:p>
        </p:txBody>
      </p:sp>
      <p:sp>
        <p:nvSpPr>
          <p:cNvPr id="26" name="正方形/長方形 25"/>
          <p:cNvSpPr/>
          <p:nvPr/>
        </p:nvSpPr>
        <p:spPr>
          <a:xfrm>
            <a:off x="1310739" y="2476858"/>
            <a:ext cx="2154936" cy="276999"/>
          </a:xfrm>
          <a:prstGeom prst="rect">
            <a:avLst/>
          </a:prstGeom>
        </p:spPr>
        <p:txBody>
          <a:bodyPr wrap="square">
            <a:spAutoFit/>
          </a:bodyPr>
          <a:lstStyle/>
          <a:p>
            <a:pPr algn="ctr"/>
            <a:r>
              <a:rPr lang="en-US" altLang="ja-JP" sz="1200" dirty="0" smtClean="0">
                <a:solidFill>
                  <a:srgbClr val="0070C0"/>
                </a:solidFill>
              </a:rPr>
              <a:t>RHR</a:t>
            </a:r>
            <a:r>
              <a:rPr lang="ja-JP" altLang="en-US" sz="1200" dirty="0" smtClean="0">
                <a:solidFill>
                  <a:srgbClr val="0070C0"/>
                </a:solidFill>
              </a:rPr>
              <a:t>周りの系統</a:t>
            </a:r>
            <a:r>
              <a:rPr lang="ja-JP" altLang="en-US" sz="1200" dirty="0">
                <a:solidFill>
                  <a:srgbClr val="0070C0"/>
                </a:solidFill>
              </a:rPr>
              <a:t>概略</a:t>
            </a:r>
            <a:r>
              <a:rPr lang="ja-JP" altLang="en-US" sz="1200" dirty="0" smtClean="0">
                <a:solidFill>
                  <a:srgbClr val="0070C0"/>
                </a:solidFill>
              </a:rPr>
              <a:t>図</a:t>
            </a:r>
            <a:endParaRPr lang="en-US" altLang="ja-JP" sz="1200" dirty="0" smtClean="0">
              <a:solidFill>
                <a:srgbClr val="0070C0"/>
              </a:solidFill>
            </a:endParaRPr>
          </a:p>
        </p:txBody>
      </p:sp>
      <p:sp>
        <p:nvSpPr>
          <p:cNvPr id="27" name="テキスト ボックス 26"/>
          <p:cNvSpPr txBox="1"/>
          <p:nvPr/>
        </p:nvSpPr>
        <p:spPr>
          <a:xfrm>
            <a:off x="1844434" y="2845688"/>
            <a:ext cx="1590386" cy="461665"/>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kumimoji="1" lang="en-US" altLang="ja-JP" sz="1200" dirty="0" smtClean="0">
                <a:solidFill>
                  <a:schemeClr val="bg1"/>
                </a:solidFill>
              </a:rPr>
              <a:t>1</a:t>
            </a:r>
            <a:r>
              <a:rPr kumimoji="1" lang="ja-JP" altLang="en-US" sz="1200" dirty="0" smtClean="0">
                <a:solidFill>
                  <a:schemeClr val="bg1"/>
                </a:solidFill>
              </a:rPr>
              <a:t>回目採取のものか、</a:t>
            </a:r>
            <a:r>
              <a:rPr kumimoji="1" lang="en-US" altLang="ja-JP" sz="1200" dirty="0" smtClean="0">
                <a:solidFill>
                  <a:schemeClr val="bg1"/>
                </a:solidFill>
              </a:rPr>
              <a:t>2</a:t>
            </a:r>
            <a:r>
              <a:rPr kumimoji="1" lang="ja-JP" altLang="en-US" sz="1200" dirty="0" smtClean="0">
                <a:solidFill>
                  <a:schemeClr val="bg1"/>
                </a:solidFill>
              </a:rPr>
              <a:t>回目採取のものか。</a:t>
            </a:r>
            <a:endParaRPr kumimoji="1" lang="ja-JP" altLang="en-US" sz="1200" dirty="0">
              <a:solidFill>
                <a:schemeClr val="bg1"/>
              </a:solidFill>
            </a:endParaRPr>
          </a:p>
        </p:txBody>
      </p:sp>
    </p:spTree>
    <p:extLst>
      <p:ext uri="{BB962C8B-B14F-4D97-AF65-F5344CB8AC3E}">
        <p14:creationId xmlns:p14="http://schemas.microsoft.com/office/powerpoint/2010/main" val="130218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13</a:t>
            </a:fld>
            <a:endParaRPr kumimoji="1" lang="ja-JP" altLang="en-US" dirty="0"/>
          </a:p>
        </p:txBody>
      </p:sp>
      <p:sp>
        <p:nvSpPr>
          <p:cNvPr id="3" name="テキスト ボックス 2"/>
          <p:cNvSpPr txBox="1"/>
          <p:nvPr/>
        </p:nvSpPr>
        <p:spPr>
          <a:xfrm>
            <a:off x="131768" y="114251"/>
            <a:ext cx="2183611" cy="400110"/>
          </a:xfrm>
          <a:prstGeom prst="rect">
            <a:avLst/>
          </a:prstGeom>
          <a:noFill/>
        </p:spPr>
        <p:txBody>
          <a:bodyPr wrap="none" rtlCol="0">
            <a:spAutoFit/>
          </a:bodyPr>
          <a:lstStyle/>
          <a:p>
            <a:r>
              <a:rPr kumimoji="1" lang="ja-JP" altLang="en-US" sz="2000" b="1" dirty="0" smtClean="0">
                <a:solidFill>
                  <a:srgbClr val="0070C0"/>
                </a:solidFill>
              </a:rPr>
              <a:t>分析対象サンプル</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9" name="テキスト ボックス 8"/>
          <p:cNvSpPr txBox="1"/>
          <p:nvPr/>
        </p:nvSpPr>
        <p:spPr>
          <a:xfrm>
            <a:off x="436567" y="562825"/>
            <a:ext cx="4102405" cy="400110"/>
          </a:xfrm>
          <a:prstGeom prst="rect">
            <a:avLst/>
          </a:prstGeom>
          <a:noFill/>
        </p:spPr>
        <p:txBody>
          <a:bodyPr wrap="none" rtlCol="0">
            <a:spAutoFit/>
          </a:bodyPr>
          <a:lstStyle/>
          <a:p>
            <a:r>
              <a:rPr kumimoji="1" lang="ja-JP" altLang="en-US" sz="2000" dirty="0" smtClean="0">
                <a:solidFill>
                  <a:srgbClr val="00B050"/>
                </a:solidFill>
              </a:rPr>
              <a:t>⑦ </a:t>
            </a:r>
            <a:r>
              <a:rPr kumimoji="1" lang="en-US" altLang="ja-JP" sz="2000" dirty="0" smtClean="0">
                <a:solidFill>
                  <a:srgbClr val="00B050"/>
                </a:solidFill>
              </a:rPr>
              <a:t>1</a:t>
            </a:r>
            <a:r>
              <a:rPr kumimoji="1" lang="ja-JP" altLang="en-US" sz="2000" dirty="0" smtClean="0">
                <a:solidFill>
                  <a:srgbClr val="00B050"/>
                </a:solidFill>
              </a:rPr>
              <a:t>号機 </a:t>
            </a:r>
            <a:r>
              <a:rPr kumimoji="1" lang="ja-JP" altLang="en-US" sz="2000" dirty="0">
                <a:solidFill>
                  <a:srgbClr val="00B050"/>
                </a:solidFill>
              </a:rPr>
              <a:t>格納</a:t>
            </a:r>
            <a:r>
              <a:rPr kumimoji="1" lang="ja-JP" altLang="en-US" sz="2000" dirty="0" smtClean="0">
                <a:solidFill>
                  <a:srgbClr val="00B050"/>
                </a:solidFill>
              </a:rPr>
              <a:t>容器内堆積物（</a:t>
            </a:r>
            <a:r>
              <a:rPr kumimoji="1" lang="en-US" altLang="ja-JP" sz="2000" dirty="0" smtClean="0">
                <a:solidFill>
                  <a:srgbClr val="00B050"/>
                </a:solidFill>
              </a:rPr>
              <a:t>ROV</a:t>
            </a:r>
            <a:r>
              <a:rPr kumimoji="1" lang="ja-JP" altLang="en-US" sz="2000" dirty="0" smtClean="0">
                <a:solidFill>
                  <a:srgbClr val="00B050"/>
                </a:solidFill>
              </a:rPr>
              <a:t>）</a:t>
            </a:r>
            <a:endParaRPr kumimoji="1" lang="ja-JP" altLang="en-US" sz="2000" dirty="0">
              <a:solidFill>
                <a:srgbClr val="00B050"/>
              </a:solidFill>
            </a:endParaRPr>
          </a:p>
        </p:txBody>
      </p:sp>
      <p:sp>
        <p:nvSpPr>
          <p:cNvPr id="6" name="テキスト ボックス 5"/>
          <p:cNvSpPr txBox="1"/>
          <p:nvPr/>
        </p:nvSpPr>
        <p:spPr>
          <a:xfrm>
            <a:off x="4620559" y="641895"/>
            <a:ext cx="4421463" cy="830997"/>
          </a:xfrm>
          <a:prstGeom prst="rect">
            <a:avLst/>
          </a:prstGeom>
          <a:noFill/>
        </p:spPr>
        <p:txBody>
          <a:bodyPr wrap="square" rtlCol="0">
            <a:spAutoFit/>
          </a:bodyPr>
          <a:lstStyle/>
          <a:p>
            <a:r>
              <a:rPr kumimoji="1" lang="ja-JP" altLang="en-US" sz="1600" dirty="0" smtClean="0"/>
              <a:t>ペデスタル外側の調査において、堆積物表面の吸引サンプリングを実施予定。（表層にある粉状・泥状のものが水とともに採取される</a:t>
            </a:r>
            <a:r>
              <a:rPr kumimoji="1" lang="ja-JP" altLang="en-US" sz="1600" dirty="0"/>
              <a:t>想定</a:t>
            </a:r>
            <a:r>
              <a:rPr kumimoji="1" lang="ja-JP" altLang="en-US" sz="1600" dirty="0" smtClean="0"/>
              <a:t>）</a:t>
            </a:r>
            <a:endParaRPr kumimoji="1" lang="en-US" altLang="ja-JP" sz="1600" dirty="0"/>
          </a:p>
        </p:txBody>
      </p:sp>
      <p:sp>
        <p:nvSpPr>
          <p:cNvPr id="7" name="テキスト ボックス 6"/>
          <p:cNvSpPr txBox="1"/>
          <p:nvPr/>
        </p:nvSpPr>
        <p:spPr>
          <a:xfrm>
            <a:off x="4651780" y="1477899"/>
            <a:ext cx="4305528" cy="2800767"/>
          </a:xfrm>
          <a:prstGeom prst="rect">
            <a:avLst/>
          </a:prstGeom>
          <a:noFill/>
        </p:spPr>
        <p:txBody>
          <a:bodyPr wrap="square" rtlCol="0">
            <a:spAutoFit/>
          </a:bodyPr>
          <a:lstStyle/>
          <a:p>
            <a:r>
              <a:rPr kumimoji="1" lang="en-US" altLang="ja-JP" sz="1600" dirty="0" smtClean="0"/>
              <a:t>【</a:t>
            </a:r>
            <a:r>
              <a:rPr kumimoji="1" lang="ja-JP" altLang="en-US" sz="1600" dirty="0" smtClean="0"/>
              <a:t>期待</a:t>
            </a:r>
            <a:r>
              <a:rPr kumimoji="1" lang="en-US" altLang="ja-JP" sz="1600" dirty="0" smtClean="0"/>
              <a:t>】</a:t>
            </a:r>
          </a:p>
          <a:p>
            <a:pPr marL="285750" indent="-285750">
              <a:buFont typeface="Wingdings" panose="05000000000000000000" pitchFamily="2" charset="2"/>
              <a:buChar char="l"/>
            </a:pPr>
            <a:r>
              <a:rPr kumimoji="1" lang="ja-JP" altLang="en-US" sz="1600" dirty="0" smtClean="0"/>
              <a:t>堆積物高さは、ペデスタル開口部付近（約</a:t>
            </a:r>
            <a:r>
              <a:rPr kumimoji="1" lang="en-US" altLang="ja-JP" sz="1600" dirty="0" smtClean="0"/>
              <a:t>0.8 </a:t>
            </a:r>
            <a:r>
              <a:rPr kumimoji="1" lang="ja-JP" altLang="en-US" sz="1600" dirty="0" smtClean="0"/>
              <a:t>～ </a:t>
            </a:r>
            <a:r>
              <a:rPr kumimoji="1" lang="en-US" altLang="ja-JP" sz="1600" dirty="0" smtClean="0"/>
              <a:t>1.1 m</a:t>
            </a:r>
            <a:r>
              <a:rPr kumimoji="1" lang="ja-JP" altLang="en-US" sz="1600" dirty="0" smtClean="0"/>
              <a:t>）から反対側（約</a:t>
            </a:r>
            <a:r>
              <a:rPr kumimoji="1" lang="en-US" altLang="ja-JP" sz="1600" dirty="0" smtClean="0"/>
              <a:t>0.0</a:t>
            </a:r>
            <a:r>
              <a:rPr kumimoji="1" lang="ja-JP" altLang="en-US" sz="1600" dirty="0" smtClean="0"/>
              <a:t>～</a:t>
            </a:r>
            <a:r>
              <a:rPr kumimoji="1" lang="en-US" altLang="ja-JP" sz="1600" dirty="0" smtClean="0"/>
              <a:t>0.4</a:t>
            </a:r>
            <a:r>
              <a:rPr kumimoji="1" lang="ja-JP" altLang="en-US" sz="1600" dirty="0" smtClean="0"/>
              <a:t> </a:t>
            </a:r>
            <a:r>
              <a:rPr kumimoji="1" lang="en-US" altLang="ja-JP" sz="1600" dirty="0" smtClean="0"/>
              <a:t>m</a:t>
            </a:r>
            <a:r>
              <a:rPr kumimoji="1" lang="ja-JP" altLang="en-US" sz="1600" dirty="0" smtClean="0"/>
              <a:t>）に向かって傾斜。また、</a:t>
            </a:r>
            <a:r>
              <a:rPr kumimoji="1" lang="en-US" altLang="ja-JP" sz="1600" dirty="0" smtClean="0"/>
              <a:t>D/W</a:t>
            </a:r>
            <a:r>
              <a:rPr kumimoji="1" lang="ja-JP" altLang="en-US" sz="1600" dirty="0" smtClean="0"/>
              <a:t>の広い範囲で熱中性子束が検出されており、溶融物がペデスタル開口部から流出し、</a:t>
            </a:r>
            <a:r>
              <a:rPr kumimoji="1" lang="en-US" altLang="ja-JP" sz="1600" dirty="0" smtClean="0"/>
              <a:t>D/W</a:t>
            </a:r>
            <a:r>
              <a:rPr kumimoji="1" lang="ja-JP" altLang="en-US" sz="1600" dirty="0" smtClean="0"/>
              <a:t>床面を拡がった可能性</a:t>
            </a:r>
            <a:r>
              <a:rPr kumimoji="1" lang="ja-JP" altLang="en-US" sz="1600" dirty="0" smtClean="0"/>
              <a:t>。</a:t>
            </a:r>
            <a:endParaRPr kumimoji="1" lang="en-US" altLang="ja-JP" sz="1600" dirty="0" smtClean="0"/>
          </a:p>
          <a:p>
            <a:pPr marL="285750" indent="-285750">
              <a:buFont typeface="Wingdings" panose="05000000000000000000" pitchFamily="2" charset="2"/>
              <a:buChar char="l"/>
            </a:pPr>
            <a:r>
              <a:rPr kumimoji="1" lang="ja-JP" altLang="en-US" sz="1600" dirty="0" smtClean="0"/>
              <a:t>一方で、</a:t>
            </a:r>
            <a:r>
              <a:rPr kumimoji="1" lang="en-US" altLang="ja-JP" sz="1600" dirty="0" smtClean="0"/>
              <a:t>2017</a:t>
            </a:r>
            <a:r>
              <a:rPr kumimoji="1" lang="ja-JP" altLang="en-US" sz="1600" dirty="0" smtClean="0"/>
              <a:t>年度に採取した堆積物サンプルの分析では、</a:t>
            </a:r>
            <a:r>
              <a:rPr kumimoji="1" lang="en-US" altLang="ja-JP" sz="1600" dirty="0" smtClean="0"/>
              <a:t>Zn</a:t>
            </a:r>
            <a:r>
              <a:rPr kumimoji="1" lang="ja-JP" altLang="en-US" sz="1600" dirty="0" smtClean="0"/>
              <a:t>等の塗料成分を含んでおり、その由来は下層にある板状・塊状の堆積物と大きく異なる可能性あり。</a:t>
            </a:r>
            <a:endParaRPr kumimoji="1" lang="en-US" altLang="ja-JP" sz="1600" dirty="0" smtClean="0"/>
          </a:p>
        </p:txBody>
      </p:sp>
      <p:sp>
        <p:nvSpPr>
          <p:cNvPr id="8" name="テキスト ボックス 7"/>
          <p:cNvSpPr txBox="1"/>
          <p:nvPr/>
        </p:nvSpPr>
        <p:spPr>
          <a:xfrm>
            <a:off x="4659387" y="5250426"/>
            <a:ext cx="4290313" cy="1077218"/>
          </a:xfrm>
          <a:prstGeom prst="rect">
            <a:avLst/>
          </a:prstGeom>
          <a:noFill/>
        </p:spPr>
        <p:txBody>
          <a:bodyPr wrap="square" rtlCol="0">
            <a:spAutoFit/>
          </a:bodyPr>
          <a:lstStyle/>
          <a:p>
            <a:r>
              <a:rPr kumimoji="1" lang="en-US" altLang="ja-JP" sz="1600" dirty="0" smtClean="0"/>
              <a:t>【</a:t>
            </a:r>
            <a:r>
              <a:rPr kumimoji="1" lang="ja-JP" altLang="en-US" sz="1600" dirty="0" smtClean="0"/>
              <a:t>主要関心事項</a:t>
            </a:r>
            <a:r>
              <a:rPr kumimoji="1" lang="en-US" altLang="ja-JP" sz="1600" dirty="0" smtClean="0"/>
              <a:t>】</a:t>
            </a:r>
          </a:p>
          <a:p>
            <a:pPr marL="285750" indent="-285750">
              <a:buFont typeface="Wingdings" panose="05000000000000000000" pitchFamily="2" charset="2"/>
              <a:buChar char="l"/>
            </a:pPr>
            <a:r>
              <a:rPr kumimoji="1" lang="ja-JP" altLang="en-US" sz="1600" dirty="0" smtClean="0"/>
              <a:t>炉心</a:t>
            </a:r>
            <a:r>
              <a:rPr kumimoji="1" lang="ja-JP" altLang="en-US" sz="1600" dirty="0"/>
              <a:t>成分</a:t>
            </a:r>
            <a:r>
              <a:rPr kumimoji="1" lang="ja-JP" altLang="en-US" sz="1600" dirty="0" smtClean="0"/>
              <a:t>（</a:t>
            </a:r>
            <a:r>
              <a:rPr kumimoji="1" lang="en-US" altLang="ja-JP" sz="1600" dirty="0" smtClean="0"/>
              <a:t>U</a:t>
            </a:r>
            <a:r>
              <a:rPr kumimoji="1" lang="ja-JP" altLang="en-US" sz="1600" dirty="0" err="1" smtClean="0"/>
              <a:t>、</a:t>
            </a:r>
            <a:r>
              <a:rPr kumimoji="1" lang="en-US" altLang="ja-JP" sz="1600" dirty="0" err="1" smtClean="0"/>
              <a:t>Zr</a:t>
            </a:r>
            <a:r>
              <a:rPr kumimoji="1" lang="ja-JP" altLang="en-US" sz="1600" dirty="0" err="1" smtClean="0"/>
              <a:t>、</a:t>
            </a:r>
            <a:r>
              <a:rPr kumimoji="1" lang="en-US" altLang="ja-JP" sz="1600" dirty="0" smtClean="0"/>
              <a:t>α</a:t>
            </a:r>
            <a:r>
              <a:rPr kumimoji="1" lang="ja-JP" altLang="en-US" sz="1600" dirty="0" smtClean="0"/>
              <a:t>核種、</a:t>
            </a:r>
            <a:r>
              <a:rPr kumimoji="1" lang="en-US" altLang="ja-JP" sz="1600" dirty="0" smtClean="0"/>
              <a:t>γ</a:t>
            </a:r>
            <a:r>
              <a:rPr kumimoji="1" lang="ja-JP" altLang="en-US" sz="1600" dirty="0" smtClean="0"/>
              <a:t>核種）、構造材や塗料成分（</a:t>
            </a:r>
            <a:r>
              <a:rPr kumimoji="1" lang="en-US" altLang="ja-JP" sz="1600" dirty="0" smtClean="0"/>
              <a:t>Fe</a:t>
            </a:r>
            <a:r>
              <a:rPr kumimoji="1" lang="ja-JP" altLang="en-US" sz="1600" dirty="0" err="1" smtClean="0"/>
              <a:t>、</a:t>
            </a:r>
            <a:r>
              <a:rPr kumimoji="1" lang="en-US" altLang="ja-JP" sz="1600" dirty="0" smtClean="0"/>
              <a:t>Zn</a:t>
            </a:r>
            <a:r>
              <a:rPr kumimoji="1" lang="ja-JP" altLang="en-US" sz="1600" dirty="0" smtClean="0"/>
              <a:t>等）及びコンクリート成分（</a:t>
            </a:r>
            <a:r>
              <a:rPr kumimoji="1" lang="en-US" altLang="ja-JP" sz="1600" dirty="0" smtClean="0"/>
              <a:t>Si</a:t>
            </a:r>
            <a:r>
              <a:rPr kumimoji="1" lang="ja-JP" altLang="en-US" sz="1600" dirty="0" err="1" smtClean="0"/>
              <a:t>、</a:t>
            </a:r>
            <a:r>
              <a:rPr kumimoji="1" lang="en-US" altLang="ja-JP" sz="1600" dirty="0" smtClean="0"/>
              <a:t>Ca</a:t>
            </a:r>
            <a:r>
              <a:rPr kumimoji="1" lang="ja-JP" altLang="en-US" sz="1600" dirty="0" err="1" smtClean="0"/>
              <a:t>、</a:t>
            </a:r>
            <a:r>
              <a:rPr kumimoji="1" lang="en-US" altLang="ja-JP" sz="1600" dirty="0" smtClean="0"/>
              <a:t>Al</a:t>
            </a:r>
            <a:r>
              <a:rPr kumimoji="1" lang="ja-JP" altLang="en-US" sz="1600" dirty="0" smtClean="0"/>
              <a:t>）の検出、定量分析</a:t>
            </a:r>
            <a:endParaRPr kumimoji="1" lang="en-US" altLang="ja-JP" sz="1600" dirty="0" smtClean="0"/>
          </a:p>
        </p:txBody>
      </p:sp>
      <p:sp>
        <p:nvSpPr>
          <p:cNvPr id="10" name="テキスト ボックス 9"/>
          <p:cNvSpPr txBox="1"/>
          <p:nvPr/>
        </p:nvSpPr>
        <p:spPr>
          <a:xfrm>
            <a:off x="4666995" y="4619551"/>
            <a:ext cx="3833225" cy="584775"/>
          </a:xfrm>
          <a:prstGeom prst="rect">
            <a:avLst/>
          </a:prstGeom>
          <a:noFill/>
        </p:spPr>
        <p:txBody>
          <a:bodyPr wrap="square" rtlCol="0">
            <a:spAutoFit/>
          </a:bodyPr>
          <a:lstStyle/>
          <a:p>
            <a:pPr marL="285750" indent="-285750">
              <a:buFont typeface="HG丸ｺﾞｼｯｸM-PRO" panose="020F0600000000000000" pitchFamily="50" charset="-128"/>
              <a:buChar char="⇒"/>
            </a:pPr>
            <a:r>
              <a:rPr kumimoji="1" lang="ja-JP" altLang="en-US" sz="1600" dirty="0" smtClean="0"/>
              <a:t>粉状・泥状堆積物の由来・起源、及び燃料デブリ成分の含有有無</a:t>
            </a:r>
            <a:r>
              <a:rPr kumimoji="1" lang="ja-JP" altLang="en-US" sz="1600" dirty="0"/>
              <a:t>の評価</a:t>
            </a:r>
            <a:endParaRPr kumimoji="1" lang="en-US" altLang="ja-JP" sz="1600" dirty="0" smtClean="0"/>
          </a:p>
        </p:txBody>
      </p:sp>
      <p:pic>
        <p:nvPicPr>
          <p:cNvPr id="5" name="図 4"/>
          <p:cNvPicPr>
            <a:picLocks noChangeAspect="1"/>
          </p:cNvPicPr>
          <p:nvPr/>
        </p:nvPicPr>
        <p:blipFill>
          <a:blip r:embed="rId2"/>
          <a:stretch>
            <a:fillRect/>
          </a:stretch>
        </p:blipFill>
        <p:spPr>
          <a:xfrm>
            <a:off x="245024" y="4574757"/>
            <a:ext cx="4091478" cy="1403646"/>
          </a:xfrm>
          <a:prstGeom prst="rect">
            <a:avLst/>
          </a:prstGeom>
        </p:spPr>
      </p:pic>
      <p:pic>
        <p:nvPicPr>
          <p:cNvPr id="11" name="図 10"/>
          <p:cNvPicPr>
            <a:picLocks noChangeAspect="1"/>
          </p:cNvPicPr>
          <p:nvPr/>
        </p:nvPicPr>
        <p:blipFill>
          <a:blip r:embed="rId3"/>
          <a:stretch>
            <a:fillRect/>
          </a:stretch>
        </p:blipFill>
        <p:spPr>
          <a:xfrm>
            <a:off x="249300" y="1043426"/>
            <a:ext cx="2833206" cy="1874495"/>
          </a:xfrm>
          <a:prstGeom prst="rect">
            <a:avLst/>
          </a:prstGeom>
        </p:spPr>
      </p:pic>
      <p:cxnSp>
        <p:nvCxnSpPr>
          <p:cNvPr id="14" name="直線矢印コネクタ 13"/>
          <p:cNvCxnSpPr/>
          <p:nvPr/>
        </p:nvCxnSpPr>
        <p:spPr>
          <a:xfrm>
            <a:off x="1223573" y="1363499"/>
            <a:ext cx="112705" cy="437072"/>
          </a:xfrm>
          <a:prstGeom prst="straightConnector1">
            <a:avLst/>
          </a:prstGeom>
          <a:ln w="15875">
            <a:solidFill>
              <a:srgbClr val="FF00FF"/>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フリーフォーム 18"/>
          <p:cNvSpPr/>
          <p:nvPr/>
        </p:nvSpPr>
        <p:spPr>
          <a:xfrm>
            <a:off x="2290763" y="1953427"/>
            <a:ext cx="173840" cy="154517"/>
          </a:xfrm>
          <a:custGeom>
            <a:avLst/>
            <a:gdLst>
              <a:gd name="connsiteX0" fmla="*/ 154516 w 154516"/>
              <a:gd name="connsiteY0" fmla="*/ 57150 h 154517"/>
              <a:gd name="connsiteX1" fmla="*/ 129116 w 154516"/>
              <a:gd name="connsiteY1" fmla="*/ 154517 h 154517"/>
              <a:gd name="connsiteX2" fmla="*/ 0 w 154516"/>
              <a:gd name="connsiteY2" fmla="*/ 88900 h 154517"/>
              <a:gd name="connsiteX3" fmla="*/ 25400 w 154516"/>
              <a:gd name="connsiteY3" fmla="*/ 0 h 154517"/>
              <a:gd name="connsiteX4" fmla="*/ 154516 w 154516"/>
              <a:gd name="connsiteY4" fmla="*/ 57150 h 154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16" h="154517">
                <a:moveTo>
                  <a:pt x="154516" y="57150"/>
                </a:moveTo>
                <a:lnTo>
                  <a:pt x="129116" y="154517"/>
                </a:lnTo>
                <a:lnTo>
                  <a:pt x="0" y="88900"/>
                </a:lnTo>
                <a:lnTo>
                  <a:pt x="25400" y="0"/>
                </a:lnTo>
                <a:lnTo>
                  <a:pt x="154516" y="5715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4"/>
          <a:stretch>
            <a:fillRect/>
          </a:stretch>
        </p:blipFill>
        <p:spPr>
          <a:xfrm>
            <a:off x="407376" y="3017945"/>
            <a:ext cx="1495667" cy="1064518"/>
          </a:xfrm>
          <a:prstGeom prst="rect">
            <a:avLst/>
          </a:prstGeom>
        </p:spPr>
      </p:pic>
      <p:pic>
        <p:nvPicPr>
          <p:cNvPr id="22" name="図 21"/>
          <p:cNvPicPr>
            <a:picLocks noChangeAspect="1"/>
          </p:cNvPicPr>
          <p:nvPr/>
        </p:nvPicPr>
        <p:blipFill>
          <a:blip r:embed="rId5"/>
          <a:stretch>
            <a:fillRect/>
          </a:stretch>
        </p:blipFill>
        <p:spPr>
          <a:xfrm>
            <a:off x="2442941" y="3028669"/>
            <a:ext cx="1449609" cy="1043545"/>
          </a:xfrm>
          <a:prstGeom prst="rect">
            <a:avLst/>
          </a:prstGeom>
        </p:spPr>
      </p:pic>
      <p:sp>
        <p:nvSpPr>
          <p:cNvPr id="24" name="テキスト ボックス 23"/>
          <p:cNvSpPr txBox="1"/>
          <p:nvPr/>
        </p:nvSpPr>
        <p:spPr>
          <a:xfrm>
            <a:off x="2442941" y="114251"/>
            <a:ext cx="3105337" cy="400110"/>
          </a:xfrm>
          <a:prstGeom prst="rect">
            <a:avLst/>
          </a:prstGeom>
          <a:noFill/>
        </p:spPr>
        <p:txBody>
          <a:bodyPr wrap="none" rtlCol="0">
            <a:spAutoFit/>
          </a:bodyPr>
          <a:lstStyle/>
          <a:p>
            <a:r>
              <a:rPr kumimoji="1" lang="en-US" altLang="ja-JP" sz="2000" b="1" dirty="0" smtClean="0">
                <a:solidFill>
                  <a:srgbClr val="0070C0"/>
                </a:solidFill>
              </a:rPr>
              <a:t>(2) R4</a:t>
            </a:r>
            <a:r>
              <a:rPr kumimoji="1" lang="ja-JP" altLang="en-US" sz="2000" b="1" dirty="0" smtClean="0">
                <a:solidFill>
                  <a:srgbClr val="0070C0"/>
                </a:solidFill>
              </a:rPr>
              <a:t>年度輸送分（</a:t>
            </a:r>
            <a:r>
              <a:rPr kumimoji="1" lang="en-US" altLang="ja-JP" sz="2000" b="1" dirty="0">
                <a:solidFill>
                  <a:srgbClr val="0070C0"/>
                </a:solidFill>
              </a:rPr>
              <a:t>2</a:t>
            </a:r>
            <a:r>
              <a:rPr kumimoji="1" lang="ja-JP" altLang="en-US" sz="2000" b="1" dirty="0" smtClean="0">
                <a:solidFill>
                  <a:srgbClr val="0070C0"/>
                </a:solidFill>
              </a:rPr>
              <a:t>回目）</a:t>
            </a:r>
            <a:endParaRPr kumimoji="1" lang="ja-JP" altLang="en-US" sz="2000" b="1" dirty="0">
              <a:solidFill>
                <a:srgbClr val="0070C0"/>
              </a:solidFill>
            </a:endParaRPr>
          </a:p>
        </p:txBody>
      </p:sp>
      <p:cxnSp>
        <p:nvCxnSpPr>
          <p:cNvPr id="12" name="直線矢印コネクタ 11"/>
          <p:cNvCxnSpPr/>
          <p:nvPr/>
        </p:nvCxnSpPr>
        <p:spPr>
          <a:xfrm flipH="1" flipV="1">
            <a:off x="2464604" y="2057933"/>
            <a:ext cx="359109" cy="960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1787353" y="2207968"/>
            <a:ext cx="620067" cy="8099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377683" y="1777064"/>
            <a:ext cx="29738" cy="2536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843912" y="1528868"/>
            <a:ext cx="1198058" cy="261610"/>
          </a:xfrm>
          <a:prstGeom prst="rect">
            <a:avLst/>
          </a:prstGeom>
          <a:noFill/>
        </p:spPr>
        <p:txBody>
          <a:bodyPr wrap="square" rtlCol="0">
            <a:spAutoFit/>
          </a:bodyPr>
          <a:lstStyle/>
          <a:p>
            <a:r>
              <a:rPr kumimoji="1" lang="ja-JP" altLang="en-US" sz="1100" dirty="0" smtClean="0">
                <a:solidFill>
                  <a:srgbClr val="FF0000"/>
                </a:solidFill>
                <a:latin typeface="Meiryo UI" panose="020B0604030504040204" pitchFamily="50" charset="-128"/>
                <a:ea typeface="Meiryo UI" panose="020B0604030504040204" pitchFamily="50" charset="-128"/>
              </a:rPr>
              <a:t>ペデスタル開口部</a:t>
            </a:r>
            <a:endParaRPr kumimoji="1" lang="en-US" altLang="ja-JP" sz="1100" dirty="0">
              <a:solidFill>
                <a:srgbClr val="FF0000"/>
              </a:solidFill>
              <a:latin typeface="Meiryo UI" panose="020B0604030504040204" pitchFamily="50" charset="-128"/>
              <a:ea typeface="Meiryo UI" panose="020B0604030504040204" pitchFamily="50" charset="-128"/>
            </a:endParaRPr>
          </a:p>
        </p:txBody>
      </p:sp>
      <p:sp>
        <p:nvSpPr>
          <p:cNvPr id="26" name="下矢印 25"/>
          <p:cNvSpPr/>
          <p:nvPr/>
        </p:nvSpPr>
        <p:spPr>
          <a:xfrm>
            <a:off x="5911379" y="4369955"/>
            <a:ext cx="1702905" cy="189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a:blip r:embed="rId6"/>
          <a:stretch>
            <a:fillRect/>
          </a:stretch>
        </p:blipFill>
        <p:spPr>
          <a:xfrm>
            <a:off x="3194142" y="1464062"/>
            <a:ext cx="1278134" cy="1220037"/>
          </a:xfrm>
          <a:prstGeom prst="rect">
            <a:avLst/>
          </a:prstGeom>
        </p:spPr>
      </p:pic>
      <p:cxnSp>
        <p:nvCxnSpPr>
          <p:cNvPr id="29" name="直線矢印コネクタ 28"/>
          <p:cNvCxnSpPr/>
          <p:nvPr/>
        </p:nvCxnSpPr>
        <p:spPr>
          <a:xfrm flipH="1">
            <a:off x="2464603" y="1600692"/>
            <a:ext cx="729539" cy="700107"/>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3312" y="6455891"/>
            <a:ext cx="7080438" cy="369332"/>
          </a:xfrm>
          <a:prstGeom prst="rect">
            <a:avLst/>
          </a:prstGeom>
        </p:spPr>
        <p:txBody>
          <a:bodyPr wrap="square">
            <a:spAutoFit/>
          </a:bodyPr>
          <a:lstStyle/>
          <a:p>
            <a:r>
              <a:rPr lang="en-US" altLang="ja-JP" sz="900" dirty="0" smtClean="0"/>
              <a:t>TEPCO (2022a) </a:t>
            </a:r>
            <a:r>
              <a:rPr lang="en-US" altLang="ja-JP" sz="900" dirty="0"/>
              <a:t>: https://</a:t>
            </a:r>
            <a:r>
              <a:rPr lang="en-US" altLang="ja-JP" sz="900" dirty="0" smtClean="0"/>
              <a:t>www.meti.go.jp/earthquake/nuclear/decommissioning/committee/osensuitaisakuteam/2022/05/3-3-2.pdf</a:t>
            </a:r>
          </a:p>
          <a:p>
            <a:r>
              <a:rPr lang="en-US" altLang="ja-JP" sz="900" dirty="0"/>
              <a:t>TEPCO (2022b) : https://</a:t>
            </a:r>
            <a:r>
              <a:rPr lang="en-US" altLang="ja-JP" sz="900" dirty="0" smtClean="0"/>
              <a:t>www.meti.go.jp/earthquake/nuclear/decommissioning/committee/osensuitaisakuteam/2022/07/3-3-2.pdf</a:t>
            </a:r>
            <a:endParaRPr lang="en-US" altLang="ja-JP" sz="900" dirty="0"/>
          </a:p>
        </p:txBody>
      </p:sp>
      <p:sp>
        <p:nvSpPr>
          <p:cNvPr id="30" name="テキスト ボックス 29">
            <a:extLst>
              <a:ext uri="{FF2B5EF4-FFF2-40B4-BE49-F238E27FC236}">
                <a16:creationId xmlns:a16="http://schemas.microsoft.com/office/drawing/2014/main" id="{A2D434D9-83C6-4B4F-9B21-AAC01EFF6955}"/>
              </a:ext>
            </a:extLst>
          </p:cNvPr>
          <p:cNvSpPr txBox="1"/>
          <p:nvPr/>
        </p:nvSpPr>
        <p:spPr>
          <a:xfrm>
            <a:off x="245024" y="5896902"/>
            <a:ext cx="3498794" cy="307777"/>
          </a:xfrm>
          <a:prstGeom prst="rect">
            <a:avLst/>
          </a:prstGeom>
          <a:noFill/>
        </p:spPr>
        <p:txBody>
          <a:bodyPr wrap="square" rtlCol="0">
            <a:spAutoFit/>
          </a:bodyPr>
          <a:lstStyle/>
          <a:p>
            <a:pPr algn="ctr"/>
            <a:r>
              <a:rPr lang="ja-JP" altLang="en-US" sz="1400" dirty="0" smtClean="0">
                <a:solidFill>
                  <a:srgbClr val="0070C0"/>
                </a:solidFill>
                <a:latin typeface="+mn-ea"/>
              </a:rPr>
              <a:t>サンプル採取装置外観</a:t>
            </a:r>
            <a:endParaRPr lang="en-US" altLang="ja-JP" sz="1400" dirty="0">
              <a:solidFill>
                <a:srgbClr val="0070C0"/>
              </a:solidFill>
              <a:latin typeface="+mn-ea"/>
            </a:endParaRPr>
          </a:p>
        </p:txBody>
      </p:sp>
      <p:sp>
        <p:nvSpPr>
          <p:cNvPr id="31" name="テキスト ボックス 30">
            <a:extLst>
              <a:ext uri="{FF2B5EF4-FFF2-40B4-BE49-F238E27FC236}">
                <a16:creationId xmlns:a16="http://schemas.microsoft.com/office/drawing/2014/main" id="{A2D434D9-83C6-4B4F-9B21-AAC01EFF6955}"/>
              </a:ext>
            </a:extLst>
          </p:cNvPr>
          <p:cNvSpPr txBox="1"/>
          <p:nvPr/>
        </p:nvSpPr>
        <p:spPr>
          <a:xfrm>
            <a:off x="3132733" y="961820"/>
            <a:ext cx="1439267" cy="276999"/>
          </a:xfrm>
          <a:prstGeom prst="rect">
            <a:avLst/>
          </a:prstGeom>
          <a:noFill/>
        </p:spPr>
        <p:txBody>
          <a:bodyPr wrap="square" rtlCol="0">
            <a:spAutoFit/>
          </a:bodyPr>
          <a:lstStyle/>
          <a:p>
            <a:pPr algn="ctr"/>
            <a:r>
              <a:rPr lang="ja-JP" altLang="en-US" sz="1200" dirty="0" smtClean="0">
                <a:latin typeface="+mn-ea"/>
              </a:rPr>
              <a:t>（</a:t>
            </a:r>
            <a:r>
              <a:rPr lang="en-US" altLang="ja-JP" sz="1200" dirty="0" smtClean="0">
                <a:latin typeface="+mn-ea"/>
              </a:rPr>
              <a:t>TEPCO, 2022a,b</a:t>
            </a:r>
            <a:r>
              <a:rPr lang="ja-JP" altLang="en-US" sz="1200" dirty="0" smtClean="0">
                <a:latin typeface="+mn-ea"/>
              </a:rPr>
              <a:t>）</a:t>
            </a:r>
            <a:endParaRPr lang="en-US" altLang="ja-JP" sz="1200" dirty="0">
              <a:latin typeface="+mn-ea"/>
            </a:endParaRPr>
          </a:p>
        </p:txBody>
      </p:sp>
      <p:sp>
        <p:nvSpPr>
          <p:cNvPr id="32" name="テキスト ボックス 31">
            <a:extLst>
              <a:ext uri="{FF2B5EF4-FFF2-40B4-BE49-F238E27FC236}">
                <a16:creationId xmlns:a16="http://schemas.microsoft.com/office/drawing/2014/main" id="{A2D434D9-83C6-4B4F-9B21-AAC01EFF6955}"/>
              </a:ext>
            </a:extLst>
          </p:cNvPr>
          <p:cNvSpPr txBox="1"/>
          <p:nvPr/>
        </p:nvSpPr>
        <p:spPr>
          <a:xfrm>
            <a:off x="334415" y="4112038"/>
            <a:ext cx="3498794" cy="307777"/>
          </a:xfrm>
          <a:prstGeom prst="rect">
            <a:avLst/>
          </a:prstGeom>
          <a:noFill/>
        </p:spPr>
        <p:txBody>
          <a:bodyPr wrap="square" rtlCol="0">
            <a:spAutoFit/>
          </a:bodyPr>
          <a:lstStyle/>
          <a:p>
            <a:pPr algn="ctr"/>
            <a:r>
              <a:rPr lang="en-US" altLang="ja-JP" sz="1400" dirty="0" smtClean="0">
                <a:solidFill>
                  <a:srgbClr val="0070C0"/>
                </a:solidFill>
                <a:latin typeface="+mn-ea"/>
              </a:rPr>
              <a:t>1</a:t>
            </a:r>
            <a:r>
              <a:rPr lang="ja-JP" altLang="en-US" sz="1400" dirty="0" smtClean="0">
                <a:solidFill>
                  <a:srgbClr val="0070C0"/>
                </a:solidFill>
                <a:latin typeface="+mn-ea"/>
              </a:rPr>
              <a:t>号機</a:t>
            </a:r>
            <a:r>
              <a:rPr lang="en-US" altLang="ja-JP" sz="1400" dirty="0" smtClean="0">
                <a:solidFill>
                  <a:srgbClr val="0070C0"/>
                </a:solidFill>
                <a:latin typeface="+mn-ea"/>
              </a:rPr>
              <a:t>D/W</a:t>
            </a:r>
            <a:r>
              <a:rPr lang="ja-JP" altLang="en-US" sz="1400" dirty="0" smtClean="0">
                <a:solidFill>
                  <a:srgbClr val="0070C0"/>
                </a:solidFill>
                <a:latin typeface="+mn-ea"/>
              </a:rPr>
              <a:t>底部での堆積物の状況</a:t>
            </a:r>
            <a:endParaRPr lang="en-US" altLang="ja-JP" sz="1400" dirty="0">
              <a:solidFill>
                <a:srgbClr val="0070C0"/>
              </a:solidFill>
              <a:latin typeface="+mn-ea"/>
            </a:endParaRPr>
          </a:p>
        </p:txBody>
      </p:sp>
      <p:sp>
        <p:nvSpPr>
          <p:cNvPr id="34" name="テキスト ボックス 33"/>
          <p:cNvSpPr txBox="1"/>
          <p:nvPr/>
        </p:nvSpPr>
        <p:spPr>
          <a:xfrm>
            <a:off x="5911379" y="5122179"/>
            <a:ext cx="3107289" cy="461665"/>
          </a:xfrm>
          <a:prstGeom prst="rect">
            <a:avLst/>
          </a:prstGeom>
          <a:solidFill>
            <a:schemeClr val="accent4">
              <a:lumMod val="75000"/>
            </a:schemeClr>
          </a:solidFill>
          <a:ln>
            <a:solidFill>
              <a:schemeClr val="accent4">
                <a:lumMod val="50000"/>
              </a:schemeClr>
            </a:solidFill>
          </a:ln>
        </p:spPr>
        <p:txBody>
          <a:bodyPr wrap="square" rtlCol="0">
            <a:spAutoFit/>
          </a:bodyPr>
          <a:lstStyle/>
          <a:p>
            <a:pPr marL="171450" indent="-171450">
              <a:buFont typeface="Arial" panose="020B0604020202020204" pitchFamily="34" charset="0"/>
              <a:buChar char="•"/>
            </a:pPr>
            <a:r>
              <a:rPr kumimoji="1" lang="ja-JP" altLang="en-US" sz="1200" dirty="0" smtClean="0">
                <a:solidFill>
                  <a:schemeClr val="bg1"/>
                </a:solidFill>
              </a:rPr>
              <a:t>現実的に実施可能な項目の絞り込み</a:t>
            </a:r>
            <a:endParaRPr kumimoji="1" lang="en-US" altLang="ja-JP" sz="1200" dirty="0" smtClean="0">
              <a:solidFill>
                <a:schemeClr val="bg1"/>
              </a:solidFill>
            </a:endParaRPr>
          </a:p>
          <a:p>
            <a:pPr marL="171450" indent="-171450">
              <a:buFont typeface="Arial" panose="020B0604020202020204" pitchFamily="34" charset="0"/>
              <a:buChar char="•"/>
            </a:pPr>
            <a:r>
              <a:rPr kumimoji="1" lang="ja-JP" altLang="en-US" sz="1200" dirty="0">
                <a:solidFill>
                  <a:schemeClr val="bg1"/>
                </a:solidFill>
              </a:rPr>
              <a:t>年度内</a:t>
            </a:r>
            <a:r>
              <a:rPr kumimoji="1" lang="ja-JP" altLang="en-US" sz="1200" dirty="0" smtClean="0">
                <a:solidFill>
                  <a:schemeClr val="bg1"/>
                </a:solidFill>
              </a:rPr>
              <a:t>の輸送が不可となった</a:t>
            </a:r>
            <a:r>
              <a:rPr kumimoji="1" lang="ja-JP" altLang="en-US" sz="1200" smtClean="0">
                <a:solidFill>
                  <a:schemeClr val="bg1"/>
                </a:solidFill>
              </a:rPr>
              <a:t>場合の代案</a:t>
            </a:r>
            <a:endParaRPr kumimoji="1" lang="ja-JP" altLang="en-US" sz="1200" dirty="0">
              <a:solidFill>
                <a:schemeClr val="bg1"/>
              </a:solidFill>
            </a:endParaRPr>
          </a:p>
        </p:txBody>
      </p:sp>
    </p:spTree>
    <p:extLst>
      <p:ext uri="{BB962C8B-B14F-4D97-AF65-F5344CB8AC3E}">
        <p14:creationId xmlns:p14="http://schemas.microsoft.com/office/powerpoint/2010/main" val="176215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14</a:t>
            </a:fld>
            <a:endParaRPr kumimoji="1" lang="ja-JP" altLang="en-US"/>
          </a:p>
        </p:txBody>
      </p:sp>
      <p:sp>
        <p:nvSpPr>
          <p:cNvPr id="75" name="テキスト ボックス 74"/>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36" name="テキスト ボックス 35"/>
          <p:cNvSpPr txBox="1"/>
          <p:nvPr/>
        </p:nvSpPr>
        <p:spPr>
          <a:xfrm>
            <a:off x="131768" y="114251"/>
            <a:ext cx="2183611" cy="400110"/>
          </a:xfrm>
          <a:prstGeom prst="rect">
            <a:avLst/>
          </a:prstGeom>
          <a:noFill/>
        </p:spPr>
        <p:txBody>
          <a:bodyPr wrap="none" rtlCol="0">
            <a:spAutoFit/>
          </a:bodyPr>
          <a:lstStyle/>
          <a:p>
            <a:r>
              <a:rPr kumimoji="1" lang="ja-JP" altLang="en-US" sz="2000" b="1" dirty="0" smtClean="0">
                <a:solidFill>
                  <a:srgbClr val="0070C0"/>
                </a:solidFill>
              </a:rPr>
              <a:t>分析対象サンプル</a:t>
            </a:r>
            <a:endParaRPr kumimoji="1" lang="ja-JP" altLang="en-US" sz="2000" b="1" dirty="0">
              <a:solidFill>
                <a:srgbClr val="0070C0"/>
              </a:solidFill>
            </a:endParaRPr>
          </a:p>
        </p:txBody>
      </p:sp>
      <p:sp>
        <p:nvSpPr>
          <p:cNvPr id="37" name="テキスト ボックス 36"/>
          <p:cNvSpPr txBox="1"/>
          <p:nvPr/>
        </p:nvSpPr>
        <p:spPr>
          <a:xfrm>
            <a:off x="2442941" y="114251"/>
            <a:ext cx="2116285" cy="400110"/>
          </a:xfrm>
          <a:prstGeom prst="rect">
            <a:avLst/>
          </a:prstGeom>
          <a:noFill/>
        </p:spPr>
        <p:txBody>
          <a:bodyPr wrap="none" rtlCol="0">
            <a:spAutoFit/>
          </a:bodyPr>
          <a:lstStyle/>
          <a:p>
            <a:r>
              <a:rPr kumimoji="1" lang="en-US" altLang="ja-JP" sz="2000" b="1" dirty="0" smtClean="0">
                <a:solidFill>
                  <a:srgbClr val="0070C0"/>
                </a:solidFill>
              </a:rPr>
              <a:t>(3) </a:t>
            </a:r>
            <a:r>
              <a:rPr kumimoji="1" lang="ja-JP" altLang="en-US" sz="2000" b="1" dirty="0" smtClean="0">
                <a:solidFill>
                  <a:srgbClr val="0070C0"/>
                </a:solidFill>
              </a:rPr>
              <a:t>過年度輸送分</a:t>
            </a:r>
            <a:endParaRPr kumimoji="1" lang="ja-JP" altLang="en-US" sz="2000" b="1" dirty="0">
              <a:solidFill>
                <a:srgbClr val="0070C0"/>
              </a:solidFill>
            </a:endParaRPr>
          </a:p>
        </p:txBody>
      </p:sp>
      <p:sp>
        <p:nvSpPr>
          <p:cNvPr id="39" name="テキスト ボックス 38"/>
          <p:cNvSpPr txBox="1"/>
          <p:nvPr/>
        </p:nvSpPr>
        <p:spPr>
          <a:xfrm>
            <a:off x="393555" y="1322182"/>
            <a:ext cx="8172473" cy="923330"/>
          </a:xfrm>
          <a:prstGeom prst="rect">
            <a:avLst/>
          </a:prstGeom>
          <a:noFill/>
        </p:spPr>
        <p:txBody>
          <a:bodyPr wrap="square" rtlCol="0">
            <a:spAutoFit/>
          </a:bodyPr>
          <a:lstStyle/>
          <a:p>
            <a:pPr marL="285750" indent="-285750">
              <a:buFont typeface="ＭＳ Ｐゴシック" panose="020B0600070205080204" pitchFamily="50" charset="-128"/>
              <a:buChar char="○"/>
            </a:pPr>
            <a:r>
              <a:rPr kumimoji="1" lang="ja-JP" altLang="en-US" dirty="0" smtClean="0"/>
              <a:t>過年度サンプルの分析の意義：</a:t>
            </a:r>
            <a:endParaRPr kumimoji="1" lang="en-US" altLang="ja-JP" dirty="0" smtClean="0"/>
          </a:p>
          <a:p>
            <a:r>
              <a:rPr kumimoji="1" lang="ja-JP" altLang="en-US" dirty="0" smtClean="0"/>
              <a:t>　　①過年度</a:t>
            </a:r>
            <a:r>
              <a:rPr kumimoji="1" lang="ja-JP" altLang="en-US" dirty="0"/>
              <a:t>までの</a:t>
            </a:r>
            <a:r>
              <a:rPr kumimoji="1" lang="ja-JP" altLang="en-US" dirty="0" smtClean="0"/>
              <a:t>知見の補強（</a:t>
            </a:r>
            <a:r>
              <a:rPr kumimoji="1" lang="en-US" altLang="ja-JP" dirty="0" smtClean="0"/>
              <a:t>U</a:t>
            </a:r>
            <a:r>
              <a:rPr kumimoji="1" lang="ja-JP" altLang="en-US" dirty="0" smtClean="0"/>
              <a:t>以外の元素への着目）</a:t>
            </a:r>
            <a:endParaRPr kumimoji="1" lang="en-US" altLang="ja-JP" dirty="0" smtClean="0"/>
          </a:p>
          <a:p>
            <a:r>
              <a:rPr kumimoji="1" lang="ja-JP" altLang="en-US" dirty="0" smtClean="0"/>
              <a:t>　　②将来の分析計画への反映</a:t>
            </a:r>
            <a:endParaRPr kumimoji="1" lang="en-US" altLang="ja-JP" dirty="0" smtClean="0"/>
          </a:p>
        </p:txBody>
      </p:sp>
      <p:sp>
        <p:nvSpPr>
          <p:cNvPr id="40" name="テキスト ボックス 39"/>
          <p:cNvSpPr txBox="1"/>
          <p:nvPr/>
        </p:nvSpPr>
        <p:spPr>
          <a:xfrm>
            <a:off x="658100" y="2767323"/>
            <a:ext cx="7907929" cy="1754326"/>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dirty="0" smtClean="0">
                <a:solidFill>
                  <a:srgbClr val="00B050"/>
                </a:solidFill>
              </a:rPr>
              <a:t>1</a:t>
            </a:r>
            <a:r>
              <a:rPr kumimoji="1" lang="ja-JP" altLang="en-US" dirty="0" smtClean="0">
                <a:solidFill>
                  <a:srgbClr val="00B050"/>
                </a:solidFill>
              </a:rPr>
              <a:t>号機</a:t>
            </a:r>
            <a:r>
              <a:rPr kumimoji="1" lang="en-US" altLang="ja-JP" dirty="0" smtClean="0">
                <a:solidFill>
                  <a:srgbClr val="00B050"/>
                </a:solidFill>
              </a:rPr>
              <a:t>PCV</a:t>
            </a:r>
            <a:r>
              <a:rPr kumimoji="1" lang="ja-JP" altLang="en-US" dirty="0" smtClean="0">
                <a:solidFill>
                  <a:srgbClr val="00B050"/>
                </a:solidFill>
              </a:rPr>
              <a:t>底部堆積物（</a:t>
            </a:r>
            <a:r>
              <a:rPr kumimoji="1" lang="en-US" altLang="ja-JP" dirty="0" smtClean="0">
                <a:solidFill>
                  <a:srgbClr val="00B050"/>
                </a:solidFill>
              </a:rPr>
              <a:t>2017</a:t>
            </a:r>
            <a:r>
              <a:rPr kumimoji="1" lang="ja-JP" altLang="en-US" dirty="0" smtClean="0">
                <a:solidFill>
                  <a:srgbClr val="00B050"/>
                </a:solidFill>
              </a:rPr>
              <a:t>年度採取）</a:t>
            </a:r>
            <a:r>
              <a:rPr kumimoji="1" lang="ja-JP" altLang="en-US" dirty="0" smtClean="0"/>
              <a:t>　</a:t>
            </a:r>
            <a:endParaRPr kumimoji="1" lang="en-US" altLang="ja-JP" dirty="0" smtClean="0"/>
          </a:p>
          <a:p>
            <a:pPr marL="742950" lvl="1" indent="-285750">
              <a:buFont typeface="Arial" panose="020B0604020202020204" pitchFamily="34" charset="0"/>
              <a:buChar char="•"/>
            </a:pPr>
            <a:r>
              <a:rPr kumimoji="1" lang="en-US" altLang="ja-JP" dirty="0" smtClean="0"/>
              <a:t>D/W</a:t>
            </a:r>
            <a:r>
              <a:rPr kumimoji="1" lang="ja-JP" altLang="en-US" dirty="0" smtClean="0"/>
              <a:t>に移行した溶融物（</a:t>
            </a:r>
            <a:r>
              <a:rPr kumimoji="1" lang="en-US" altLang="ja-JP" dirty="0" smtClean="0"/>
              <a:t>U</a:t>
            </a:r>
            <a:r>
              <a:rPr kumimoji="1" lang="ja-JP" altLang="en-US" dirty="0" smtClean="0"/>
              <a:t>粒子として探索済）を含み、水中</a:t>
            </a:r>
            <a:r>
              <a:rPr kumimoji="1" lang="en-US" altLang="ja-JP" dirty="0" smtClean="0"/>
              <a:t>ROV</a:t>
            </a:r>
            <a:r>
              <a:rPr kumimoji="1" lang="ja-JP" altLang="en-US" dirty="0" smtClean="0"/>
              <a:t>調査サンプルと同様の由来・起源を含んでいる可能性がある。</a:t>
            </a:r>
            <a:endParaRPr kumimoji="1" lang="en-US" altLang="ja-JP" dirty="0" smtClean="0"/>
          </a:p>
          <a:p>
            <a:pPr marL="742950" lvl="1" indent="-285750">
              <a:buFont typeface="Arial" panose="020B0604020202020204" pitchFamily="34" charset="0"/>
              <a:buChar char="•"/>
            </a:pPr>
            <a:r>
              <a:rPr kumimoji="1" lang="en-US" altLang="ja-JP" dirty="0" smtClean="0"/>
              <a:t>U</a:t>
            </a:r>
            <a:r>
              <a:rPr kumimoji="1" lang="ja-JP" altLang="en-US" dirty="0" smtClean="0"/>
              <a:t>の他に、過年度よりも広範な</a:t>
            </a:r>
            <a:r>
              <a:rPr kumimoji="1" lang="ja-JP" altLang="en-US" dirty="0" smtClean="0"/>
              <a:t>元素に</a:t>
            </a:r>
            <a:r>
              <a:rPr kumimoji="1" lang="ja-JP" altLang="en-US" dirty="0" smtClean="0"/>
              <a:t>着目した追加</a:t>
            </a:r>
            <a:r>
              <a:rPr kumimoji="1" lang="ja-JP" altLang="en-US" dirty="0" smtClean="0"/>
              <a:t>探索</a:t>
            </a:r>
            <a:r>
              <a:rPr kumimoji="1" lang="en-US" altLang="ja-JP" baseline="30000" dirty="0" smtClean="0"/>
              <a:t>※1, 2</a:t>
            </a:r>
            <a:r>
              <a:rPr kumimoji="1" lang="ja-JP" altLang="en-US" dirty="0" smtClean="0"/>
              <a:t>に</a:t>
            </a:r>
            <a:r>
              <a:rPr kumimoji="1" lang="ja-JP" altLang="en-US" dirty="0" smtClean="0"/>
              <a:t>より由来・起源を幅広に調査し（意義①）、将来的な</a:t>
            </a:r>
            <a:r>
              <a:rPr kumimoji="1" lang="en-US" altLang="ja-JP" dirty="0" smtClean="0"/>
              <a:t>ROV</a:t>
            </a:r>
            <a:r>
              <a:rPr kumimoji="1" lang="ja-JP" altLang="en-US" dirty="0" smtClean="0"/>
              <a:t>調査サンプルの詳細分析（次年度以降）の</a:t>
            </a:r>
            <a:r>
              <a:rPr kumimoji="1" lang="ja-JP" altLang="en-US" dirty="0"/>
              <a:t>計画</a:t>
            </a:r>
            <a:r>
              <a:rPr kumimoji="1" lang="ja-JP" altLang="en-US" dirty="0" smtClean="0"/>
              <a:t>立案に資する（意義②）。</a:t>
            </a:r>
            <a:endParaRPr kumimoji="1" lang="en-US" altLang="ja-JP" dirty="0" smtClean="0"/>
          </a:p>
        </p:txBody>
      </p:sp>
      <p:sp>
        <p:nvSpPr>
          <p:cNvPr id="41" name="テキスト ボックス 40"/>
          <p:cNvSpPr txBox="1"/>
          <p:nvPr/>
        </p:nvSpPr>
        <p:spPr>
          <a:xfrm>
            <a:off x="658100" y="5344859"/>
            <a:ext cx="7982692" cy="120032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smtClean="0">
                <a:solidFill>
                  <a:srgbClr val="00B050"/>
                </a:solidFill>
              </a:rPr>
              <a:t>その他の候補）</a:t>
            </a:r>
            <a:r>
              <a:rPr kumimoji="1" lang="ja-JP" altLang="en-US" dirty="0" smtClean="0">
                <a:solidFill>
                  <a:srgbClr val="00B050"/>
                </a:solidFill>
              </a:rPr>
              <a:t>　</a:t>
            </a:r>
            <a:r>
              <a:rPr kumimoji="1" lang="en-US" altLang="ja-JP" dirty="0" smtClean="0">
                <a:solidFill>
                  <a:srgbClr val="00B050"/>
                </a:solidFill>
              </a:rPr>
              <a:t>2</a:t>
            </a:r>
            <a:r>
              <a:rPr kumimoji="1" lang="ja-JP" altLang="en-US" dirty="0" smtClean="0">
                <a:solidFill>
                  <a:srgbClr val="00B050"/>
                </a:solidFill>
              </a:rPr>
              <a:t>号機</a:t>
            </a:r>
            <a:r>
              <a:rPr kumimoji="1" lang="en-US" altLang="ja-JP" dirty="0" smtClean="0">
                <a:solidFill>
                  <a:srgbClr val="00B050"/>
                </a:solidFill>
              </a:rPr>
              <a:t>TIP</a:t>
            </a:r>
            <a:r>
              <a:rPr kumimoji="1" lang="ja-JP" altLang="en-US" dirty="0" smtClean="0">
                <a:solidFill>
                  <a:srgbClr val="00B050"/>
                </a:solidFill>
              </a:rPr>
              <a:t>配管閉塞物（</a:t>
            </a:r>
            <a:r>
              <a:rPr kumimoji="1" lang="en-US" altLang="ja-JP" dirty="0" smtClean="0">
                <a:solidFill>
                  <a:srgbClr val="00B050"/>
                </a:solidFill>
              </a:rPr>
              <a:t>2u-TIPB</a:t>
            </a:r>
            <a:r>
              <a:rPr kumimoji="1" lang="ja-JP" altLang="en-US" dirty="0" smtClean="0">
                <a:solidFill>
                  <a:srgbClr val="00B050"/>
                </a:solidFill>
              </a:rPr>
              <a:t>） </a:t>
            </a:r>
            <a:endParaRPr kumimoji="1" lang="en-US" altLang="ja-JP" dirty="0" smtClean="0">
              <a:solidFill>
                <a:srgbClr val="00B050"/>
              </a:solidFill>
            </a:endParaRPr>
          </a:p>
          <a:p>
            <a:pPr marL="742950" lvl="1" indent="-285750">
              <a:buFont typeface="Arial" panose="020B0604020202020204" pitchFamily="34" charset="0"/>
              <a:buChar char="•"/>
            </a:pPr>
            <a:r>
              <a:rPr kumimoji="1" lang="ja-JP" altLang="en-US" dirty="0" smtClean="0"/>
              <a:t>圧力容器内部の材料を含むと考えられる。</a:t>
            </a:r>
            <a:endParaRPr kumimoji="1" lang="en-US" altLang="ja-JP" dirty="0" smtClean="0"/>
          </a:p>
          <a:p>
            <a:pPr marL="742950" lvl="1" indent="-285750">
              <a:buFont typeface="Arial" panose="020B0604020202020204" pitchFamily="34" charset="0"/>
              <a:buChar char="•"/>
            </a:pPr>
            <a:r>
              <a:rPr kumimoji="1" lang="en-US" altLang="ja-JP" dirty="0" smtClean="0"/>
              <a:t>U</a:t>
            </a:r>
            <a:r>
              <a:rPr kumimoji="1" lang="ja-JP" altLang="en-US" dirty="0" smtClean="0"/>
              <a:t>粒子は検出されていないが、</a:t>
            </a:r>
            <a:r>
              <a:rPr kumimoji="1" lang="en-US" altLang="ja-JP" dirty="0" err="1" smtClean="0"/>
              <a:t>Zr</a:t>
            </a:r>
            <a:r>
              <a:rPr kumimoji="1" lang="ja-JP" altLang="en-US" dirty="0" smtClean="0"/>
              <a:t>や</a:t>
            </a:r>
            <a:r>
              <a:rPr kumimoji="1" lang="en-US" altLang="ja-JP" dirty="0" smtClean="0"/>
              <a:t>Cr</a:t>
            </a:r>
            <a:r>
              <a:rPr kumimoji="1" lang="ja-JP" altLang="en-US" dirty="0" err="1" smtClean="0"/>
              <a:t>、</a:t>
            </a:r>
            <a:r>
              <a:rPr kumimoji="1" lang="en-US" altLang="ja-JP" dirty="0" smtClean="0"/>
              <a:t>Ni</a:t>
            </a:r>
            <a:r>
              <a:rPr kumimoji="1" lang="ja-JP" altLang="en-US" dirty="0" smtClean="0"/>
              <a:t>を追加探索することで</a:t>
            </a:r>
            <a:r>
              <a:rPr kumimoji="1" lang="en-US" altLang="ja-JP" dirty="0" smtClean="0"/>
              <a:t>SUS-</a:t>
            </a:r>
            <a:r>
              <a:rPr kumimoji="1" lang="en-US" altLang="ja-JP" dirty="0" err="1" smtClean="0"/>
              <a:t>Zry</a:t>
            </a:r>
            <a:r>
              <a:rPr kumimoji="1" lang="ja-JP" altLang="en-US" dirty="0" smtClean="0"/>
              <a:t>反応の痕跡が</a:t>
            </a:r>
            <a:r>
              <a:rPr kumimoji="1" lang="ja-JP" altLang="en-US" dirty="0"/>
              <a:t>見出せる</a:t>
            </a:r>
            <a:r>
              <a:rPr kumimoji="1" lang="ja-JP" altLang="en-US" dirty="0" smtClean="0"/>
              <a:t>期待あり。</a:t>
            </a:r>
            <a:r>
              <a:rPr kumimoji="1" lang="ja-JP" altLang="en-US" dirty="0"/>
              <a:t>（</a:t>
            </a:r>
            <a:r>
              <a:rPr kumimoji="1" lang="ja-JP" altLang="en-US" dirty="0" smtClean="0"/>
              <a:t>意義①）</a:t>
            </a:r>
            <a:endParaRPr kumimoji="1" lang="ja-JP" altLang="en-US" dirty="0"/>
          </a:p>
        </p:txBody>
      </p:sp>
      <p:sp>
        <p:nvSpPr>
          <p:cNvPr id="10" name="テキスト ボックス 9"/>
          <p:cNvSpPr txBox="1"/>
          <p:nvPr/>
        </p:nvSpPr>
        <p:spPr>
          <a:xfrm>
            <a:off x="393557" y="668195"/>
            <a:ext cx="7907929" cy="646331"/>
          </a:xfrm>
          <a:prstGeom prst="rect">
            <a:avLst/>
          </a:prstGeom>
          <a:noFill/>
        </p:spPr>
        <p:txBody>
          <a:bodyPr wrap="square" rtlCol="0">
            <a:spAutoFit/>
          </a:bodyPr>
          <a:lstStyle/>
          <a:p>
            <a:pPr marL="285750" indent="-285750">
              <a:buFont typeface="ＭＳ Ｐゴシック" panose="020B0600070205080204" pitchFamily="50" charset="-128"/>
              <a:buChar char="○"/>
            </a:pPr>
            <a:r>
              <a:rPr kumimoji="1" lang="en-US" altLang="ja-JP" dirty="0" smtClean="0"/>
              <a:t>【</a:t>
            </a:r>
            <a:r>
              <a:rPr kumimoji="1" lang="ja-JP" altLang="en-US" dirty="0" smtClean="0"/>
              <a:t>実施内容</a:t>
            </a:r>
            <a:r>
              <a:rPr kumimoji="1" lang="en-US" altLang="ja-JP" dirty="0" smtClean="0"/>
              <a:t>】R3</a:t>
            </a:r>
            <a:r>
              <a:rPr kumimoji="1" lang="ja-JP" altLang="en-US" dirty="0" smtClean="0"/>
              <a:t>年度までに茨城地区に輸送済みのサンプル（過年度サンプル）を対象に、</a:t>
            </a:r>
            <a:r>
              <a:rPr kumimoji="1" lang="en-US" altLang="ja-JP" dirty="0" smtClean="0">
                <a:solidFill>
                  <a:srgbClr val="0070C0"/>
                </a:solidFill>
              </a:rPr>
              <a:t>SEM</a:t>
            </a:r>
            <a:r>
              <a:rPr kumimoji="1" lang="ja-JP" altLang="en-US" dirty="0" smtClean="0">
                <a:solidFill>
                  <a:srgbClr val="0070C0"/>
                </a:solidFill>
              </a:rPr>
              <a:t>による追加探索及び</a:t>
            </a:r>
            <a:r>
              <a:rPr kumimoji="1" lang="en-US" altLang="ja-JP" dirty="0" smtClean="0">
                <a:solidFill>
                  <a:srgbClr val="0070C0"/>
                </a:solidFill>
              </a:rPr>
              <a:t>TEM</a:t>
            </a:r>
            <a:r>
              <a:rPr kumimoji="1" lang="ja-JP" altLang="en-US" dirty="0" smtClean="0">
                <a:solidFill>
                  <a:srgbClr val="0070C0"/>
                </a:solidFill>
              </a:rPr>
              <a:t>観察</a:t>
            </a:r>
            <a:r>
              <a:rPr kumimoji="1" lang="ja-JP" altLang="en-US" dirty="0" smtClean="0"/>
              <a:t>を行う。</a:t>
            </a:r>
            <a:endParaRPr kumimoji="1" lang="en-US" altLang="ja-JP" dirty="0" smtClean="0"/>
          </a:p>
        </p:txBody>
      </p:sp>
      <p:sp>
        <p:nvSpPr>
          <p:cNvPr id="11" name="テキスト ボックス 10"/>
          <p:cNvSpPr txBox="1"/>
          <p:nvPr/>
        </p:nvSpPr>
        <p:spPr>
          <a:xfrm>
            <a:off x="393556" y="2346179"/>
            <a:ext cx="8172473" cy="369332"/>
          </a:xfrm>
          <a:prstGeom prst="rect">
            <a:avLst/>
          </a:prstGeom>
          <a:noFill/>
        </p:spPr>
        <p:txBody>
          <a:bodyPr wrap="square" rtlCol="0">
            <a:spAutoFit/>
          </a:bodyPr>
          <a:lstStyle/>
          <a:p>
            <a:pPr marL="285750" indent="-285750">
              <a:buFont typeface="ＭＳ Ｐゴシック" panose="020B0600070205080204" pitchFamily="50" charset="-128"/>
              <a:buChar char="○"/>
            </a:pPr>
            <a:r>
              <a:rPr kumimoji="1" lang="ja-JP" altLang="en-US" dirty="0" smtClean="0"/>
              <a:t>分析</a:t>
            </a:r>
            <a:r>
              <a:rPr kumimoji="1" lang="ja-JP" altLang="en-US" dirty="0" smtClean="0"/>
              <a:t>対象：</a:t>
            </a:r>
            <a:endParaRPr kumimoji="1" lang="en-US" altLang="ja-JP" dirty="0" smtClean="0"/>
          </a:p>
        </p:txBody>
      </p:sp>
      <p:sp>
        <p:nvSpPr>
          <p:cNvPr id="12" name="テキスト ボックス 11"/>
          <p:cNvSpPr txBox="1"/>
          <p:nvPr/>
        </p:nvSpPr>
        <p:spPr>
          <a:xfrm>
            <a:off x="1504625" y="4501789"/>
            <a:ext cx="7136167" cy="307777"/>
          </a:xfrm>
          <a:prstGeom prst="rect">
            <a:avLst/>
          </a:prstGeom>
          <a:noFill/>
        </p:spPr>
        <p:txBody>
          <a:bodyPr wrap="square" rtlCol="0">
            <a:spAutoFit/>
          </a:bodyPr>
          <a:lstStyle/>
          <a:p>
            <a:r>
              <a:rPr kumimoji="1" lang="en-US" altLang="ja-JP" sz="1400" dirty="0" smtClean="0"/>
              <a:t>※1 </a:t>
            </a:r>
            <a:r>
              <a:rPr kumimoji="1" lang="ja-JP" altLang="en-US" sz="1400" dirty="0" smtClean="0"/>
              <a:t>プロセスの評価に資する元素として、</a:t>
            </a:r>
            <a:r>
              <a:rPr kumimoji="1" lang="en-US" altLang="ja-JP" sz="1400" dirty="0" err="1" smtClean="0"/>
              <a:t>Zr</a:t>
            </a:r>
            <a:r>
              <a:rPr kumimoji="1" lang="ja-JP" altLang="en-US" sz="1400" dirty="0" err="1" smtClean="0"/>
              <a:t>，</a:t>
            </a:r>
            <a:r>
              <a:rPr kumimoji="1" lang="en-US" altLang="ja-JP" sz="1400" dirty="0" smtClean="0"/>
              <a:t>Mo</a:t>
            </a:r>
            <a:r>
              <a:rPr kumimoji="1" lang="ja-JP" altLang="en-US" sz="1400" dirty="0" err="1" smtClean="0"/>
              <a:t>，</a:t>
            </a:r>
            <a:r>
              <a:rPr kumimoji="1" lang="en-US" altLang="ja-JP" sz="1400" dirty="0" smtClean="0"/>
              <a:t>Ag</a:t>
            </a:r>
            <a:r>
              <a:rPr kumimoji="1" lang="ja-JP" altLang="en-US" sz="1400" dirty="0" err="1" smtClean="0"/>
              <a:t>，</a:t>
            </a:r>
            <a:r>
              <a:rPr kumimoji="1" lang="en-US" altLang="ja-JP" sz="1400" dirty="0" err="1" smtClean="0"/>
              <a:t>Te</a:t>
            </a:r>
            <a:r>
              <a:rPr kumimoji="1" lang="ja-JP" altLang="en-US" sz="1400" dirty="0" err="1" smtClean="0"/>
              <a:t>，</a:t>
            </a:r>
            <a:r>
              <a:rPr kumimoji="1" lang="en-US" altLang="ja-JP" sz="1400" dirty="0" smtClean="0"/>
              <a:t>Sb</a:t>
            </a:r>
            <a:r>
              <a:rPr kumimoji="1" lang="ja-JP" altLang="en-US" sz="1400" dirty="0" err="1" smtClean="0"/>
              <a:t>，</a:t>
            </a:r>
            <a:r>
              <a:rPr kumimoji="1" lang="en-US" altLang="ja-JP" sz="1400" dirty="0" smtClean="0"/>
              <a:t>Sn</a:t>
            </a:r>
            <a:r>
              <a:rPr kumimoji="1" lang="ja-JP" altLang="en-US" sz="1400" dirty="0" smtClean="0"/>
              <a:t>（</a:t>
            </a:r>
            <a:r>
              <a:rPr kumimoji="1" lang="en-US" altLang="ja-JP" sz="1400" dirty="0" smtClean="0"/>
              <a:t>p.5</a:t>
            </a:r>
            <a:r>
              <a:rPr kumimoji="1" lang="ja-JP" altLang="en-US" sz="1400" dirty="0" smtClean="0"/>
              <a:t>参照）</a:t>
            </a:r>
            <a:endParaRPr kumimoji="1" lang="en-US" altLang="ja-JP" sz="1400" dirty="0" smtClean="0"/>
          </a:p>
        </p:txBody>
      </p:sp>
      <p:sp>
        <p:nvSpPr>
          <p:cNvPr id="13" name="テキスト ボックス 12"/>
          <p:cNvSpPr txBox="1"/>
          <p:nvPr/>
        </p:nvSpPr>
        <p:spPr>
          <a:xfrm>
            <a:off x="1504624" y="4769044"/>
            <a:ext cx="7136167" cy="523220"/>
          </a:xfrm>
          <a:prstGeom prst="rect">
            <a:avLst/>
          </a:prstGeom>
          <a:noFill/>
        </p:spPr>
        <p:txBody>
          <a:bodyPr wrap="square" rtlCol="0">
            <a:spAutoFit/>
          </a:bodyPr>
          <a:lstStyle/>
          <a:p>
            <a:pPr marL="358775" indent="-358775"/>
            <a:r>
              <a:rPr kumimoji="1" lang="en-US" altLang="ja-JP" sz="1400" dirty="0" smtClean="0"/>
              <a:t>※2 </a:t>
            </a:r>
            <a:r>
              <a:rPr kumimoji="1" lang="ja-JP" altLang="en-US" sz="1400" dirty="0" smtClean="0"/>
              <a:t>上記の他、過去の分析で認められた元素として、塗料（</a:t>
            </a:r>
            <a:r>
              <a:rPr kumimoji="1" lang="en-US" altLang="ja-JP" sz="1400" dirty="0" smtClean="0"/>
              <a:t>Zn, </a:t>
            </a:r>
            <a:r>
              <a:rPr kumimoji="1" lang="en-US" altLang="ja-JP" sz="1400" dirty="0" err="1" smtClean="0"/>
              <a:t>Ti</a:t>
            </a:r>
            <a:r>
              <a:rPr kumimoji="1" lang="ja-JP" altLang="en-US" sz="1400" dirty="0" smtClean="0"/>
              <a:t>）、ケーブル（</a:t>
            </a:r>
            <a:r>
              <a:rPr kumimoji="1" lang="en-US" altLang="ja-JP" sz="1400" dirty="0" smtClean="0"/>
              <a:t>Cu</a:t>
            </a:r>
            <a:r>
              <a:rPr kumimoji="1" lang="ja-JP" altLang="en-US" sz="1400" dirty="0" smtClean="0"/>
              <a:t>）、遮蔽材・ケーブル被覆（</a:t>
            </a:r>
            <a:r>
              <a:rPr kumimoji="1" lang="en-US" altLang="ja-JP" sz="1400" dirty="0" err="1" smtClean="0"/>
              <a:t>Pb</a:t>
            </a:r>
            <a:r>
              <a:rPr kumimoji="1" lang="ja-JP" altLang="en-US" sz="1400" dirty="0" smtClean="0"/>
              <a:t>）等の成分元素も考慮。</a:t>
            </a:r>
            <a:endParaRPr kumimoji="1" lang="en-US" altLang="ja-JP" sz="1400" dirty="0" smtClean="0"/>
          </a:p>
        </p:txBody>
      </p:sp>
    </p:spTree>
    <p:extLst>
      <p:ext uri="{BB962C8B-B14F-4D97-AF65-F5344CB8AC3E}">
        <p14:creationId xmlns:p14="http://schemas.microsoft.com/office/powerpoint/2010/main" val="388614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31059" y="6455675"/>
            <a:ext cx="2057400" cy="365125"/>
          </a:xfrm>
        </p:spPr>
        <p:txBody>
          <a:bodyPr/>
          <a:lstStyle/>
          <a:p>
            <a:fld id="{FD7446E1-4830-4A76-8D7A-07D31005D218}" type="slidenum">
              <a:rPr kumimoji="1" lang="ja-JP" altLang="en-US" smtClean="0"/>
              <a:t>15</a:t>
            </a:fld>
            <a:endParaRPr kumimoji="1" lang="ja-JP" altLang="en-US"/>
          </a:p>
        </p:txBody>
      </p:sp>
      <p:graphicFrame>
        <p:nvGraphicFramePr>
          <p:cNvPr id="20" name="表 19"/>
          <p:cNvGraphicFramePr>
            <a:graphicFrameLocks noGrp="1"/>
          </p:cNvGraphicFramePr>
          <p:nvPr>
            <p:extLst>
              <p:ext uri="{D42A27DB-BD31-4B8C-83A1-F6EECF244321}">
                <p14:modId xmlns:p14="http://schemas.microsoft.com/office/powerpoint/2010/main" val="3146767231"/>
              </p:ext>
            </p:extLst>
          </p:nvPr>
        </p:nvGraphicFramePr>
        <p:xfrm>
          <a:off x="131768" y="1107389"/>
          <a:ext cx="8624763" cy="4175760"/>
        </p:xfrm>
        <a:graphic>
          <a:graphicData uri="http://schemas.openxmlformats.org/drawingml/2006/table">
            <a:tbl>
              <a:tblPr firstRow="1">
                <a:tableStyleId>{5C22544A-7EE6-4342-B048-85BDC9FD1C3A}</a:tableStyleId>
              </a:tblPr>
              <a:tblGrid>
                <a:gridCol w="3388147">
                  <a:extLst>
                    <a:ext uri="{9D8B030D-6E8A-4147-A177-3AD203B41FA5}">
                      <a16:colId xmlns:a16="http://schemas.microsoft.com/office/drawing/2014/main" val="2233327074"/>
                    </a:ext>
                  </a:extLst>
                </a:gridCol>
                <a:gridCol w="748088">
                  <a:extLst>
                    <a:ext uri="{9D8B030D-6E8A-4147-A177-3AD203B41FA5}">
                      <a16:colId xmlns:a16="http://schemas.microsoft.com/office/drawing/2014/main" val="3888514668"/>
                    </a:ext>
                  </a:extLst>
                </a:gridCol>
                <a:gridCol w="748088">
                  <a:extLst>
                    <a:ext uri="{9D8B030D-6E8A-4147-A177-3AD203B41FA5}">
                      <a16:colId xmlns:a16="http://schemas.microsoft.com/office/drawing/2014/main" val="4212454148"/>
                    </a:ext>
                  </a:extLst>
                </a:gridCol>
                <a:gridCol w="748088">
                  <a:extLst>
                    <a:ext uri="{9D8B030D-6E8A-4147-A177-3AD203B41FA5}">
                      <a16:colId xmlns:a16="http://schemas.microsoft.com/office/drawing/2014/main" val="3132975895"/>
                    </a:ext>
                  </a:extLst>
                </a:gridCol>
                <a:gridCol w="748088">
                  <a:extLst>
                    <a:ext uri="{9D8B030D-6E8A-4147-A177-3AD203B41FA5}">
                      <a16:colId xmlns:a16="http://schemas.microsoft.com/office/drawing/2014/main" val="946109524"/>
                    </a:ext>
                  </a:extLst>
                </a:gridCol>
                <a:gridCol w="748088">
                  <a:extLst>
                    <a:ext uri="{9D8B030D-6E8A-4147-A177-3AD203B41FA5}">
                      <a16:colId xmlns:a16="http://schemas.microsoft.com/office/drawing/2014/main" val="635150676"/>
                    </a:ext>
                  </a:extLst>
                </a:gridCol>
                <a:gridCol w="748088">
                  <a:extLst>
                    <a:ext uri="{9D8B030D-6E8A-4147-A177-3AD203B41FA5}">
                      <a16:colId xmlns:a16="http://schemas.microsoft.com/office/drawing/2014/main" val="161330987"/>
                    </a:ext>
                  </a:extLst>
                </a:gridCol>
                <a:gridCol w="748088">
                  <a:extLst>
                    <a:ext uri="{9D8B030D-6E8A-4147-A177-3AD203B41FA5}">
                      <a16:colId xmlns:a16="http://schemas.microsoft.com/office/drawing/2014/main" val="2429405956"/>
                    </a:ext>
                  </a:extLst>
                </a:gridCol>
              </a:tblGrid>
              <a:tr h="454301">
                <a:tc>
                  <a:txBody>
                    <a:bodyPr/>
                    <a:lstStyle/>
                    <a:p>
                      <a:r>
                        <a:rPr kumimoji="1" lang="ja-JP" altLang="en-US" sz="1400" dirty="0" smtClean="0"/>
                        <a:t>サンプル</a:t>
                      </a:r>
                      <a:endParaRPr kumimoji="1" lang="ja-JP" altLang="en-US" sz="1400" dirty="0"/>
                    </a:p>
                  </a:txBody>
                  <a:tcPr/>
                </a:tc>
                <a:tc>
                  <a:txBody>
                    <a:bodyPr/>
                    <a:lstStyle/>
                    <a:p>
                      <a:r>
                        <a:rPr kumimoji="1" lang="ja-JP" altLang="en-US" sz="1400" dirty="0" smtClean="0"/>
                        <a:t>外観</a:t>
                      </a:r>
                      <a:endParaRPr kumimoji="1" lang="ja-JP" altLang="en-US" sz="1400" dirty="0"/>
                    </a:p>
                  </a:txBody>
                  <a:tcPr/>
                </a:tc>
                <a:tc>
                  <a:txBody>
                    <a:bodyPr/>
                    <a:lstStyle/>
                    <a:p>
                      <a:r>
                        <a:rPr kumimoji="1" lang="en-US" altLang="ja-JP" sz="1400" dirty="0" smtClean="0"/>
                        <a:t>IP</a:t>
                      </a:r>
                      <a:endParaRPr kumimoji="1" lang="ja-JP" altLang="en-US" sz="1400" dirty="0"/>
                    </a:p>
                  </a:txBody>
                  <a:tcPr/>
                </a:tc>
                <a:tc>
                  <a:txBody>
                    <a:bodyPr/>
                    <a:lstStyle/>
                    <a:p>
                      <a:r>
                        <a:rPr kumimoji="1" lang="en-US" altLang="ja-JP" sz="1400" dirty="0" smtClean="0"/>
                        <a:t>SEM/WDX</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SEM/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EDX</a:t>
                      </a:r>
                      <a:r>
                        <a:rPr kumimoji="1" lang="en-US" altLang="ja-JP" sz="1400" baseline="30000" dirty="0" smtClean="0"/>
                        <a:t>※</a:t>
                      </a:r>
                      <a:r>
                        <a:rPr kumimoji="1" lang="en-US" altLang="ja-JP" sz="1400" dirty="0" smtClean="0"/>
                        <a:t> </a:t>
                      </a:r>
                      <a:endParaRPr kumimoji="1" lang="ja-JP" altLang="en-US" sz="1400" dirty="0" smtClean="0"/>
                    </a:p>
                  </a:txBody>
                  <a:tcPr/>
                </a:tc>
                <a:tc>
                  <a:txBody>
                    <a:bodyPr/>
                    <a:lstStyle/>
                    <a:p>
                      <a:r>
                        <a:rPr kumimoji="1" lang="en-US" altLang="ja-JP" sz="1400" dirty="0" smtClean="0"/>
                        <a:t>TEM</a:t>
                      </a:r>
                      <a:r>
                        <a:rPr kumimoji="1" lang="en-US" altLang="ja-JP" sz="1400" baseline="30000" dirty="0" smtClean="0"/>
                        <a:t>※</a:t>
                      </a:r>
                      <a:r>
                        <a:rPr kumimoji="1" lang="en-US" altLang="ja-JP" sz="1400" dirty="0" smtClean="0"/>
                        <a:t> </a:t>
                      </a:r>
                      <a:endParaRPr kumimoji="1" lang="ja-JP" altLang="en-US" sz="1400" dirty="0"/>
                    </a:p>
                  </a:txBody>
                  <a:tcPr/>
                </a:tc>
                <a:tc>
                  <a:txBody>
                    <a:bodyPr/>
                    <a:lstStyle/>
                    <a:p>
                      <a:r>
                        <a:rPr kumimoji="1" lang="en-US" altLang="ja-JP" sz="1400" dirty="0" smtClean="0"/>
                        <a:t>ICP-MS</a:t>
                      </a:r>
                      <a:endParaRPr kumimoji="1" lang="ja-JP" altLang="en-US" sz="1400" dirty="0"/>
                    </a:p>
                  </a:txBody>
                  <a:tcPr/>
                </a:tc>
                <a:tc>
                  <a:txBody>
                    <a:bodyPr/>
                    <a:lstStyle/>
                    <a:p>
                      <a:r>
                        <a:rPr kumimoji="1" lang="ja-JP" altLang="en-US" sz="1400" dirty="0" smtClean="0"/>
                        <a:t>放射線</a:t>
                      </a:r>
                      <a:endParaRPr kumimoji="1" lang="ja-JP" altLang="en-US" sz="1400" dirty="0"/>
                    </a:p>
                  </a:txBody>
                  <a:tcPr/>
                </a:tc>
                <a:extLst>
                  <a:ext uri="{0D108BD9-81ED-4DB2-BD59-A6C34878D82A}">
                    <a16:rowId xmlns:a16="http://schemas.microsoft.com/office/drawing/2014/main" val="1624377813"/>
                  </a:ext>
                </a:extLst>
              </a:tr>
              <a:tr h="29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(1) R4</a:t>
                      </a:r>
                      <a:r>
                        <a:rPr kumimoji="1" lang="ja-JP" altLang="en-US" sz="1200" dirty="0" smtClean="0"/>
                        <a:t>年度輸送分（</a:t>
                      </a:r>
                      <a:r>
                        <a:rPr kumimoji="1" lang="en-US" altLang="ja-JP" sz="1200" dirty="0" smtClean="0"/>
                        <a:t>1</a:t>
                      </a:r>
                      <a:r>
                        <a:rPr kumimoji="1" lang="ja-JP" altLang="en-US" sz="1200" dirty="0" smtClean="0"/>
                        <a:t>回目）</a:t>
                      </a:r>
                      <a:endParaRPr kumimoji="1" lang="en-US" altLang="ja-JP" sz="1200" dirty="0" smtClean="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extLst>
                  <a:ext uri="{0D108BD9-81ED-4DB2-BD59-A6C34878D82A}">
                    <a16:rowId xmlns:a16="http://schemas.microsoft.com/office/drawing/2014/main" val="2480320489"/>
                  </a:ext>
                </a:extLst>
              </a:tr>
              <a:tr h="292051">
                <a:tc>
                  <a:txBody>
                    <a:bodyPr/>
                    <a:lstStyle/>
                    <a:p>
                      <a:r>
                        <a:rPr kumimoji="1" lang="ja-JP" altLang="en-US" sz="1200" dirty="0" smtClean="0">
                          <a:solidFill>
                            <a:srgbClr val="00B050"/>
                          </a:solidFill>
                        </a:rPr>
                        <a:t>　①</a:t>
                      </a:r>
                      <a:r>
                        <a:rPr kumimoji="1" lang="ja-JP" altLang="en-US" sz="1200" baseline="0" dirty="0" smtClean="0">
                          <a:solidFill>
                            <a:srgbClr val="00B050"/>
                          </a:solidFill>
                        </a:rPr>
                        <a:t> </a:t>
                      </a:r>
                      <a:r>
                        <a:rPr kumimoji="1" lang="en-US" altLang="ja-JP" sz="1200" dirty="0" smtClean="0">
                          <a:solidFill>
                            <a:srgbClr val="00B050"/>
                          </a:solidFill>
                        </a:rPr>
                        <a:t>2</a:t>
                      </a:r>
                      <a:r>
                        <a:rPr kumimoji="1" lang="ja-JP" altLang="en-US" sz="1200" dirty="0" smtClean="0">
                          <a:solidFill>
                            <a:srgbClr val="00B050"/>
                          </a:solidFill>
                        </a:rPr>
                        <a:t>号機　</a:t>
                      </a:r>
                      <a:r>
                        <a:rPr kumimoji="1" lang="en-US" altLang="ja-JP" sz="1200" dirty="0" smtClean="0">
                          <a:solidFill>
                            <a:srgbClr val="00B050"/>
                          </a:solidFill>
                        </a:rPr>
                        <a:t>X-53</a:t>
                      </a:r>
                      <a:r>
                        <a:rPr kumimoji="1" lang="ja-JP" altLang="en-US" sz="1200" dirty="0" smtClean="0">
                          <a:solidFill>
                            <a:srgbClr val="00B050"/>
                          </a:solidFill>
                        </a:rPr>
                        <a:t>ペネコア</a:t>
                      </a:r>
                      <a:endParaRPr kumimoji="1" lang="ja-JP" altLang="en-US" sz="1200" dirty="0">
                        <a:solidFill>
                          <a:srgbClr val="00B050"/>
                        </a:solidFill>
                      </a:endParaRPr>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x</a:t>
                      </a:r>
                      <a:endParaRPr kumimoji="1" lang="ja-JP" altLang="en-US" sz="1400" dirty="0" smtClean="0"/>
                    </a:p>
                  </a:txBody>
                  <a:tcPr/>
                </a:tc>
                <a:tc>
                  <a:txBody>
                    <a:bodyPr/>
                    <a:lstStyle/>
                    <a:p>
                      <a:r>
                        <a:rPr kumimoji="1" lang="ja-JP" altLang="en-US" sz="1400" dirty="0" smtClean="0"/>
                        <a:t>候補</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extLst>
                  <a:ext uri="{0D108BD9-81ED-4DB2-BD59-A6C34878D82A}">
                    <a16:rowId xmlns:a16="http://schemas.microsoft.com/office/drawing/2014/main" val="2340072667"/>
                  </a:ext>
                </a:extLst>
              </a:tr>
              <a:tr h="29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bg1">
                              <a:lumMod val="75000"/>
                            </a:schemeClr>
                          </a:solidFill>
                        </a:rPr>
                        <a:t>　</a:t>
                      </a:r>
                      <a:r>
                        <a:rPr kumimoji="1" lang="ja-JP" altLang="en-US" sz="1200" dirty="0" smtClean="0">
                          <a:solidFill>
                            <a:srgbClr val="00B050"/>
                          </a:solidFill>
                        </a:rPr>
                        <a:t>② </a:t>
                      </a:r>
                      <a:r>
                        <a:rPr kumimoji="1" lang="en-US" altLang="ja-JP" sz="1200" dirty="0" smtClean="0">
                          <a:solidFill>
                            <a:srgbClr val="00B050"/>
                          </a:solidFill>
                        </a:rPr>
                        <a:t>2</a:t>
                      </a:r>
                      <a:r>
                        <a:rPr kumimoji="1" lang="ja-JP" altLang="en-US" sz="1200" dirty="0" smtClean="0">
                          <a:solidFill>
                            <a:srgbClr val="00B050"/>
                          </a:solidFill>
                        </a:rPr>
                        <a:t>号機　オペフロ</a:t>
                      </a:r>
                      <a:r>
                        <a:rPr kumimoji="1" lang="en-US" altLang="ja-JP" sz="1200" dirty="0" smtClean="0">
                          <a:solidFill>
                            <a:srgbClr val="00B050"/>
                          </a:solidFill>
                        </a:rPr>
                        <a:t>FHM</a:t>
                      </a:r>
                      <a:r>
                        <a:rPr kumimoji="1" lang="ja-JP" altLang="en-US" sz="1200" dirty="0" smtClean="0">
                          <a:solidFill>
                            <a:srgbClr val="00B050"/>
                          </a:solidFill>
                        </a:rPr>
                        <a:t>操作室調査スミア</a:t>
                      </a:r>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extLst>
                  <a:ext uri="{0D108BD9-81ED-4DB2-BD59-A6C34878D82A}">
                    <a16:rowId xmlns:a16="http://schemas.microsoft.com/office/drawing/2014/main" val="2919625981"/>
                  </a:ext>
                </a:extLst>
              </a:tr>
              <a:tr h="292051">
                <a:tc>
                  <a:txBody>
                    <a:bodyPr/>
                    <a:lstStyle/>
                    <a:p>
                      <a:r>
                        <a:rPr kumimoji="1" lang="ja-JP" altLang="en-US" sz="1200" dirty="0" smtClean="0">
                          <a:solidFill>
                            <a:srgbClr val="00B050"/>
                          </a:solidFill>
                        </a:rPr>
                        <a:t>　③ </a:t>
                      </a:r>
                      <a:r>
                        <a:rPr kumimoji="1" lang="en-US" altLang="ja-JP" sz="1200" dirty="0" smtClean="0">
                          <a:solidFill>
                            <a:srgbClr val="00B050"/>
                          </a:solidFill>
                        </a:rPr>
                        <a:t>2</a:t>
                      </a:r>
                      <a:r>
                        <a:rPr kumimoji="1" lang="ja-JP" altLang="en-US" sz="1200" dirty="0" smtClean="0">
                          <a:solidFill>
                            <a:srgbClr val="00B050"/>
                          </a:solidFill>
                        </a:rPr>
                        <a:t>号機　シールドプラグ穿孔部ダスト</a:t>
                      </a:r>
                      <a:endParaRPr kumimoji="1" lang="ja-JP" altLang="en-US" sz="1200" dirty="0">
                        <a:solidFill>
                          <a:srgbClr val="00B050"/>
                        </a:solidFill>
                      </a:endParaRPr>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extLst>
                  <a:ext uri="{0D108BD9-81ED-4DB2-BD59-A6C34878D82A}">
                    <a16:rowId xmlns:a16="http://schemas.microsoft.com/office/drawing/2014/main" val="2164792742"/>
                  </a:ext>
                </a:extLst>
              </a:tr>
              <a:tr h="292051">
                <a:tc>
                  <a:txBody>
                    <a:bodyPr/>
                    <a:lstStyle/>
                    <a:p>
                      <a:r>
                        <a:rPr kumimoji="1" lang="ja-JP" altLang="en-US" sz="1200" dirty="0" smtClean="0">
                          <a:solidFill>
                            <a:srgbClr val="00B050"/>
                          </a:solidFill>
                        </a:rPr>
                        <a:t>　④ </a:t>
                      </a:r>
                      <a:r>
                        <a:rPr kumimoji="1" lang="en-US" altLang="ja-JP" sz="1200" dirty="0" smtClean="0">
                          <a:solidFill>
                            <a:srgbClr val="00B050"/>
                          </a:solidFill>
                        </a:rPr>
                        <a:t>1</a:t>
                      </a:r>
                      <a:r>
                        <a:rPr kumimoji="1" lang="ja-JP" altLang="en-US" sz="1200" dirty="0" smtClean="0">
                          <a:solidFill>
                            <a:srgbClr val="00B050"/>
                          </a:solidFill>
                        </a:rPr>
                        <a:t>号機　</a:t>
                      </a:r>
                      <a:r>
                        <a:rPr kumimoji="1" lang="en-US" altLang="ja-JP" sz="1200" dirty="0" smtClean="0">
                          <a:solidFill>
                            <a:srgbClr val="00B050"/>
                          </a:solidFill>
                        </a:rPr>
                        <a:t>SGTS</a:t>
                      </a:r>
                      <a:r>
                        <a:rPr kumimoji="1" lang="ja-JP" altLang="en-US" sz="1200" dirty="0" smtClean="0">
                          <a:solidFill>
                            <a:srgbClr val="00B050"/>
                          </a:solidFill>
                        </a:rPr>
                        <a:t>室調査スミア</a:t>
                      </a:r>
                      <a:endParaRPr kumimoji="1" lang="ja-JP" altLang="en-US" sz="1200" dirty="0">
                        <a:solidFill>
                          <a:srgbClr val="00B050"/>
                        </a:solidFill>
                      </a:endParaRPr>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extLst>
                  <a:ext uri="{0D108BD9-81ED-4DB2-BD59-A6C34878D82A}">
                    <a16:rowId xmlns:a16="http://schemas.microsoft.com/office/drawing/2014/main" val="1853641114"/>
                  </a:ext>
                </a:extLst>
              </a:tr>
              <a:tr h="292051">
                <a:tc>
                  <a:txBody>
                    <a:bodyPr/>
                    <a:lstStyle/>
                    <a:p>
                      <a:r>
                        <a:rPr kumimoji="1" lang="ja-JP" altLang="en-US" sz="1200" dirty="0" smtClean="0">
                          <a:solidFill>
                            <a:srgbClr val="00B050"/>
                          </a:solidFill>
                        </a:rPr>
                        <a:t>　⑤ </a:t>
                      </a:r>
                      <a:r>
                        <a:rPr kumimoji="1" lang="en-US" altLang="ja-JP" sz="1200" dirty="0" smtClean="0">
                          <a:solidFill>
                            <a:srgbClr val="00B050"/>
                          </a:solidFill>
                        </a:rPr>
                        <a:t>2</a:t>
                      </a:r>
                      <a:r>
                        <a:rPr kumimoji="1" lang="ja-JP" altLang="en-US" sz="1200" dirty="0" smtClean="0">
                          <a:solidFill>
                            <a:srgbClr val="00B050"/>
                          </a:solidFill>
                        </a:rPr>
                        <a:t>号機　</a:t>
                      </a:r>
                      <a:r>
                        <a:rPr kumimoji="1" lang="en-US" altLang="ja-JP" sz="1200" dirty="0" smtClean="0">
                          <a:solidFill>
                            <a:srgbClr val="00B050"/>
                          </a:solidFill>
                        </a:rPr>
                        <a:t>SGTS</a:t>
                      </a:r>
                      <a:r>
                        <a:rPr kumimoji="1" lang="ja-JP" altLang="en-US" sz="1200" dirty="0" smtClean="0">
                          <a:solidFill>
                            <a:srgbClr val="00B050"/>
                          </a:solidFill>
                        </a:rPr>
                        <a:t>室調査スミア</a:t>
                      </a:r>
                      <a:endParaRPr kumimoji="1" lang="ja-JP" altLang="en-US" sz="1200" dirty="0">
                        <a:solidFill>
                          <a:srgbClr val="00B050"/>
                        </a:solidFill>
                      </a:endParaRPr>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extLst>
                  <a:ext uri="{0D108BD9-81ED-4DB2-BD59-A6C34878D82A}">
                    <a16:rowId xmlns:a16="http://schemas.microsoft.com/office/drawing/2014/main" val="3452950342"/>
                  </a:ext>
                </a:extLst>
              </a:tr>
              <a:tr h="292051">
                <a:tc>
                  <a:txBody>
                    <a:bodyPr/>
                    <a:lstStyle/>
                    <a:p>
                      <a:r>
                        <a:rPr kumimoji="1" lang="ja-JP" altLang="en-US" sz="1200" dirty="0" smtClean="0">
                          <a:solidFill>
                            <a:srgbClr val="00B050"/>
                          </a:solidFill>
                        </a:rPr>
                        <a:t>　⑥ </a:t>
                      </a:r>
                      <a:r>
                        <a:rPr kumimoji="1" lang="en-US" altLang="ja-JP" sz="1200" dirty="0" smtClean="0">
                          <a:solidFill>
                            <a:srgbClr val="00B050"/>
                          </a:solidFill>
                        </a:rPr>
                        <a:t>3</a:t>
                      </a:r>
                      <a:r>
                        <a:rPr kumimoji="1" lang="ja-JP" altLang="en-US" sz="1200" dirty="0" smtClean="0">
                          <a:solidFill>
                            <a:srgbClr val="00B050"/>
                          </a:solidFill>
                        </a:rPr>
                        <a:t>号機　</a:t>
                      </a:r>
                      <a:r>
                        <a:rPr kumimoji="1" lang="en-US" altLang="ja-JP" sz="1200" dirty="0" smtClean="0">
                          <a:solidFill>
                            <a:srgbClr val="00B050"/>
                          </a:solidFill>
                        </a:rPr>
                        <a:t>RHR</a:t>
                      </a:r>
                      <a:r>
                        <a:rPr kumimoji="1" lang="ja-JP" altLang="en-US" sz="1200" dirty="0" smtClean="0">
                          <a:solidFill>
                            <a:srgbClr val="00B050"/>
                          </a:solidFill>
                        </a:rPr>
                        <a:t>系（</a:t>
                      </a:r>
                      <a:r>
                        <a:rPr kumimoji="1" lang="en-US" altLang="ja-JP" sz="1200" dirty="0" smtClean="0">
                          <a:solidFill>
                            <a:srgbClr val="00B050"/>
                          </a:solidFill>
                        </a:rPr>
                        <a:t>A</a:t>
                      </a:r>
                      <a:r>
                        <a:rPr kumimoji="1" lang="ja-JP" altLang="en-US" sz="1200" dirty="0" smtClean="0">
                          <a:solidFill>
                            <a:srgbClr val="00B050"/>
                          </a:solidFill>
                        </a:rPr>
                        <a:t>）残水（</a:t>
                      </a:r>
                      <a:r>
                        <a:rPr kumimoji="1" lang="en-US" altLang="ja-JP" sz="1200" dirty="0" smtClean="0">
                          <a:solidFill>
                            <a:srgbClr val="00B050"/>
                          </a:solidFill>
                        </a:rPr>
                        <a:t>RHR</a:t>
                      </a:r>
                      <a:r>
                        <a:rPr kumimoji="1" lang="ja-JP" altLang="en-US" sz="1200" dirty="0" smtClean="0">
                          <a:solidFill>
                            <a:srgbClr val="00B050"/>
                          </a:solidFill>
                        </a:rPr>
                        <a:t>熱交換器）</a:t>
                      </a:r>
                      <a:endParaRPr kumimoji="1" lang="ja-JP" altLang="en-US" sz="1050" dirty="0">
                        <a:solidFill>
                          <a:srgbClr val="00B050"/>
                        </a:solidFill>
                      </a:endParaRPr>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ja-JP" altLang="en-US" sz="1400" dirty="0" smtClean="0"/>
                        <a:t>－</a:t>
                      </a:r>
                      <a:endParaRPr kumimoji="1" lang="ja-JP" altLang="en-US" sz="1400" dirty="0"/>
                    </a:p>
                  </a:txBody>
                  <a:tcPr/>
                </a:tc>
                <a:tc>
                  <a:txBody>
                    <a:bodyPr/>
                    <a:lstStyle/>
                    <a:p>
                      <a:r>
                        <a:rPr kumimoji="1" lang="ja-JP" altLang="en-US" sz="1400" dirty="0" smtClean="0"/>
                        <a:t>－</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r>
                        <a:rPr kumimoji="1" lang="en-US" altLang="ja-JP" sz="1400" dirty="0" smtClean="0"/>
                        <a:t>x</a:t>
                      </a:r>
                      <a:endParaRPr kumimoji="1" lang="ja-JP" altLang="en-US" sz="1400" dirty="0"/>
                    </a:p>
                  </a:txBody>
                  <a:tcPr/>
                </a:tc>
                <a:extLst>
                  <a:ext uri="{0D108BD9-81ED-4DB2-BD59-A6C34878D82A}">
                    <a16:rowId xmlns:a16="http://schemas.microsoft.com/office/drawing/2014/main" val="3436781612"/>
                  </a:ext>
                </a:extLst>
              </a:tr>
              <a:tr h="29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(2) R4</a:t>
                      </a:r>
                      <a:r>
                        <a:rPr kumimoji="1" lang="ja-JP" altLang="en-US" sz="1200" dirty="0" smtClean="0"/>
                        <a:t>年度輸送分（</a:t>
                      </a:r>
                      <a:r>
                        <a:rPr kumimoji="1" lang="en-US" altLang="ja-JP" sz="1200" dirty="0" smtClean="0"/>
                        <a:t>2</a:t>
                      </a:r>
                      <a:r>
                        <a:rPr kumimoji="1" lang="ja-JP" altLang="en-US" sz="1200" dirty="0" smtClean="0"/>
                        <a:t>回目）</a:t>
                      </a:r>
                      <a:endParaRPr kumimoji="1" lang="en-US" altLang="ja-JP" sz="1200" dirty="0" smtClean="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extLst>
                  <a:ext uri="{0D108BD9-81ED-4DB2-BD59-A6C34878D82A}">
                    <a16:rowId xmlns:a16="http://schemas.microsoft.com/office/drawing/2014/main" val="697404371"/>
                  </a:ext>
                </a:extLst>
              </a:tr>
              <a:tr h="29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a:t>
                      </a:r>
                      <a:r>
                        <a:rPr kumimoji="1" lang="ja-JP" altLang="en-US" sz="1200" dirty="0" smtClean="0">
                          <a:solidFill>
                            <a:srgbClr val="00B050"/>
                          </a:solidFill>
                        </a:rPr>
                        <a:t>⑦ </a:t>
                      </a:r>
                      <a:r>
                        <a:rPr kumimoji="1" lang="en-US" altLang="ja-JP" sz="1200" dirty="0" smtClean="0">
                          <a:solidFill>
                            <a:srgbClr val="00B050"/>
                          </a:solidFill>
                        </a:rPr>
                        <a:t>1</a:t>
                      </a:r>
                      <a:r>
                        <a:rPr kumimoji="1" lang="ja-JP" altLang="en-US" sz="1200" dirty="0" smtClean="0">
                          <a:solidFill>
                            <a:srgbClr val="00B050"/>
                          </a:solidFill>
                        </a:rPr>
                        <a:t>号機　格納容器底部堆積物（水中</a:t>
                      </a:r>
                      <a:r>
                        <a:rPr kumimoji="1" lang="en-US" altLang="ja-JP" sz="1200" dirty="0" smtClean="0">
                          <a:solidFill>
                            <a:srgbClr val="00B050"/>
                          </a:solidFill>
                        </a:rPr>
                        <a:t>ROV-E</a:t>
                      </a:r>
                      <a:r>
                        <a:rPr kumimoji="1" lang="ja-JP" altLang="en-US" sz="1200" dirty="0" smtClean="0">
                          <a:solidFill>
                            <a:srgbClr val="00B050"/>
                          </a:solidFill>
                        </a:rPr>
                        <a:t>）</a:t>
                      </a:r>
                    </a:p>
                  </a:txBody>
                  <a:tcPr/>
                </a:tc>
                <a:tc>
                  <a:txBody>
                    <a:bodyPr/>
                    <a:lstStyle/>
                    <a:p>
                      <a:endParaRPr kumimoji="1" lang="ja-JP" altLang="en-US" sz="1400" dirty="0"/>
                    </a:p>
                  </a:txBody>
                  <a:tcPr/>
                </a:tc>
                <a:tc>
                  <a:txBody>
                    <a:bodyPr/>
                    <a:lstStyle/>
                    <a:p>
                      <a:endParaRPr kumimoji="1" lang="ja-JP" altLang="en-US" sz="1400" dirty="0"/>
                    </a:p>
                  </a:txBody>
                  <a:tcPr/>
                </a:tc>
                <a:tc>
                  <a:txBody>
                    <a:bodyPr/>
                    <a:lstStyle/>
                    <a:p>
                      <a:endParaRPr kumimoji="1" lang="ja-JP" altLang="en-US" sz="1400" dirty="0"/>
                    </a:p>
                  </a:txBody>
                  <a:tcPr/>
                </a:tc>
                <a:tc>
                  <a:txBody>
                    <a:bodyPr/>
                    <a:lstStyle/>
                    <a:p>
                      <a:r>
                        <a:rPr kumimoji="1" lang="ja-JP" altLang="en-US" sz="1400" dirty="0" smtClean="0"/>
                        <a:t>－</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a:tc>
                <a:tc>
                  <a:txBody>
                    <a:bodyPr/>
                    <a:lstStyle/>
                    <a:p>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312143499"/>
                  </a:ext>
                </a:extLst>
              </a:tr>
              <a:tr h="29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(3) </a:t>
                      </a:r>
                      <a:r>
                        <a:rPr kumimoji="1" lang="ja-JP" altLang="en-US" sz="1200" dirty="0" smtClean="0"/>
                        <a:t>過年度輸送分</a:t>
                      </a:r>
                      <a:endParaRPr kumimoji="1" lang="en-US" altLang="ja-JP" sz="1200" dirty="0" smtClean="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tc>
                  <a:txBody>
                    <a:bodyPr/>
                    <a:lstStyle/>
                    <a:p>
                      <a:endParaRPr kumimoji="1" lang="ja-JP" altLang="en-US" sz="1400" dirty="0"/>
                    </a:p>
                  </a:txBody>
                  <a:tcPr>
                    <a:solidFill>
                      <a:schemeClr val="accent4">
                        <a:lumMod val="20000"/>
                        <a:lumOff val="80000"/>
                      </a:schemeClr>
                    </a:solidFill>
                  </a:tcPr>
                </a:tc>
                <a:extLst>
                  <a:ext uri="{0D108BD9-81ED-4DB2-BD59-A6C34878D82A}">
                    <a16:rowId xmlns:a16="http://schemas.microsoft.com/office/drawing/2014/main" val="2216240350"/>
                  </a:ext>
                </a:extLst>
              </a:tr>
              <a:tr h="29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B050"/>
                          </a:solidFill>
                        </a:rPr>
                        <a:t>　候補</a:t>
                      </a:r>
                      <a:r>
                        <a:rPr kumimoji="1" lang="en-US" altLang="ja-JP" sz="1200" dirty="0" smtClean="0">
                          <a:solidFill>
                            <a:srgbClr val="00B050"/>
                          </a:solidFill>
                        </a:rPr>
                        <a:t>1</a:t>
                      </a:r>
                      <a:r>
                        <a:rPr kumimoji="1" lang="ja-JP" altLang="en-US" sz="1200" dirty="0" smtClean="0">
                          <a:solidFill>
                            <a:srgbClr val="00B050"/>
                          </a:solidFill>
                        </a:rPr>
                        <a:t>）　</a:t>
                      </a:r>
                      <a:r>
                        <a:rPr kumimoji="1" lang="en-US" altLang="ja-JP" sz="1200" dirty="0" smtClean="0">
                          <a:solidFill>
                            <a:srgbClr val="00B050"/>
                          </a:solidFill>
                        </a:rPr>
                        <a:t>1</a:t>
                      </a:r>
                      <a:r>
                        <a:rPr kumimoji="1" lang="ja-JP" altLang="en-US" sz="1200" dirty="0" smtClean="0">
                          <a:solidFill>
                            <a:srgbClr val="00B050"/>
                          </a:solidFill>
                        </a:rPr>
                        <a:t>号機 格納容器底部堆積物（</a:t>
                      </a:r>
                      <a:r>
                        <a:rPr kumimoji="1" lang="en-US" altLang="ja-JP" sz="1200" dirty="0" smtClean="0">
                          <a:solidFill>
                            <a:srgbClr val="00B050"/>
                          </a:solidFill>
                        </a:rPr>
                        <a:t>1u-PCV</a:t>
                      </a:r>
                      <a:r>
                        <a:rPr kumimoji="1" lang="ja-JP" altLang="en-US" sz="1200" dirty="0" smtClean="0">
                          <a:solidFill>
                            <a:srgbClr val="00B050"/>
                          </a:solidFill>
                        </a:rPr>
                        <a:t>）</a:t>
                      </a:r>
                    </a:p>
                  </a:txBody>
                  <a:tcPr/>
                </a:tc>
                <a:tc>
                  <a:txBody>
                    <a:bodyPr/>
                    <a:lstStyle/>
                    <a:p>
                      <a:r>
                        <a:rPr kumimoji="1" lang="en-US" altLang="ja-JP" sz="1400" dirty="0" smtClean="0"/>
                        <a:t>x</a:t>
                      </a:r>
                      <a:endParaRPr kumimoji="1" lang="ja-JP" altLang="en-US" sz="1400" dirty="0"/>
                    </a:p>
                  </a:txBody>
                  <a:tcPr/>
                </a:tc>
                <a:tc>
                  <a:txBody>
                    <a:bodyPr/>
                    <a:lstStyle/>
                    <a:p>
                      <a:r>
                        <a:rPr kumimoji="1" lang="ja-JP" altLang="en-US" sz="1400" dirty="0" smtClean="0"/>
                        <a:t>－</a:t>
                      </a:r>
                      <a:endParaRPr kumimoji="1" lang="ja-JP" altLang="en-US" sz="1400" dirty="0"/>
                    </a:p>
                  </a:txBody>
                  <a:tcPr/>
                </a:tc>
                <a:tc>
                  <a:txBody>
                    <a:bodyPr/>
                    <a:lstStyle/>
                    <a:p>
                      <a:r>
                        <a:rPr kumimoji="1" lang="ja-JP" altLang="en-US" sz="1400" dirty="0" smtClean="0"/>
                        <a:t>－</a:t>
                      </a:r>
                      <a:endParaRPr kumimoji="1" lang="ja-JP" altLang="en-US" sz="1400" dirty="0"/>
                    </a:p>
                  </a:txBody>
                  <a:tcPr/>
                </a:tc>
                <a:tc>
                  <a:txBody>
                    <a:bodyPr/>
                    <a:lstStyle/>
                    <a:p>
                      <a:r>
                        <a:rPr kumimoji="1" lang="en-US" altLang="ja-JP" sz="1400" dirty="0" smtClean="0"/>
                        <a:t>x</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候補</a:t>
                      </a:r>
                    </a:p>
                  </a:txBody>
                  <a:tcPr/>
                </a:tc>
                <a:tc>
                  <a:txBody>
                    <a:bodyPr/>
                    <a:lstStyle/>
                    <a:p>
                      <a:r>
                        <a:rPr kumimoji="1" lang="ja-JP" altLang="en-US" sz="1400" dirty="0" smtClean="0"/>
                        <a:t>－</a:t>
                      </a:r>
                      <a:endParaRPr kumimoji="1" lang="ja-JP" altLang="en-US" sz="1400" dirty="0"/>
                    </a:p>
                  </a:txBody>
                  <a:tcPr/>
                </a:tc>
                <a:tc>
                  <a:txBody>
                    <a:bodyPr/>
                    <a:lstStyle/>
                    <a:p>
                      <a:r>
                        <a:rPr kumimoji="1" lang="ja-JP" altLang="en-US" sz="1400" dirty="0" smtClean="0"/>
                        <a:t>－</a:t>
                      </a:r>
                      <a:endParaRPr kumimoji="1" lang="ja-JP" altLang="en-US" sz="1400" dirty="0"/>
                    </a:p>
                  </a:txBody>
                  <a:tcPr/>
                </a:tc>
                <a:extLst>
                  <a:ext uri="{0D108BD9-81ED-4DB2-BD59-A6C34878D82A}">
                    <a16:rowId xmlns:a16="http://schemas.microsoft.com/office/drawing/2014/main" val="2367990631"/>
                  </a:ext>
                </a:extLst>
              </a:tr>
              <a:tr h="292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rgbClr val="00B050"/>
                          </a:solidFill>
                        </a:rPr>
                        <a:t>　候補</a:t>
                      </a:r>
                      <a:r>
                        <a:rPr kumimoji="1" lang="en-US" altLang="ja-JP" sz="1200" dirty="0" smtClean="0">
                          <a:solidFill>
                            <a:srgbClr val="00B050"/>
                          </a:solidFill>
                        </a:rPr>
                        <a:t>2</a:t>
                      </a:r>
                      <a:r>
                        <a:rPr kumimoji="1" lang="ja-JP" altLang="en-US" sz="1200" dirty="0" smtClean="0">
                          <a:solidFill>
                            <a:srgbClr val="00B050"/>
                          </a:solidFill>
                        </a:rPr>
                        <a:t>）　</a:t>
                      </a:r>
                      <a:r>
                        <a:rPr kumimoji="1" lang="en-US" altLang="ja-JP" sz="1200" dirty="0" smtClean="0">
                          <a:solidFill>
                            <a:srgbClr val="00B050"/>
                          </a:solidFill>
                        </a:rPr>
                        <a:t>2</a:t>
                      </a:r>
                      <a:r>
                        <a:rPr kumimoji="1" lang="ja-JP" altLang="en-US" sz="1200" dirty="0" smtClean="0">
                          <a:solidFill>
                            <a:srgbClr val="00B050"/>
                          </a:solidFill>
                        </a:rPr>
                        <a:t>号機 </a:t>
                      </a:r>
                      <a:r>
                        <a:rPr kumimoji="1" lang="en-US" altLang="ja-JP" sz="1200" dirty="0" smtClean="0">
                          <a:solidFill>
                            <a:srgbClr val="00B050"/>
                          </a:solidFill>
                        </a:rPr>
                        <a:t>TIP</a:t>
                      </a:r>
                      <a:r>
                        <a:rPr kumimoji="1" lang="ja-JP" altLang="en-US" sz="1200" dirty="0" smtClean="0">
                          <a:solidFill>
                            <a:srgbClr val="00B050"/>
                          </a:solidFill>
                        </a:rPr>
                        <a:t>配管内閉塞物（</a:t>
                      </a:r>
                      <a:r>
                        <a:rPr kumimoji="1" lang="en-US" altLang="ja-JP" sz="1200" dirty="0" smtClean="0">
                          <a:solidFill>
                            <a:srgbClr val="00B050"/>
                          </a:solidFill>
                        </a:rPr>
                        <a:t>2u-TIP</a:t>
                      </a:r>
                      <a:r>
                        <a:rPr kumimoji="1" lang="ja-JP" altLang="en-US" sz="1200" dirty="0" smtClean="0">
                          <a:solidFill>
                            <a:srgbClr val="00B050"/>
                          </a:solidFill>
                        </a:rPr>
                        <a:t>）</a:t>
                      </a:r>
                    </a:p>
                  </a:txBody>
                  <a:tcPr/>
                </a:tc>
                <a:tc>
                  <a:txBody>
                    <a:bodyPr/>
                    <a:lstStyle/>
                    <a:p>
                      <a:r>
                        <a:rPr kumimoji="1" lang="en-US" altLang="ja-JP" sz="1400" dirty="0" smtClean="0"/>
                        <a:t>x</a:t>
                      </a:r>
                      <a:endParaRPr kumimoji="1" lang="ja-JP" altLang="en-US" sz="1400" dirty="0"/>
                    </a:p>
                  </a:txBody>
                  <a:tcPr/>
                </a:tc>
                <a:tc>
                  <a:txBody>
                    <a:bodyPr/>
                    <a:lstStyle/>
                    <a:p>
                      <a:r>
                        <a:rPr kumimoji="1" lang="ja-JP" altLang="en-US" sz="1400" dirty="0" smtClean="0"/>
                        <a:t>－</a:t>
                      </a:r>
                      <a:endParaRPr kumimoji="1" lang="ja-JP" altLang="en-US" sz="1400" dirty="0"/>
                    </a:p>
                  </a:txBody>
                  <a:tcPr/>
                </a:tc>
                <a:tc>
                  <a:txBody>
                    <a:bodyPr/>
                    <a:lstStyle/>
                    <a:p>
                      <a:r>
                        <a:rPr kumimoji="1" lang="ja-JP" altLang="en-US" sz="1400" dirty="0" smtClean="0"/>
                        <a:t>－</a:t>
                      </a:r>
                      <a:endParaRPr kumimoji="1" lang="ja-JP" altLang="en-US" sz="1400" dirty="0"/>
                    </a:p>
                  </a:txBody>
                  <a:tcPr/>
                </a:tc>
                <a:tc>
                  <a:txBody>
                    <a:bodyPr/>
                    <a:lstStyle/>
                    <a:p>
                      <a:r>
                        <a:rPr kumimoji="1" lang="ja-JP" altLang="en-US" sz="1400" dirty="0" smtClean="0"/>
                        <a:t>候補</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候補</a:t>
                      </a:r>
                    </a:p>
                  </a:txBody>
                  <a:tcPr/>
                </a:tc>
                <a:tc>
                  <a:txBody>
                    <a:bodyPr/>
                    <a:lstStyle/>
                    <a:p>
                      <a:r>
                        <a:rPr kumimoji="1" lang="ja-JP" altLang="en-US" sz="1400" dirty="0" smtClean="0"/>
                        <a:t>－</a:t>
                      </a:r>
                      <a:endParaRPr kumimoji="1" lang="ja-JP" altLang="en-US" sz="1400" dirty="0"/>
                    </a:p>
                  </a:txBody>
                  <a:tcPr/>
                </a:tc>
                <a:tc>
                  <a:txBody>
                    <a:bodyPr/>
                    <a:lstStyle/>
                    <a:p>
                      <a:r>
                        <a:rPr kumimoji="1" lang="ja-JP" altLang="en-US" sz="1400" dirty="0" smtClean="0"/>
                        <a:t>－</a:t>
                      </a:r>
                      <a:endParaRPr kumimoji="1" lang="ja-JP" altLang="en-US" sz="1400" dirty="0"/>
                    </a:p>
                  </a:txBody>
                  <a:tcPr/>
                </a:tc>
                <a:extLst>
                  <a:ext uri="{0D108BD9-81ED-4DB2-BD59-A6C34878D82A}">
                    <a16:rowId xmlns:a16="http://schemas.microsoft.com/office/drawing/2014/main" val="2750584690"/>
                  </a:ext>
                </a:extLst>
              </a:tr>
            </a:tbl>
          </a:graphicData>
        </a:graphic>
      </p:graphicFrame>
      <p:sp>
        <p:nvSpPr>
          <p:cNvPr id="3" name="テキスト ボックス 2"/>
          <p:cNvSpPr txBox="1"/>
          <p:nvPr/>
        </p:nvSpPr>
        <p:spPr>
          <a:xfrm>
            <a:off x="210411" y="6275529"/>
            <a:ext cx="6086475" cy="523220"/>
          </a:xfrm>
          <a:prstGeom prst="rect">
            <a:avLst/>
          </a:prstGeom>
          <a:noFill/>
        </p:spPr>
        <p:txBody>
          <a:bodyPr wrap="square" rtlCol="0">
            <a:spAutoFit/>
          </a:bodyPr>
          <a:lstStyle/>
          <a:p>
            <a:r>
              <a:rPr kumimoji="1" lang="en-US" altLang="ja-JP" sz="1400" dirty="0" smtClean="0"/>
              <a:t>※SEM/EDX</a:t>
            </a:r>
            <a:r>
              <a:rPr kumimoji="1" lang="ja-JP" altLang="en-US" sz="1400" dirty="0" smtClean="0"/>
              <a:t>及び</a:t>
            </a:r>
            <a:r>
              <a:rPr kumimoji="1" lang="en-US" altLang="ja-JP" sz="1400" dirty="0" smtClean="0"/>
              <a:t>TEM</a:t>
            </a:r>
            <a:r>
              <a:rPr kumimoji="1" lang="ja-JP" altLang="en-US" sz="1400" dirty="0" smtClean="0"/>
              <a:t>分析については、</a:t>
            </a:r>
            <a:r>
              <a:rPr kumimoji="1" lang="en-US" altLang="ja-JP" sz="1400" dirty="0" smtClean="0"/>
              <a:t>R3</a:t>
            </a:r>
            <a:r>
              <a:rPr kumimoji="1" lang="ja-JP" altLang="en-US" sz="1400" dirty="0" smtClean="0"/>
              <a:t>年度と同等の分析点数を想定。</a:t>
            </a:r>
            <a:endParaRPr kumimoji="1" lang="en-US" altLang="ja-JP" sz="1400" dirty="0" smtClean="0"/>
          </a:p>
          <a:p>
            <a:r>
              <a:rPr kumimoji="1" lang="en-US" altLang="ja-JP" sz="1400" dirty="0"/>
              <a:t> </a:t>
            </a:r>
            <a:r>
              <a:rPr kumimoji="1" lang="en-US" altLang="ja-JP" sz="1400" dirty="0" smtClean="0"/>
              <a:t>   SEM/EDX</a:t>
            </a:r>
            <a:r>
              <a:rPr kumimoji="1" lang="ja-JP" altLang="en-US" sz="1400" dirty="0" smtClean="0"/>
              <a:t>：</a:t>
            </a:r>
            <a:r>
              <a:rPr kumimoji="1" lang="en-US" altLang="ja-JP" sz="1400" dirty="0" smtClean="0"/>
              <a:t>3</a:t>
            </a:r>
            <a:r>
              <a:rPr kumimoji="1" lang="ja-JP" altLang="en-US" sz="1400" dirty="0" smtClean="0"/>
              <a:t>試料　</a:t>
            </a:r>
            <a:r>
              <a:rPr kumimoji="1" lang="en-US" altLang="ja-JP" sz="1400" dirty="0" smtClean="0"/>
              <a:t>TEM</a:t>
            </a:r>
            <a:r>
              <a:rPr kumimoji="1" lang="ja-JP" altLang="en-US" sz="1400" dirty="0" smtClean="0"/>
              <a:t>：</a:t>
            </a:r>
            <a:r>
              <a:rPr kumimoji="1" lang="en-US" altLang="ja-JP" sz="1400" dirty="0" smtClean="0"/>
              <a:t>5</a:t>
            </a:r>
            <a:r>
              <a:rPr kumimoji="1" lang="ja-JP" altLang="en-US" sz="1400" dirty="0" smtClean="0"/>
              <a:t>領域</a:t>
            </a:r>
            <a:endParaRPr kumimoji="1" lang="ja-JP" altLang="en-US" sz="1400" dirty="0"/>
          </a:p>
        </p:txBody>
      </p:sp>
      <p:sp>
        <p:nvSpPr>
          <p:cNvPr id="8" name="テキスト ボックス 7"/>
          <p:cNvSpPr txBox="1"/>
          <p:nvPr/>
        </p:nvSpPr>
        <p:spPr>
          <a:xfrm>
            <a:off x="131768" y="114251"/>
            <a:ext cx="2579552" cy="400110"/>
          </a:xfrm>
          <a:prstGeom prst="rect">
            <a:avLst/>
          </a:prstGeom>
          <a:noFill/>
        </p:spPr>
        <p:txBody>
          <a:bodyPr wrap="none" rtlCol="0">
            <a:spAutoFit/>
          </a:bodyPr>
          <a:lstStyle/>
          <a:p>
            <a:r>
              <a:rPr kumimoji="1" lang="en-US" altLang="ja-JP" sz="2000" b="1" dirty="0" smtClean="0">
                <a:solidFill>
                  <a:srgbClr val="0070C0"/>
                </a:solidFill>
              </a:rPr>
              <a:t>R4</a:t>
            </a:r>
            <a:r>
              <a:rPr kumimoji="1" lang="ja-JP" altLang="en-US" sz="2000" b="1" dirty="0" smtClean="0">
                <a:solidFill>
                  <a:srgbClr val="0070C0"/>
                </a:solidFill>
              </a:rPr>
              <a:t>年度分析項目（案）</a:t>
            </a:r>
            <a:endParaRPr kumimoji="1" lang="ja-JP" altLang="en-US" sz="2000" b="1" dirty="0">
              <a:solidFill>
                <a:srgbClr val="0070C0"/>
              </a:solidFill>
            </a:endParaRPr>
          </a:p>
        </p:txBody>
      </p:sp>
      <p:sp>
        <p:nvSpPr>
          <p:cNvPr id="9" name="テキスト ボックス 8"/>
          <p:cNvSpPr txBox="1"/>
          <p:nvPr/>
        </p:nvSpPr>
        <p:spPr>
          <a:xfrm>
            <a:off x="2800948" y="619668"/>
            <a:ext cx="6086475" cy="307777"/>
          </a:xfrm>
          <a:prstGeom prst="rect">
            <a:avLst/>
          </a:prstGeom>
          <a:noFill/>
        </p:spPr>
        <p:txBody>
          <a:bodyPr wrap="square" rtlCol="0">
            <a:spAutoFit/>
          </a:bodyPr>
          <a:lstStyle/>
          <a:p>
            <a:pPr algn="r"/>
            <a:r>
              <a:rPr kumimoji="1" lang="ja-JP" altLang="en-US" sz="1400" dirty="0" smtClean="0"/>
              <a:t>－</a:t>
            </a:r>
            <a:r>
              <a:rPr kumimoji="1" lang="en-US" altLang="ja-JP" sz="1400" dirty="0"/>
              <a:t> </a:t>
            </a:r>
            <a:r>
              <a:rPr kumimoji="1" lang="en-US" altLang="ja-JP" sz="1400" dirty="0" smtClean="0"/>
              <a:t>: </a:t>
            </a:r>
            <a:r>
              <a:rPr kumimoji="1" lang="ja-JP" altLang="en-US" sz="1400" dirty="0" smtClean="0"/>
              <a:t>対象外　</a:t>
            </a:r>
            <a:r>
              <a:rPr kumimoji="1" lang="en-US" altLang="ja-JP" sz="1400" dirty="0" smtClean="0"/>
              <a:t>x : </a:t>
            </a:r>
            <a:r>
              <a:rPr kumimoji="1" lang="ja-JP" altLang="en-US" sz="1400" dirty="0" smtClean="0"/>
              <a:t>分析項目　候補 </a:t>
            </a:r>
            <a:r>
              <a:rPr kumimoji="1" lang="en-US" altLang="ja-JP" sz="1400" dirty="0" smtClean="0"/>
              <a:t>: </a:t>
            </a:r>
            <a:r>
              <a:rPr kumimoji="1" lang="ja-JP" altLang="en-US" sz="1400" dirty="0" smtClean="0"/>
              <a:t>絞込みが必要　空欄 </a:t>
            </a:r>
            <a:r>
              <a:rPr kumimoji="1" lang="en-US" altLang="ja-JP" sz="1400" dirty="0" smtClean="0"/>
              <a:t>: </a:t>
            </a:r>
            <a:r>
              <a:rPr kumimoji="1" lang="ja-JP" altLang="en-US" sz="1400" dirty="0" smtClean="0"/>
              <a:t>検討中</a:t>
            </a:r>
            <a:endParaRPr kumimoji="1" lang="ja-JP" altLang="en-US" sz="1400" dirty="0"/>
          </a:p>
        </p:txBody>
      </p:sp>
      <p:sp>
        <p:nvSpPr>
          <p:cNvPr id="10" name="テキスト ボックス 9"/>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14" name="雲 13"/>
          <p:cNvSpPr/>
          <p:nvPr/>
        </p:nvSpPr>
        <p:spPr>
          <a:xfrm>
            <a:off x="7920382" y="2207707"/>
            <a:ext cx="836149" cy="322708"/>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雲 14"/>
          <p:cNvSpPr/>
          <p:nvPr/>
        </p:nvSpPr>
        <p:spPr>
          <a:xfrm>
            <a:off x="7966389" y="2731699"/>
            <a:ext cx="836149" cy="1098803"/>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雲 15"/>
          <p:cNvSpPr/>
          <p:nvPr/>
        </p:nvSpPr>
        <p:spPr>
          <a:xfrm>
            <a:off x="-69849" y="4039764"/>
            <a:ext cx="8849384" cy="413084"/>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786776" y="1620756"/>
            <a:ext cx="1357223" cy="276999"/>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kumimoji="1" lang="en-US" altLang="ja-JP" sz="1200" dirty="0" smtClean="0">
                <a:solidFill>
                  <a:schemeClr val="bg1"/>
                </a:solidFill>
              </a:rPr>
              <a:t>α</a:t>
            </a:r>
            <a:r>
              <a:rPr kumimoji="1" lang="ja-JP" altLang="en-US" sz="1200" dirty="0" smtClean="0">
                <a:solidFill>
                  <a:schemeClr val="bg1"/>
                </a:solidFill>
              </a:rPr>
              <a:t>核種分析の候補</a:t>
            </a:r>
            <a:endParaRPr kumimoji="1" lang="ja-JP" altLang="en-US" sz="1200" dirty="0">
              <a:solidFill>
                <a:schemeClr val="bg1"/>
              </a:solidFill>
            </a:endParaRPr>
          </a:p>
        </p:txBody>
      </p:sp>
      <p:cxnSp>
        <p:nvCxnSpPr>
          <p:cNvPr id="5" name="直線矢印コネクタ 4"/>
          <p:cNvCxnSpPr/>
          <p:nvPr/>
        </p:nvCxnSpPr>
        <p:spPr>
          <a:xfrm flipH="1">
            <a:off x="8614914" y="1897755"/>
            <a:ext cx="51758" cy="309952"/>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8666673" y="1887785"/>
            <a:ext cx="105043" cy="904911"/>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711320" y="5742925"/>
            <a:ext cx="2013080" cy="461665"/>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kumimoji="1" lang="en-US" altLang="ja-JP" sz="1200" dirty="0" smtClean="0">
                <a:solidFill>
                  <a:schemeClr val="bg1"/>
                </a:solidFill>
              </a:rPr>
              <a:t>ROV</a:t>
            </a:r>
            <a:r>
              <a:rPr kumimoji="1" lang="ja-JP" altLang="en-US" sz="1200" dirty="0" smtClean="0">
                <a:solidFill>
                  <a:schemeClr val="bg1"/>
                </a:solidFill>
              </a:rPr>
              <a:t>サンプルの輸送時期に応じて</a:t>
            </a:r>
            <a:r>
              <a:rPr kumimoji="1" lang="ja-JP" altLang="en-US" sz="1200" dirty="0">
                <a:solidFill>
                  <a:schemeClr val="bg1"/>
                </a:solidFill>
              </a:rPr>
              <a:t>精査</a:t>
            </a:r>
          </a:p>
        </p:txBody>
      </p:sp>
      <p:cxnSp>
        <p:nvCxnSpPr>
          <p:cNvPr id="26" name="直線矢印コネクタ 25"/>
          <p:cNvCxnSpPr/>
          <p:nvPr/>
        </p:nvCxnSpPr>
        <p:spPr>
          <a:xfrm flipV="1">
            <a:off x="3306170" y="4363571"/>
            <a:ext cx="465730" cy="1369069"/>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雲 20"/>
          <p:cNvSpPr/>
          <p:nvPr/>
        </p:nvSpPr>
        <p:spPr>
          <a:xfrm>
            <a:off x="5586951" y="2809430"/>
            <a:ext cx="1079093" cy="619570"/>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075658" y="5609514"/>
            <a:ext cx="1590386" cy="276999"/>
          </a:xfrm>
          <a:prstGeom prst="rect">
            <a:avLst/>
          </a:prstGeom>
          <a:solidFill>
            <a:schemeClr val="accent4">
              <a:lumMod val="75000"/>
            </a:schemeClr>
          </a:solidFill>
          <a:ln>
            <a:solidFill>
              <a:schemeClr val="accent4">
                <a:lumMod val="50000"/>
              </a:schemeClr>
            </a:solidFill>
          </a:ln>
        </p:spPr>
        <p:txBody>
          <a:bodyPr wrap="square" rtlCol="0">
            <a:spAutoFit/>
          </a:bodyPr>
          <a:lstStyle/>
          <a:p>
            <a:pPr algn="ctr"/>
            <a:r>
              <a:rPr kumimoji="1" lang="ja-JP" altLang="en-US" sz="1200" dirty="0" smtClean="0">
                <a:solidFill>
                  <a:schemeClr val="bg1"/>
                </a:solidFill>
              </a:rPr>
              <a:t>どちらか１つ</a:t>
            </a:r>
            <a:endParaRPr kumimoji="1" lang="ja-JP" altLang="en-US" sz="1200" dirty="0">
              <a:solidFill>
                <a:schemeClr val="bg1"/>
              </a:solidFill>
            </a:endParaRPr>
          </a:p>
        </p:txBody>
      </p:sp>
      <p:cxnSp>
        <p:nvCxnSpPr>
          <p:cNvPr id="24" name="直線矢印コネクタ 23"/>
          <p:cNvCxnSpPr/>
          <p:nvPr/>
        </p:nvCxnSpPr>
        <p:spPr>
          <a:xfrm flipV="1">
            <a:off x="5504082" y="3392801"/>
            <a:ext cx="366769" cy="2212357"/>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34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16</a:t>
            </a:fld>
            <a:endParaRPr kumimoji="1" lang="ja-JP" altLang="en-US"/>
          </a:p>
        </p:txBody>
      </p:sp>
      <p:sp>
        <p:nvSpPr>
          <p:cNvPr id="3" name="テキスト ボックス 2"/>
          <p:cNvSpPr txBox="1"/>
          <p:nvPr/>
        </p:nvSpPr>
        <p:spPr>
          <a:xfrm>
            <a:off x="131768" y="114251"/>
            <a:ext cx="2741456" cy="400110"/>
          </a:xfrm>
          <a:prstGeom prst="rect">
            <a:avLst/>
          </a:prstGeom>
          <a:noFill/>
        </p:spPr>
        <p:txBody>
          <a:bodyPr wrap="none" rtlCol="0">
            <a:spAutoFit/>
          </a:bodyPr>
          <a:lstStyle/>
          <a:p>
            <a:r>
              <a:rPr kumimoji="1" lang="ja-JP" altLang="en-US" sz="2000" b="1" dirty="0" smtClean="0">
                <a:solidFill>
                  <a:srgbClr val="0070C0"/>
                </a:solidFill>
              </a:rPr>
              <a:t>分析フロー（ブロック図）</a:t>
            </a:r>
            <a:endParaRPr kumimoji="1" lang="ja-JP" altLang="en-US" sz="2000" b="1" dirty="0">
              <a:solidFill>
                <a:srgbClr val="0070C0"/>
              </a:solidFill>
            </a:endParaRPr>
          </a:p>
        </p:txBody>
      </p:sp>
      <p:sp>
        <p:nvSpPr>
          <p:cNvPr id="4" name="角丸四角形 3"/>
          <p:cNvSpPr/>
          <p:nvPr/>
        </p:nvSpPr>
        <p:spPr>
          <a:xfrm>
            <a:off x="2540913" y="1278984"/>
            <a:ext cx="1384092" cy="289782"/>
          </a:xfrm>
          <a:prstGeom prst="roundRect">
            <a:avLst>
              <a:gd name="adj" fmla="val 1399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受入サンプル</a:t>
            </a:r>
            <a:endParaRPr kumimoji="1" lang="en-US" altLang="ja-JP" sz="1400" dirty="0" smtClean="0">
              <a:solidFill>
                <a:schemeClr val="tx1">
                  <a:lumMod val="95000"/>
                  <a:lumOff val="5000"/>
                </a:schemeClr>
              </a:solidFill>
              <a:latin typeface="+mn-ea"/>
            </a:endParaRPr>
          </a:p>
        </p:txBody>
      </p:sp>
      <p:sp>
        <p:nvSpPr>
          <p:cNvPr id="5" name="角丸四角形 4"/>
          <p:cNvSpPr/>
          <p:nvPr/>
        </p:nvSpPr>
        <p:spPr>
          <a:xfrm>
            <a:off x="2404345" y="6064923"/>
            <a:ext cx="988950" cy="304800"/>
          </a:xfrm>
          <a:prstGeom prst="roundRect">
            <a:avLst>
              <a:gd name="adj" fmla="val 2291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試料</a:t>
            </a:r>
            <a:endParaRPr kumimoji="1" lang="ja-JP" altLang="en-US" sz="1400" dirty="0">
              <a:solidFill>
                <a:schemeClr val="tx1">
                  <a:lumMod val="95000"/>
                  <a:lumOff val="5000"/>
                </a:schemeClr>
              </a:solidFill>
              <a:latin typeface="+mn-ea"/>
            </a:endParaRPr>
          </a:p>
        </p:txBody>
      </p:sp>
      <p:sp>
        <p:nvSpPr>
          <p:cNvPr id="6" name="正方形/長方形 5"/>
          <p:cNvSpPr/>
          <p:nvPr/>
        </p:nvSpPr>
        <p:spPr>
          <a:xfrm>
            <a:off x="2404345" y="5316422"/>
            <a:ext cx="988950"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操作</a:t>
            </a:r>
            <a:endParaRPr kumimoji="1" lang="ja-JP" altLang="en-US" sz="1400" dirty="0">
              <a:solidFill>
                <a:schemeClr val="tx1">
                  <a:lumMod val="95000"/>
                  <a:lumOff val="5000"/>
                </a:schemeClr>
              </a:solidFill>
              <a:latin typeface="+mn-ea"/>
            </a:endParaRPr>
          </a:p>
        </p:txBody>
      </p:sp>
      <p:sp>
        <p:nvSpPr>
          <p:cNvPr id="7" name="フレーム 6"/>
          <p:cNvSpPr/>
          <p:nvPr/>
        </p:nvSpPr>
        <p:spPr>
          <a:xfrm>
            <a:off x="2561387" y="2480867"/>
            <a:ext cx="1343144"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IP</a:t>
            </a:r>
            <a:r>
              <a:rPr kumimoji="1" lang="ja-JP" altLang="en-US" sz="1400" dirty="0" smtClean="0">
                <a:solidFill>
                  <a:schemeClr val="tx1"/>
                </a:solidFill>
                <a:latin typeface="+mn-ea"/>
              </a:rPr>
              <a:t>測定</a:t>
            </a:r>
            <a:endParaRPr kumimoji="1" lang="ja-JP" altLang="en-US" sz="1400" dirty="0">
              <a:solidFill>
                <a:schemeClr val="tx1"/>
              </a:solidFill>
              <a:latin typeface="+mn-ea"/>
            </a:endParaRPr>
          </a:p>
        </p:txBody>
      </p:sp>
      <p:sp>
        <p:nvSpPr>
          <p:cNvPr id="8" name="正方形/長方形 7"/>
          <p:cNvSpPr/>
          <p:nvPr/>
        </p:nvSpPr>
        <p:spPr>
          <a:xfrm>
            <a:off x="2561387" y="858371"/>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受入</a:t>
            </a:r>
            <a:endParaRPr kumimoji="1" lang="ja-JP" altLang="en-US" sz="1400" dirty="0">
              <a:solidFill>
                <a:schemeClr val="tx1">
                  <a:lumMod val="95000"/>
                  <a:lumOff val="5000"/>
                </a:schemeClr>
              </a:solidFill>
              <a:latin typeface="+mn-ea"/>
            </a:endParaRPr>
          </a:p>
        </p:txBody>
      </p:sp>
      <p:sp>
        <p:nvSpPr>
          <p:cNvPr id="9" name="正方形/長方形 8"/>
          <p:cNvSpPr/>
          <p:nvPr/>
        </p:nvSpPr>
        <p:spPr>
          <a:xfrm>
            <a:off x="2561387" y="3013678"/>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分取</a:t>
            </a:r>
            <a:endParaRPr kumimoji="1" lang="ja-JP" altLang="en-US" sz="1400" dirty="0">
              <a:solidFill>
                <a:schemeClr val="tx1">
                  <a:lumMod val="95000"/>
                  <a:lumOff val="5000"/>
                </a:schemeClr>
              </a:solidFill>
              <a:latin typeface="+mn-ea"/>
            </a:endParaRPr>
          </a:p>
        </p:txBody>
      </p:sp>
      <p:sp>
        <p:nvSpPr>
          <p:cNvPr id="10" name="正方形/長方形 9"/>
          <p:cNvSpPr/>
          <p:nvPr/>
        </p:nvSpPr>
        <p:spPr>
          <a:xfrm>
            <a:off x="4233179" y="3436366"/>
            <a:ext cx="1532484" cy="5536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前処理</a:t>
            </a:r>
            <a:r>
              <a:rPr kumimoji="1" lang="en-US" altLang="ja-JP" sz="1200" dirty="0" smtClean="0">
                <a:solidFill>
                  <a:schemeClr val="tx1">
                    <a:lumMod val="95000"/>
                    <a:lumOff val="5000"/>
                  </a:schemeClr>
                </a:solidFill>
                <a:latin typeface="+mn-ea"/>
              </a:rPr>
              <a:t>(</a:t>
            </a:r>
            <a:r>
              <a:rPr kumimoji="1" lang="ja-JP" altLang="en-US" sz="1200" dirty="0" smtClean="0">
                <a:solidFill>
                  <a:schemeClr val="tx1">
                    <a:lumMod val="95000"/>
                    <a:lumOff val="5000"/>
                  </a:schemeClr>
                </a:solidFill>
                <a:latin typeface="+mn-ea"/>
              </a:rPr>
              <a:t>試料調整／導電処理</a:t>
            </a:r>
            <a:r>
              <a:rPr kumimoji="1" lang="en-US" altLang="ja-JP" sz="1200" dirty="0" smtClean="0">
                <a:solidFill>
                  <a:schemeClr val="tx1">
                    <a:lumMod val="95000"/>
                    <a:lumOff val="5000"/>
                  </a:schemeClr>
                </a:solidFill>
                <a:latin typeface="+mn-ea"/>
              </a:rPr>
              <a:t>)</a:t>
            </a:r>
          </a:p>
        </p:txBody>
      </p:sp>
      <p:sp>
        <p:nvSpPr>
          <p:cNvPr id="11" name="フレーム 10"/>
          <p:cNvSpPr/>
          <p:nvPr/>
        </p:nvSpPr>
        <p:spPr>
          <a:xfrm>
            <a:off x="2561387" y="1766772"/>
            <a:ext cx="1343145" cy="538575"/>
          </a:xfrm>
          <a:prstGeom prst="frame">
            <a:avLst>
              <a:gd name="adj1" fmla="val 598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外観観察</a:t>
            </a:r>
            <a:endParaRPr kumimoji="1" lang="en-US" altLang="ja-JP" sz="1400" dirty="0" smtClean="0">
              <a:solidFill>
                <a:schemeClr val="tx1"/>
              </a:solidFill>
              <a:latin typeface="+mn-ea"/>
            </a:endParaRPr>
          </a:p>
          <a:p>
            <a:pPr algn="ctr"/>
            <a:r>
              <a:rPr kumimoji="1" lang="ja-JP" altLang="en-US" sz="1400" dirty="0" smtClean="0">
                <a:solidFill>
                  <a:schemeClr val="tx1"/>
                </a:solidFill>
                <a:latin typeface="+mn-ea"/>
              </a:rPr>
              <a:t>重量測定</a:t>
            </a:r>
            <a:endParaRPr kumimoji="1" lang="ja-JP" altLang="en-US" sz="1400" dirty="0">
              <a:solidFill>
                <a:schemeClr val="tx1"/>
              </a:solidFill>
              <a:latin typeface="+mn-ea"/>
            </a:endParaRPr>
          </a:p>
        </p:txBody>
      </p:sp>
      <p:sp>
        <p:nvSpPr>
          <p:cNvPr id="12" name="フレーム 11"/>
          <p:cNvSpPr/>
          <p:nvPr/>
        </p:nvSpPr>
        <p:spPr>
          <a:xfrm>
            <a:off x="4233179" y="4220485"/>
            <a:ext cx="1532484"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SEM</a:t>
            </a:r>
            <a:r>
              <a:rPr kumimoji="1" lang="ja-JP" altLang="en-US" sz="1400" dirty="0" smtClean="0">
                <a:solidFill>
                  <a:schemeClr val="tx1"/>
                </a:solidFill>
                <a:latin typeface="+mn-ea"/>
              </a:rPr>
              <a:t>観察</a:t>
            </a:r>
            <a:endParaRPr kumimoji="1" lang="ja-JP" altLang="en-US" sz="1400" dirty="0">
              <a:solidFill>
                <a:schemeClr val="tx1"/>
              </a:solidFill>
              <a:latin typeface="+mn-ea"/>
            </a:endParaRPr>
          </a:p>
        </p:txBody>
      </p:sp>
      <p:sp>
        <p:nvSpPr>
          <p:cNvPr id="13" name="角丸四角形 12"/>
          <p:cNvSpPr/>
          <p:nvPr/>
        </p:nvSpPr>
        <p:spPr>
          <a:xfrm>
            <a:off x="4292147" y="3030198"/>
            <a:ext cx="1414549" cy="271761"/>
          </a:xfrm>
          <a:prstGeom prst="roundRect">
            <a:avLst>
              <a:gd name="adj" fmla="val 2291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分取</a:t>
            </a:r>
            <a:r>
              <a:rPr kumimoji="1" lang="en-US" altLang="ja-JP" sz="1400" dirty="0" smtClean="0">
                <a:solidFill>
                  <a:schemeClr val="tx1">
                    <a:lumMod val="95000"/>
                    <a:lumOff val="5000"/>
                  </a:schemeClr>
                </a:solidFill>
                <a:latin typeface="+mn-ea"/>
              </a:rPr>
              <a:t>(1)</a:t>
            </a:r>
          </a:p>
        </p:txBody>
      </p:sp>
      <p:sp>
        <p:nvSpPr>
          <p:cNvPr id="14" name="フレーム 13"/>
          <p:cNvSpPr/>
          <p:nvPr/>
        </p:nvSpPr>
        <p:spPr>
          <a:xfrm>
            <a:off x="4233179" y="4704649"/>
            <a:ext cx="1532484" cy="556613"/>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WDX</a:t>
            </a:r>
            <a:r>
              <a:rPr kumimoji="1" lang="ja-JP" altLang="en-US" sz="1400" dirty="0" smtClean="0">
                <a:solidFill>
                  <a:schemeClr val="tx1"/>
                </a:solidFill>
                <a:latin typeface="+mn-ea"/>
              </a:rPr>
              <a:t>（低倍率）</a:t>
            </a:r>
            <a:endParaRPr kumimoji="1" lang="en-US" altLang="ja-JP" sz="1400" dirty="0" smtClean="0">
              <a:solidFill>
                <a:schemeClr val="tx1"/>
              </a:solidFill>
              <a:latin typeface="+mn-ea"/>
            </a:endParaRPr>
          </a:p>
          <a:p>
            <a:pPr algn="ctr"/>
            <a:r>
              <a:rPr kumimoji="1" lang="ja-JP" altLang="en-US" sz="1200" dirty="0" smtClean="0">
                <a:solidFill>
                  <a:schemeClr val="tx1"/>
                </a:solidFill>
                <a:latin typeface="+mn-ea"/>
              </a:rPr>
              <a:t>（着目元素の探索）</a:t>
            </a:r>
            <a:endParaRPr kumimoji="1" lang="ja-JP" altLang="en-US" sz="1200" dirty="0">
              <a:solidFill>
                <a:schemeClr val="tx1"/>
              </a:solidFill>
              <a:latin typeface="+mn-ea"/>
            </a:endParaRPr>
          </a:p>
        </p:txBody>
      </p:sp>
      <p:sp>
        <p:nvSpPr>
          <p:cNvPr id="15" name="フレーム 14"/>
          <p:cNvSpPr/>
          <p:nvPr/>
        </p:nvSpPr>
        <p:spPr>
          <a:xfrm>
            <a:off x="4233179" y="5413662"/>
            <a:ext cx="1532484" cy="556613"/>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WDX</a:t>
            </a:r>
            <a:r>
              <a:rPr kumimoji="1" lang="ja-JP" altLang="en-US" sz="1400" dirty="0" smtClean="0">
                <a:solidFill>
                  <a:schemeClr val="tx1"/>
                </a:solidFill>
                <a:latin typeface="+mn-ea"/>
              </a:rPr>
              <a:t>（高倍率）</a:t>
            </a:r>
            <a:endParaRPr kumimoji="1" lang="en-US" altLang="ja-JP" sz="1400" dirty="0" smtClean="0">
              <a:solidFill>
                <a:schemeClr val="tx1"/>
              </a:solidFill>
              <a:latin typeface="+mn-ea"/>
            </a:endParaRPr>
          </a:p>
          <a:p>
            <a:pPr algn="ctr"/>
            <a:r>
              <a:rPr kumimoji="1" lang="ja-JP" altLang="en-US" sz="1200" dirty="0" smtClean="0">
                <a:solidFill>
                  <a:schemeClr val="tx1"/>
                </a:solidFill>
                <a:latin typeface="+mn-ea"/>
              </a:rPr>
              <a:t>（定性分析）</a:t>
            </a:r>
            <a:endParaRPr kumimoji="1" lang="ja-JP" altLang="en-US" sz="1200" dirty="0">
              <a:solidFill>
                <a:schemeClr val="tx1"/>
              </a:solidFill>
              <a:latin typeface="+mn-ea"/>
            </a:endParaRPr>
          </a:p>
        </p:txBody>
      </p:sp>
      <p:sp>
        <p:nvSpPr>
          <p:cNvPr id="16" name="フレーム 15"/>
          <p:cNvSpPr/>
          <p:nvPr/>
        </p:nvSpPr>
        <p:spPr>
          <a:xfrm>
            <a:off x="4233179" y="6110982"/>
            <a:ext cx="1532484" cy="556613"/>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WDX</a:t>
            </a:r>
            <a:r>
              <a:rPr kumimoji="1" lang="ja-JP" altLang="en-US" sz="1400" dirty="0" smtClean="0">
                <a:solidFill>
                  <a:schemeClr val="tx1"/>
                </a:solidFill>
                <a:latin typeface="+mn-ea"/>
              </a:rPr>
              <a:t>（高倍率）</a:t>
            </a:r>
            <a:endParaRPr kumimoji="1" lang="en-US" altLang="ja-JP" sz="1400" dirty="0" smtClean="0">
              <a:solidFill>
                <a:schemeClr val="tx1"/>
              </a:solidFill>
              <a:latin typeface="+mn-ea"/>
            </a:endParaRPr>
          </a:p>
          <a:p>
            <a:pPr algn="ctr"/>
            <a:r>
              <a:rPr kumimoji="1" lang="ja-JP" altLang="en-US" sz="1400" dirty="0" smtClean="0">
                <a:solidFill>
                  <a:schemeClr val="tx1"/>
                </a:solidFill>
                <a:latin typeface="+mn-ea"/>
              </a:rPr>
              <a:t>（マッピング）</a:t>
            </a:r>
            <a:endParaRPr kumimoji="1" lang="ja-JP" altLang="en-US" sz="1400" dirty="0">
              <a:solidFill>
                <a:schemeClr val="tx1"/>
              </a:solidFill>
              <a:latin typeface="+mn-ea"/>
            </a:endParaRPr>
          </a:p>
        </p:txBody>
      </p:sp>
      <p:sp>
        <p:nvSpPr>
          <p:cNvPr id="17" name="角丸四角形 16"/>
          <p:cNvSpPr/>
          <p:nvPr/>
        </p:nvSpPr>
        <p:spPr>
          <a:xfrm>
            <a:off x="2525685" y="3684648"/>
            <a:ext cx="1414549" cy="311122"/>
          </a:xfrm>
          <a:prstGeom prst="roundRect">
            <a:avLst>
              <a:gd name="adj" fmla="val 2291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分取</a:t>
            </a:r>
            <a:r>
              <a:rPr kumimoji="1" lang="en-US" altLang="ja-JP" sz="1400" dirty="0" smtClean="0">
                <a:solidFill>
                  <a:schemeClr val="tx1">
                    <a:lumMod val="95000"/>
                    <a:lumOff val="5000"/>
                  </a:schemeClr>
                </a:solidFill>
                <a:latin typeface="+mn-ea"/>
              </a:rPr>
              <a:t>(2)</a:t>
            </a:r>
          </a:p>
        </p:txBody>
      </p:sp>
      <p:sp>
        <p:nvSpPr>
          <p:cNvPr id="18" name="正方形/長方形 17"/>
          <p:cNvSpPr/>
          <p:nvPr/>
        </p:nvSpPr>
        <p:spPr>
          <a:xfrm>
            <a:off x="2561387" y="4249059"/>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lumMod val="95000"/>
                    <a:lumOff val="5000"/>
                  </a:schemeClr>
                </a:solidFill>
                <a:latin typeface="+mn-ea"/>
              </a:rPr>
              <a:t>AGF</a:t>
            </a:r>
            <a:r>
              <a:rPr kumimoji="1" lang="ja-JP" altLang="en-US" sz="1400" dirty="0" smtClean="0">
                <a:solidFill>
                  <a:schemeClr val="tx1">
                    <a:lumMod val="95000"/>
                    <a:lumOff val="5000"/>
                  </a:schemeClr>
                </a:solidFill>
                <a:latin typeface="+mn-ea"/>
              </a:rPr>
              <a:t>へ</a:t>
            </a:r>
            <a:endParaRPr kumimoji="1" lang="ja-JP" altLang="en-US" sz="1400" dirty="0">
              <a:solidFill>
                <a:schemeClr val="tx1">
                  <a:lumMod val="95000"/>
                  <a:lumOff val="5000"/>
                </a:schemeClr>
              </a:solidFill>
              <a:latin typeface="+mn-ea"/>
            </a:endParaRPr>
          </a:p>
        </p:txBody>
      </p:sp>
      <p:cxnSp>
        <p:nvCxnSpPr>
          <p:cNvPr id="19" name="直線コネクタ 18"/>
          <p:cNvCxnSpPr>
            <a:stCxn id="8" idx="2"/>
            <a:endCxn id="4" idx="0"/>
          </p:cNvCxnSpPr>
          <p:nvPr/>
        </p:nvCxnSpPr>
        <p:spPr>
          <a:xfrm flipH="1">
            <a:off x="3232959" y="1163171"/>
            <a:ext cx="1" cy="115813"/>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a:stCxn id="4" idx="2"/>
            <a:endCxn id="11" idx="0"/>
          </p:cNvCxnSpPr>
          <p:nvPr/>
        </p:nvCxnSpPr>
        <p:spPr>
          <a:xfrm>
            <a:off x="3232959" y="1568766"/>
            <a:ext cx="1" cy="198006"/>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a:stCxn id="11" idx="2"/>
            <a:endCxn id="7" idx="0"/>
          </p:cNvCxnSpPr>
          <p:nvPr/>
        </p:nvCxnSpPr>
        <p:spPr>
          <a:xfrm flipH="1">
            <a:off x="3232959" y="2305347"/>
            <a:ext cx="1" cy="17552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a:stCxn id="7" idx="2"/>
            <a:endCxn id="9" idx="0"/>
          </p:cNvCxnSpPr>
          <p:nvPr/>
        </p:nvCxnSpPr>
        <p:spPr>
          <a:xfrm>
            <a:off x="3232959" y="2814241"/>
            <a:ext cx="1" cy="199437"/>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a:stCxn id="9" idx="2"/>
            <a:endCxn id="17" idx="0"/>
          </p:cNvCxnSpPr>
          <p:nvPr/>
        </p:nvCxnSpPr>
        <p:spPr>
          <a:xfrm>
            <a:off x="3232960" y="3318478"/>
            <a:ext cx="0" cy="36617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a:stCxn id="17" idx="2"/>
            <a:endCxn id="18" idx="0"/>
          </p:cNvCxnSpPr>
          <p:nvPr/>
        </p:nvCxnSpPr>
        <p:spPr>
          <a:xfrm>
            <a:off x="3232960" y="3995770"/>
            <a:ext cx="0" cy="253289"/>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a:stCxn id="9" idx="3"/>
            <a:endCxn id="13" idx="1"/>
          </p:cNvCxnSpPr>
          <p:nvPr/>
        </p:nvCxnSpPr>
        <p:spPr>
          <a:xfrm>
            <a:off x="3904532" y="3166078"/>
            <a:ext cx="387615" cy="1"/>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a:stCxn id="13" idx="2"/>
            <a:endCxn id="10" idx="0"/>
          </p:cNvCxnSpPr>
          <p:nvPr/>
        </p:nvCxnSpPr>
        <p:spPr>
          <a:xfrm flipH="1">
            <a:off x="4999421" y="3301959"/>
            <a:ext cx="1" cy="134407"/>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a:stCxn id="10" idx="2"/>
            <a:endCxn id="12" idx="0"/>
          </p:cNvCxnSpPr>
          <p:nvPr/>
        </p:nvCxnSpPr>
        <p:spPr>
          <a:xfrm>
            <a:off x="4999421" y="3990041"/>
            <a:ext cx="0" cy="23044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a:stCxn id="12" idx="2"/>
            <a:endCxn id="14" idx="0"/>
          </p:cNvCxnSpPr>
          <p:nvPr/>
        </p:nvCxnSpPr>
        <p:spPr>
          <a:xfrm>
            <a:off x="4999421" y="4553859"/>
            <a:ext cx="0" cy="150790"/>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p:cNvCxnSpPr>
            <a:stCxn id="14" idx="2"/>
            <a:endCxn id="15" idx="0"/>
          </p:cNvCxnSpPr>
          <p:nvPr/>
        </p:nvCxnSpPr>
        <p:spPr>
          <a:xfrm>
            <a:off x="4999421" y="5261262"/>
            <a:ext cx="0" cy="152400"/>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p:cNvCxnSpPr>
            <a:stCxn id="15" idx="2"/>
            <a:endCxn id="16" idx="0"/>
          </p:cNvCxnSpPr>
          <p:nvPr/>
        </p:nvCxnSpPr>
        <p:spPr>
          <a:xfrm>
            <a:off x="4999421" y="5970275"/>
            <a:ext cx="0" cy="140707"/>
          </a:xfrm>
          <a:prstGeom prst="line">
            <a:avLst/>
          </a:prstGeom>
        </p:spPr>
        <p:style>
          <a:lnRef idx="1">
            <a:schemeClr val="dk1"/>
          </a:lnRef>
          <a:fillRef idx="0">
            <a:schemeClr val="dk1"/>
          </a:fillRef>
          <a:effectRef idx="0">
            <a:schemeClr val="dk1"/>
          </a:effectRef>
          <a:fontRef idx="minor">
            <a:schemeClr val="tx1"/>
          </a:fontRef>
        </p:style>
      </p:cxnSp>
      <p:sp>
        <p:nvSpPr>
          <p:cNvPr id="31" name="フレーム 30"/>
          <p:cNvSpPr/>
          <p:nvPr/>
        </p:nvSpPr>
        <p:spPr>
          <a:xfrm>
            <a:off x="2404345" y="5673040"/>
            <a:ext cx="988950"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測定項目</a:t>
            </a:r>
            <a:endParaRPr kumimoji="1" lang="ja-JP" altLang="en-US" sz="1400" dirty="0">
              <a:solidFill>
                <a:schemeClr val="tx1"/>
              </a:solidFill>
              <a:latin typeface="+mn-ea"/>
            </a:endParaRPr>
          </a:p>
        </p:txBody>
      </p:sp>
      <p:sp>
        <p:nvSpPr>
          <p:cNvPr id="32" name="テキスト ボックス 31"/>
          <p:cNvSpPr txBox="1"/>
          <p:nvPr/>
        </p:nvSpPr>
        <p:spPr>
          <a:xfrm>
            <a:off x="2540913" y="5008645"/>
            <a:ext cx="543739" cy="307777"/>
          </a:xfrm>
          <a:prstGeom prst="rect">
            <a:avLst/>
          </a:prstGeom>
          <a:noFill/>
        </p:spPr>
        <p:txBody>
          <a:bodyPr wrap="none" rtlCol="0">
            <a:spAutoFit/>
          </a:bodyPr>
          <a:lstStyle/>
          <a:p>
            <a:r>
              <a:rPr kumimoji="1" lang="ja-JP" altLang="en-US" sz="1400" dirty="0" smtClean="0"/>
              <a:t>凡例</a:t>
            </a:r>
            <a:endParaRPr kumimoji="1" lang="en-US" altLang="ja-JP" sz="1400" dirty="0" smtClean="0"/>
          </a:p>
        </p:txBody>
      </p:sp>
      <p:sp>
        <p:nvSpPr>
          <p:cNvPr id="33" name="テキスト ボックス 32"/>
          <p:cNvSpPr txBox="1"/>
          <p:nvPr/>
        </p:nvSpPr>
        <p:spPr>
          <a:xfrm>
            <a:off x="600646" y="648761"/>
            <a:ext cx="1803699" cy="369332"/>
          </a:xfrm>
          <a:prstGeom prst="rect">
            <a:avLst/>
          </a:prstGeom>
          <a:noFill/>
        </p:spPr>
        <p:txBody>
          <a:bodyPr wrap="none" rtlCol="0">
            <a:spAutoFit/>
          </a:bodyPr>
          <a:lstStyle/>
          <a:p>
            <a:r>
              <a:rPr kumimoji="1" lang="en-US" altLang="ja-JP" dirty="0" smtClean="0">
                <a:solidFill>
                  <a:srgbClr val="0070C0"/>
                </a:solidFill>
              </a:rPr>
              <a:t>JAEA</a:t>
            </a:r>
            <a:r>
              <a:rPr kumimoji="1" lang="ja-JP" altLang="en-US" dirty="0" smtClean="0">
                <a:solidFill>
                  <a:srgbClr val="0070C0"/>
                </a:solidFill>
              </a:rPr>
              <a:t>大洗</a:t>
            </a:r>
            <a:r>
              <a:rPr kumimoji="1" lang="en-US" altLang="ja-JP" dirty="0" smtClean="0">
                <a:solidFill>
                  <a:srgbClr val="0070C0"/>
                </a:solidFill>
              </a:rPr>
              <a:t>/FMF</a:t>
            </a:r>
            <a:endParaRPr kumimoji="1" lang="ja-JP" altLang="en-US" dirty="0">
              <a:solidFill>
                <a:srgbClr val="0070C0"/>
              </a:solidFill>
            </a:endParaRPr>
          </a:p>
        </p:txBody>
      </p:sp>
      <p:sp>
        <p:nvSpPr>
          <p:cNvPr id="34" name="線吹き出し 2 (枠付き) 33"/>
          <p:cNvSpPr/>
          <p:nvPr/>
        </p:nvSpPr>
        <p:spPr>
          <a:xfrm>
            <a:off x="6094310" y="3582660"/>
            <a:ext cx="3154840" cy="1275649"/>
          </a:xfrm>
          <a:prstGeom prst="borderCallout2">
            <a:avLst>
              <a:gd name="adj1" fmla="val 81677"/>
              <a:gd name="adj2" fmla="val 0"/>
              <a:gd name="adj3" fmla="val 81030"/>
              <a:gd name="adj4" fmla="val -14005"/>
              <a:gd name="adj5" fmla="val 96752"/>
              <a:gd name="adj6" fmla="val -16985"/>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t>サンプル</a:t>
            </a:r>
            <a:r>
              <a:rPr kumimoji="1" lang="ja-JP" altLang="en-US" sz="1200" dirty="0" smtClean="0"/>
              <a:t>の関心事項に応じて、最初の探索で</a:t>
            </a:r>
            <a:r>
              <a:rPr kumimoji="1" lang="en-US" altLang="ja-JP" sz="1200" dirty="0" smtClean="0"/>
              <a:t>U</a:t>
            </a:r>
            <a:r>
              <a:rPr kumimoji="1" lang="ja-JP" altLang="en-US" sz="1200" dirty="0" smtClean="0"/>
              <a:t>を含む複数元素を対象とすることは可能か。</a:t>
            </a:r>
            <a:endParaRPr kumimoji="1" lang="en-US" altLang="ja-JP" sz="1200" dirty="0" smtClean="0"/>
          </a:p>
          <a:p>
            <a:r>
              <a:rPr kumimoji="1" lang="ja-JP" altLang="en-US" sz="1200" dirty="0" smtClean="0"/>
              <a:t>例）</a:t>
            </a:r>
            <a:endParaRPr kumimoji="1" lang="en-US" altLang="ja-JP" sz="1200" dirty="0" smtClean="0"/>
          </a:p>
          <a:p>
            <a:pPr marL="171450" indent="-171450">
              <a:buFont typeface="Arial" panose="020B0604020202020204" pitchFamily="34" charset="0"/>
              <a:buChar char="•"/>
            </a:pPr>
            <a:r>
              <a:rPr kumimoji="1" lang="en-US" altLang="ja-JP" sz="1200" dirty="0" smtClean="0"/>
              <a:t>X-53</a:t>
            </a:r>
            <a:r>
              <a:rPr kumimoji="1" lang="ja-JP" altLang="en-US" sz="1200" dirty="0" smtClean="0"/>
              <a:t>ペネコア</a:t>
            </a:r>
            <a:r>
              <a:rPr kumimoji="1" lang="ja-JP" altLang="en-US" sz="1200" dirty="0"/>
              <a:t>：</a:t>
            </a:r>
            <a:r>
              <a:rPr kumimoji="1" lang="en-US" altLang="ja-JP" sz="1200" dirty="0" smtClean="0"/>
              <a:t>U</a:t>
            </a:r>
            <a:r>
              <a:rPr kumimoji="1" lang="ja-JP" altLang="en-US" sz="1200" dirty="0" smtClean="0"/>
              <a:t>が見つからない場合に、追加で</a:t>
            </a:r>
            <a:r>
              <a:rPr kumimoji="1" lang="en-US" altLang="ja-JP" sz="1200" dirty="0" smtClean="0"/>
              <a:t>Sb</a:t>
            </a:r>
            <a:r>
              <a:rPr kumimoji="1" lang="ja-JP" altLang="en-US" sz="1200" dirty="0" smtClean="0"/>
              <a:t>（</a:t>
            </a:r>
            <a:r>
              <a:rPr kumimoji="1" lang="en-US" altLang="ja-JP" sz="1200" dirty="0" smtClean="0"/>
              <a:t>RPV</a:t>
            </a:r>
            <a:r>
              <a:rPr kumimoji="1" lang="ja-JP" altLang="en-US" sz="1200" dirty="0" smtClean="0"/>
              <a:t>下部に位置するケーブルの絶縁体や被覆に多用被覆</a:t>
            </a:r>
            <a:r>
              <a:rPr kumimoji="1" lang="ja-JP" altLang="en-US" sz="1200" dirty="0" smtClean="0"/>
              <a:t>）を測定。</a:t>
            </a:r>
            <a:endParaRPr kumimoji="1" lang="ja-JP" altLang="en-US" sz="1200" dirty="0"/>
          </a:p>
        </p:txBody>
      </p:sp>
      <p:sp>
        <p:nvSpPr>
          <p:cNvPr id="36" name="テキスト ボックス 35"/>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Tree>
    <p:extLst>
      <p:ext uri="{BB962C8B-B14F-4D97-AF65-F5344CB8AC3E}">
        <p14:creationId xmlns:p14="http://schemas.microsoft.com/office/powerpoint/2010/main" val="91769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17</a:t>
            </a:fld>
            <a:endParaRPr kumimoji="1" lang="ja-JP" altLang="en-US"/>
          </a:p>
        </p:txBody>
      </p:sp>
      <p:sp>
        <p:nvSpPr>
          <p:cNvPr id="3" name="テキスト ボックス 2"/>
          <p:cNvSpPr txBox="1"/>
          <p:nvPr/>
        </p:nvSpPr>
        <p:spPr>
          <a:xfrm>
            <a:off x="131768" y="114251"/>
            <a:ext cx="2741456" cy="400110"/>
          </a:xfrm>
          <a:prstGeom prst="rect">
            <a:avLst/>
          </a:prstGeom>
          <a:noFill/>
        </p:spPr>
        <p:txBody>
          <a:bodyPr wrap="none" rtlCol="0">
            <a:spAutoFit/>
          </a:bodyPr>
          <a:lstStyle/>
          <a:p>
            <a:r>
              <a:rPr kumimoji="1" lang="ja-JP" altLang="en-US" sz="2000" b="1" dirty="0" smtClean="0">
                <a:solidFill>
                  <a:srgbClr val="0070C0"/>
                </a:solidFill>
              </a:rPr>
              <a:t>分析フロー（ブロック図）</a:t>
            </a:r>
            <a:endParaRPr kumimoji="1" lang="ja-JP" altLang="en-US" sz="2000" b="1" dirty="0">
              <a:solidFill>
                <a:srgbClr val="0070C0"/>
              </a:solidFill>
            </a:endParaRPr>
          </a:p>
        </p:txBody>
      </p:sp>
      <p:sp>
        <p:nvSpPr>
          <p:cNvPr id="33" name="テキスト ボックス 32"/>
          <p:cNvSpPr txBox="1"/>
          <p:nvPr/>
        </p:nvSpPr>
        <p:spPr>
          <a:xfrm>
            <a:off x="600646" y="648761"/>
            <a:ext cx="1762021" cy="369332"/>
          </a:xfrm>
          <a:prstGeom prst="rect">
            <a:avLst/>
          </a:prstGeom>
          <a:noFill/>
        </p:spPr>
        <p:txBody>
          <a:bodyPr wrap="none" rtlCol="0">
            <a:spAutoFit/>
          </a:bodyPr>
          <a:lstStyle/>
          <a:p>
            <a:r>
              <a:rPr kumimoji="1" lang="en-US" altLang="ja-JP" dirty="0" smtClean="0">
                <a:solidFill>
                  <a:srgbClr val="0070C0"/>
                </a:solidFill>
              </a:rPr>
              <a:t>JAEA</a:t>
            </a:r>
            <a:r>
              <a:rPr kumimoji="1" lang="ja-JP" altLang="en-US" dirty="0" smtClean="0">
                <a:solidFill>
                  <a:srgbClr val="0070C0"/>
                </a:solidFill>
              </a:rPr>
              <a:t>大洗</a:t>
            </a:r>
            <a:r>
              <a:rPr kumimoji="1" lang="en-US" altLang="ja-JP" dirty="0" smtClean="0">
                <a:solidFill>
                  <a:srgbClr val="0070C0"/>
                </a:solidFill>
              </a:rPr>
              <a:t>/AGF</a:t>
            </a:r>
            <a:endParaRPr kumimoji="1" lang="ja-JP" altLang="en-US" dirty="0">
              <a:solidFill>
                <a:srgbClr val="0070C0"/>
              </a:solidFill>
            </a:endParaRPr>
          </a:p>
        </p:txBody>
      </p:sp>
      <p:sp>
        <p:nvSpPr>
          <p:cNvPr id="36" name="角丸四角形 35"/>
          <p:cNvSpPr/>
          <p:nvPr/>
        </p:nvSpPr>
        <p:spPr>
          <a:xfrm>
            <a:off x="3789654" y="1149875"/>
            <a:ext cx="1384092" cy="274629"/>
          </a:xfrm>
          <a:prstGeom prst="roundRect">
            <a:avLst>
              <a:gd name="adj" fmla="val 1399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受入サンプル</a:t>
            </a:r>
            <a:endParaRPr kumimoji="1" lang="en-US" altLang="ja-JP" sz="1400" dirty="0" smtClean="0">
              <a:solidFill>
                <a:schemeClr val="tx1">
                  <a:lumMod val="95000"/>
                  <a:lumOff val="5000"/>
                </a:schemeClr>
              </a:solidFill>
              <a:latin typeface="+mn-ea"/>
            </a:endParaRPr>
          </a:p>
        </p:txBody>
      </p:sp>
      <p:sp>
        <p:nvSpPr>
          <p:cNvPr id="37" name="フレーム 36"/>
          <p:cNvSpPr/>
          <p:nvPr/>
        </p:nvSpPr>
        <p:spPr>
          <a:xfrm>
            <a:off x="3810128" y="2896441"/>
            <a:ext cx="1343144"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線量率測定</a:t>
            </a:r>
            <a:endParaRPr kumimoji="1" lang="ja-JP" altLang="en-US" sz="1400" dirty="0">
              <a:solidFill>
                <a:schemeClr val="tx1"/>
              </a:solidFill>
              <a:latin typeface="+mn-ea"/>
            </a:endParaRPr>
          </a:p>
        </p:txBody>
      </p:sp>
      <p:sp>
        <p:nvSpPr>
          <p:cNvPr id="38" name="正方形/長方形 37"/>
          <p:cNvSpPr/>
          <p:nvPr/>
        </p:nvSpPr>
        <p:spPr>
          <a:xfrm>
            <a:off x="3810128" y="729262"/>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受入</a:t>
            </a:r>
            <a:endParaRPr kumimoji="1" lang="ja-JP" altLang="en-US" sz="1400" dirty="0">
              <a:solidFill>
                <a:schemeClr val="tx1">
                  <a:lumMod val="95000"/>
                  <a:lumOff val="5000"/>
                </a:schemeClr>
              </a:solidFill>
              <a:latin typeface="+mn-ea"/>
            </a:endParaRPr>
          </a:p>
        </p:txBody>
      </p:sp>
      <p:sp>
        <p:nvSpPr>
          <p:cNvPr id="39" name="正方形/長方形 38"/>
          <p:cNvSpPr/>
          <p:nvPr/>
        </p:nvSpPr>
        <p:spPr>
          <a:xfrm>
            <a:off x="5529001" y="4803710"/>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lumMod val="95000"/>
                    <a:lumOff val="5000"/>
                  </a:schemeClr>
                </a:solidFill>
                <a:latin typeface="+mn-ea"/>
              </a:rPr>
              <a:t>洗浄</a:t>
            </a:r>
          </a:p>
        </p:txBody>
      </p:sp>
      <p:sp>
        <p:nvSpPr>
          <p:cNvPr id="40" name="正方形/長方形 39"/>
          <p:cNvSpPr/>
          <p:nvPr/>
        </p:nvSpPr>
        <p:spPr>
          <a:xfrm>
            <a:off x="3810128" y="3432603"/>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溶解</a:t>
            </a:r>
            <a:endParaRPr kumimoji="1" lang="ja-JP" altLang="en-US" sz="1400" dirty="0">
              <a:solidFill>
                <a:schemeClr val="tx1">
                  <a:lumMod val="95000"/>
                  <a:lumOff val="5000"/>
                </a:schemeClr>
              </a:solidFill>
              <a:latin typeface="+mn-ea"/>
            </a:endParaRPr>
          </a:p>
        </p:txBody>
      </p:sp>
      <p:sp>
        <p:nvSpPr>
          <p:cNvPr id="41" name="角丸四角形 40"/>
          <p:cNvSpPr/>
          <p:nvPr/>
        </p:nvSpPr>
        <p:spPr>
          <a:xfrm>
            <a:off x="3789654" y="4981498"/>
            <a:ext cx="1384092" cy="304800"/>
          </a:xfrm>
          <a:prstGeom prst="roundRect">
            <a:avLst>
              <a:gd name="adj" fmla="val 2291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lumMod val="95000"/>
                    <a:lumOff val="5000"/>
                  </a:schemeClr>
                </a:solidFill>
                <a:latin typeface="+mn-ea"/>
              </a:rPr>
              <a:t>溶解液</a:t>
            </a:r>
            <a:endParaRPr kumimoji="1" lang="en-US" altLang="ja-JP" sz="1400" dirty="0" smtClean="0">
              <a:solidFill>
                <a:schemeClr val="tx1">
                  <a:lumMod val="95000"/>
                  <a:lumOff val="5000"/>
                </a:schemeClr>
              </a:solidFill>
              <a:latin typeface="+mn-ea"/>
            </a:endParaRPr>
          </a:p>
        </p:txBody>
      </p:sp>
      <p:sp>
        <p:nvSpPr>
          <p:cNvPr id="42" name="角丸四角形 41"/>
          <p:cNvSpPr/>
          <p:nvPr/>
        </p:nvSpPr>
        <p:spPr>
          <a:xfrm>
            <a:off x="5443161" y="4371299"/>
            <a:ext cx="1514827" cy="304800"/>
          </a:xfrm>
          <a:prstGeom prst="roundRect">
            <a:avLst>
              <a:gd name="adj" fmla="val 2291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フィルタ</a:t>
            </a:r>
            <a:r>
              <a:rPr kumimoji="1" lang="en-US" altLang="ja-JP" sz="1400" dirty="0" smtClean="0">
                <a:solidFill>
                  <a:schemeClr val="tx1">
                    <a:lumMod val="95000"/>
                    <a:lumOff val="5000"/>
                  </a:schemeClr>
                </a:solidFill>
                <a:latin typeface="+mn-ea"/>
              </a:rPr>
              <a:t>(</a:t>
            </a:r>
            <a:r>
              <a:rPr kumimoji="1" lang="ja-JP" altLang="en-US" sz="1400" dirty="0" smtClean="0">
                <a:solidFill>
                  <a:schemeClr val="tx1">
                    <a:lumMod val="95000"/>
                    <a:lumOff val="5000"/>
                  </a:schemeClr>
                </a:solidFill>
                <a:latin typeface="+mn-ea"/>
              </a:rPr>
              <a:t>＋残渣</a:t>
            </a:r>
            <a:r>
              <a:rPr kumimoji="1" lang="en-US" altLang="ja-JP" sz="1400" dirty="0" smtClean="0">
                <a:solidFill>
                  <a:schemeClr val="tx1">
                    <a:lumMod val="95000"/>
                    <a:lumOff val="5000"/>
                  </a:schemeClr>
                </a:solidFill>
                <a:latin typeface="+mn-ea"/>
              </a:rPr>
              <a:t>)</a:t>
            </a:r>
          </a:p>
        </p:txBody>
      </p:sp>
      <p:sp>
        <p:nvSpPr>
          <p:cNvPr id="43" name="正方形/長方形 42"/>
          <p:cNvSpPr/>
          <p:nvPr/>
        </p:nvSpPr>
        <p:spPr>
          <a:xfrm>
            <a:off x="3810128" y="4372690"/>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固液分離</a:t>
            </a:r>
            <a:endParaRPr kumimoji="1" lang="ja-JP" altLang="en-US" sz="1400" dirty="0">
              <a:solidFill>
                <a:schemeClr val="tx1">
                  <a:lumMod val="95000"/>
                  <a:lumOff val="5000"/>
                </a:schemeClr>
              </a:solidFill>
              <a:latin typeface="+mn-ea"/>
            </a:endParaRPr>
          </a:p>
        </p:txBody>
      </p:sp>
      <p:sp>
        <p:nvSpPr>
          <p:cNvPr id="44" name="フレーム 43"/>
          <p:cNvSpPr/>
          <p:nvPr/>
        </p:nvSpPr>
        <p:spPr>
          <a:xfrm>
            <a:off x="3810128" y="2182346"/>
            <a:ext cx="1343145" cy="538575"/>
          </a:xfrm>
          <a:prstGeom prst="frame">
            <a:avLst>
              <a:gd name="adj1" fmla="val 598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外観観察</a:t>
            </a:r>
            <a:endParaRPr kumimoji="1" lang="en-US" altLang="ja-JP" sz="1400" dirty="0" smtClean="0">
              <a:solidFill>
                <a:schemeClr val="tx1"/>
              </a:solidFill>
              <a:latin typeface="+mn-ea"/>
            </a:endParaRPr>
          </a:p>
          <a:p>
            <a:pPr algn="ctr"/>
            <a:r>
              <a:rPr kumimoji="1" lang="ja-JP" altLang="en-US" sz="1400" dirty="0" smtClean="0">
                <a:solidFill>
                  <a:schemeClr val="tx1"/>
                </a:solidFill>
                <a:latin typeface="+mn-ea"/>
              </a:rPr>
              <a:t>重量測定</a:t>
            </a:r>
            <a:endParaRPr kumimoji="1" lang="ja-JP" altLang="en-US" sz="1400" dirty="0">
              <a:solidFill>
                <a:schemeClr val="tx1"/>
              </a:solidFill>
              <a:latin typeface="+mn-ea"/>
            </a:endParaRPr>
          </a:p>
        </p:txBody>
      </p:sp>
      <p:sp>
        <p:nvSpPr>
          <p:cNvPr id="45" name="角丸四角形 44"/>
          <p:cNvSpPr/>
          <p:nvPr/>
        </p:nvSpPr>
        <p:spPr>
          <a:xfrm>
            <a:off x="3714647" y="3927800"/>
            <a:ext cx="1534106" cy="304800"/>
          </a:xfrm>
          <a:prstGeom prst="roundRect">
            <a:avLst>
              <a:gd name="adj" fmla="val 2291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lumMod val="95000"/>
                    <a:lumOff val="5000"/>
                  </a:schemeClr>
                </a:solidFill>
                <a:latin typeface="+mn-ea"/>
              </a:rPr>
              <a:t>溶解</a:t>
            </a:r>
            <a:r>
              <a:rPr kumimoji="1" lang="ja-JP" altLang="en-US" sz="1400" dirty="0" smtClean="0">
                <a:solidFill>
                  <a:schemeClr val="tx1">
                    <a:lumMod val="95000"/>
                    <a:lumOff val="5000"/>
                  </a:schemeClr>
                </a:solidFill>
                <a:latin typeface="+mn-ea"/>
              </a:rPr>
              <a:t>液</a:t>
            </a:r>
            <a:r>
              <a:rPr kumimoji="1" lang="en-US" altLang="ja-JP" sz="1400" dirty="0" smtClean="0">
                <a:solidFill>
                  <a:schemeClr val="tx1">
                    <a:lumMod val="95000"/>
                    <a:lumOff val="5000"/>
                  </a:schemeClr>
                </a:solidFill>
                <a:latin typeface="+mn-ea"/>
              </a:rPr>
              <a:t>(</a:t>
            </a:r>
            <a:r>
              <a:rPr kumimoji="1" lang="ja-JP" altLang="en-US" sz="1400" dirty="0" smtClean="0">
                <a:solidFill>
                  <a:schemeClr val="tx1">
                    <a:lumMod val="95000"/>
                    <a:lumOff val="5000"/>
                  </a:schemeClr>
                </a:solidFill>
                <a:latin typeface="+mn-ea"/>
              </a:rPr>
              <a:t>＋残渣</a:t>
            </a:r>
            <a:r>
              <a:rPr kumimoji="1" lang="en-US" altLang="ja-JP" sz="1400" dirty="0" smtClean="0">
                <a:solidFill>
                  <a:schemeClr val="tx1">
                    <a:lumMod val="95000"/>
                    <a:lumOff val="5000"/>
                  </a:schemeClr>
                </a:solidFill>
                <a:latin typeface="+mn-ea"/>
              </a:rPr>
              <a:t>)</a:t>
            </a:r>
          </a:p>
        </p:txBody>
      </p:sp>
      <p:cxnSp>
        <p:nvCxnSpPr>
          <p:cNvPr id="46" name="直線コネクタ 45"/>
          <p:cNvCxnSpPr>
            <a:stCxn id="38" idx="2"/>
            <a:endCxn id="36" idx="0"/>
          </p:cNvCxnSpPr>
          <p:nvPr/>
        </p:nvCxnSpPr>
        <p:spPr>
          <a:xfrm flipH="1">
            <a:off x="4481700" y="1034062"/>
            <a:ext cx="1" cy="115813"/>
          </a:xfrm>
          <a:prstGeom prst="line">
            <a:avLst/>
          </a:prstGeom>
        </p:spPr>
        <p:style>
          <a:lnRef idx="1">
            <a:schemeClr val="dk1"/>
          </a:lnRef>
          <a:fillRef idx="0">
            <a:schemeClr val="dk1"/>
          </a:fillRef>
          <a:effectRef idx="0">
            <a:schemeClr val="dk1"/>
          </a:effectRef>
          <a:fontRef idx="minor">
            <a:schemeClr val="tx1"/>
          </a:fontRef>
        </p:style>
      </p:cxnSp>
      <p:cxnSp>
        <p:nvCxnSpPr>
          <p:cNvPr id="47" name="直線コネクタ 46"/>
          <p:cNvCxnSpPr>
            <a:stCxn id="36" idx="2"/>
            <a:endCxn id="44" idx="0"/>
          </p:cNvCxnSpPr>
          <p:nvPr/>
        </p:nvCxnSpPr>
        <p:spPr>
          <a:xfrm>
            <a:off x="4481700" y="1424504"/>
            <a:ext cx="1" cy="757842"/>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a:stCxn id="44" idx="2"/>
            <a:endCxn id="37" idx="0"/>
          </p:cNvCxnSpPr>
          <p:nvPr/>
        </p:nvCxnSpPr>
        <p:spPr>
          <a:xfrm flipH="1">
            <a:off x="4481700" y="2720921"/>
            <a:ext cx="1" cy="175520"/>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p:cNvCxnSpPr>
            <a:stCxn id="37" idx="2"/>
            <a:endCxn id="40" idx="0"/>
          </p:cNvCxnSpPr>
          <p:nvPr/>
        </p:nvCxnSpPr>
        <p:spPr>
          <a:xfrm>
            <a:off x="4481700" y="3229815"/>
            <a:ext cx="1" cy="202788"/>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p:cNvCxnSpPr>
            <a:stCxn id="40" idx="2"/>
            <a:endCxn id="45" idx="0"/>
          </p:cNvCxnSpPr>
          <p:nvPr/>
        </p:nvCxnSpPr>
        <p:spPr>
          <a:xfrm flipH="1">
            <a:off x="4481700" y="3737403"/>
            <a:ext cx="1" cy="190397"/>
          </a:xfrm>
          <a:prstGeom prst="line">
            <a:avLst/>
          </a:prstGeom>
        </p:spPr>
        <p:style>
          <a:lnRef idx="1">
            <a:schemeClr val="dk1"/>
          </a:lnRef>
          <a:fillRef idx="0">
            <a:schemeClr val="dk1"/>
          </a:fillRef>
          <a:effectRef idx="0">
            <a:schemeClr val="dk1"/>
          </a:effectRef>
          <a:fontRef idx="minor">
            <a:schemeClr val="tx1"/>
          </a:fontRef>
        </p:style>
      </p:cxnSp>
      <p:cxnSp>
        <p:nvCxnSpPr>
          <p:cNvPr id="51" name="直線コネクタ 50"/>
          <p:cNvCxnSpPr>
            <a:stCxn id="43" idx="3"/>
            <a:endCxn id="42" idx="1"/>
          </p:cNvCxnSpPr>
          <p:nvPr/>
        </p:nvCxnSpPr>
        <p:spPr>
          <a:xfrm flipV="1">
            <a:off x="5153273" y="4523699"/>
            <a:ext cx="289888" cy="1391"/>
          </a:xfrm>
          <a:prstGeom prst="line">
            <a:avLst/>
          </a:prstGeom>
        </p:spPr>
        <p:style>
          <a:lnRef idx="1">
            <a:schemeClr val="dk1"/>
          </a:lnRef>
          <a:fillRef idx="0">
            <a:schemeClr val="dk1"/>
          </a:fillRef>
          <a:effectRef idx="0">
            <a:schemeClr val="dk1"/>
          </a:effectRef>
          <a:fontRef idx="minor">
            <a:schemeClr val="tx1"/>
          </a:fontRef>
        </p:style>
      </p:cxnSp>
      <p:cxnSp>
        <p:nvCxnSpPr>
          <p:cNvPr id="52" name="直線コネクタ 51"/>
          <p:cNvCxnSpPr>
            <a:stCxn id="45" idx="2"/>
            <a:endCxn id="43" idx="0"/>
          </p:cNvCxnSpPr>
          <p:nvPr/>
        </p:nvCxnSpPr>
        <p:spPr>
          <a:xfrm>
            <a:off x="4481700" y="4232600"/>
            <a:ext cx="1" cy="140090"/>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p:cNvCxnSpPr>
            <a:stCxn id="43" idx="2"/>
            <a:endCxn id="41" idx="0"/>
          </p:cNvCxnSpPr>
          <p:nvPr/>
        </p:nvCxnSpPr>
        <p:spPr>
          <a:xfrm flipH="1">
            <a:off x="4481700" y="4677490"/>
            <a:ext cx="1" cy="304008"/>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a:stCxn id="41" idx="2"/>
            <a:endCxn id="56" idx="0"/>
          </p:cNvCxnSpPr>
          <p:nvPr/>
        </p:nvCxnSpPr>
        <p:spPr>
          <a:xfrm>
            <a:off x="4481700" y="5286298"/>
            <a:ext cx="0" cy="798168"/>
          </a:xfrm>
          <a:prstGeom prst="line">
            <a:avLst/>
          </a:prstGeom>
        </p:spPr>
        <p:style>
          <a:lnRef idx="1">
            <a:schemeClr val="dk1"/>
          </a:lnRef>
          <a:fillRef idx="0">
            <a:schemeClr val="dk1"/>
          </a:fillRef>
          <a:effectRef idx="0">
            <a:schemeClr val="dk1"/>
          </a:effectRef>
          <a:fontRef idx="minor">
            <a:schemeClr val="tx1"/>
          </a:fontRef>
        </p:style>
      </p:cxnSp>
      <p:cxnSp>
        <p:nvCxnSpPr>
          <p:cNvPr id="55" name="直線コネクタ 54"/>
          <p:cNvCxnSpPr>
            <a:stCxn id="42" idx="2"/>
            <a:endCxn id="39" idx="0"/>
          </p:cNvCxnSpPr>
          <p:nvPr/>
        </p:nvCxnSpPr>
        <p:spPr>
          <a:xfrm flipH="1">
            <a:off x="6200574" y="4676099"/>
            <a:ext cx="1" cy="127611"/>
          </a:xfrm>
          <a:prstGeom prst="line">
            <a:avLst/>
          </a:prstGeom>
        </p:spPr>
        <p:style>
          <a:lnRef idx="1">
            <a:schemeClr val="dk1"/>
          </a:lnRef>
          <a:fillRef idx="0">
            <a:schemeClr val="dk1"/>
          </a:fillRef>
          <a:effectRef idx="0">
            <a:schemeClr val="dk1"/>
          </a:effectRef>
          <a:fontRef idx="minor">
            <a:schemeClr val="tx1"/>
          </a:fontRef>
        </p:style>
      </p:cxnSp>
      <p:sp>
        <p:nvSpPr>
          <p:cNvPr id="56" name="フレーム 55"/>
          <p:cNvSpPr/>
          <p:nvPr/>
        </p:nvSpPr>
        <p:spPr>
          <a:xfrm>
            <a:off x="3734243" y="6084466"/>
            <a:ext cx="1494914"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放射</a:t>
            </a:r>
            <a:r>
              <a:rPr kumimoji="1" lang="ja-JP" altLang="en-US" sz="1400" dirty="0" smtClean="0">
                <a:solidFill>
                  <a:schemeClr val="tx1"/>
                </a:solidFill>
                <a:latin typeface="+mn-ea"/>
              </a:rPr>
              <a:t>線測定</a:t>
            </a:r>
            <a:endParaRPr kumimoji="1" lang="ja-JP" altLang="en-US" sz="1400" dirty="0">
              <a:solidFill>
                <a:schemeClr val="tx1"/>
              </a:solidFill>
              <a:latin typeface="+mn-ea"/>
            </a:endParaRPr>
          </a:p>
        </p:txBody>
      </p:sp>
      <p:sp>
        <p:nvSpPr>
          <p:cNvPr id="57" name="フレーム 56"/>
          <p:cNvSpPr/>
          <p:nvPr/>
        </p:nvSpPr>
        <p:spPr>
          <a:xfrm>
            <a:off x="5443161" y="6100250"/>
            <a:ext cx="1343145"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ICP-MS</a:t>
            </a:r>
            <a:r>
              <a:rPr kumimoji="1" lang="ja-JP" altLang="en-US" sz="1400" dirty="0" smtClean="0">
                <a:solidFill>
                  <a:schemeClr val="tx1"/>
                </a:solidFill>
                <a:latin typeface="+mn-ea"/>
              </a:rPr>
              <a:t>分析</a:t>
            </a:r>
            <a:endParaRPr kumimoji="1" lang="ja-JP" altLang="en-US" sz="1400" dirty="0">
              <a:solidFill>
                <a:schemeClr val="tx1"/>
              </a:solidFill>
              <a:latin typeface="+mn-ea"/>
            </a:endParaRPr>
          </a:p>
        </p:txBody>
      </p:sp>
      <p:cxnSp>
        <p:nvCxnSpPr>
          <p:cNvPr id="58" name="カギ線コネクタ 57"/>
          <p:cNvCxnSpPr>
            <a:stCxn id="57" idx="0"/>
          </p:cNvCxnSpPr>
          <p:nvPr/>
        </p:nvCxnSpPr>
        <p:spPr>
          <a:xfrm rot="16200000" flipV="1">
            <a:off x="5083416" y="5068932"/>
            <a:ext cx="429602" cy="1633034"/>
          </a:xfrm>
          <a:prstGeom prst="bentConnector2">
            <a:avLst/>
          </a:prstGeom>
        </p:spPr>
        <p:style>
          <a:lnRef idx="1">
            <a:schemeClr val="dk1"/>
          </a:lnRef>
          <a:fillRef idx="0">
            <a:schemeClr val="dk1"/>
          </a:fillRef>
          <a:effectRef idx="0">
            <a:schemeClr val="dk1"/>
          </a:effectRef>
          <a:fontRef idx="minor">
            <a:schemeClr val="tx1"/>
          </a:fontRef>
        </p:style>
      </p:cxnSp>
      <p:sp>
        <p:nvSpPr>
          <p:cNvPr id="28" name="線吹き出し 2 (枠付き) 27"/>
          <p:cNvSpPr/>
          <p:nvPr/>
        </p:nvSpPr>
        <p:spPr>
          <a:xfrm>
            <a:off x="6232438" y="2326531"/>
            <a:ext cx="1546686" cy="394390"/>
          </a:xfrm>
          <a:prstGeom prst="borderCallout2">
            <a:avLst>
              <a:gd name="adj1" fmla="val 17868"/>
              <a:gd name="adj2" fmla="val 178"/>
              <a:gd name="adj3" fmla="val 18750"/>
              <a:gd name="adj4" fmla="val -16667"/>
              <a:gd name="adj5" fmla="val 306545"/>
              <a:gd name="adj6" fmla="val -76339"/>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t>溶解</a:t>
            </a:r>
            <a:r>
              <a:rPr kumimoji="1" lang="ja-JP" altLang="en-US" sz="1200" dirty="0" smtClean="0"/>
              <a:t>条件</a:t>
            </a:r>
            <a:endParaRPr kumimoji="1" lang="ja-JP" altLang="en-US" sz="1200" dirty="0"/>
          </a:p>
        </p:txBody>
      </p:sp>
      <p:sp>
        <p:nvSpPr>
          <p:cNvPr id="29" name="線吹き出し 2 (枠付き) 28"/>
          <p:cNvSpPr/>
          <p:nvPr/>
        </p:nvSpPr>
        <p:spPr>
          <a:xfrm>
            <a:off x="7031059" y="3685809"/>
            <a:ext cx="1678890" cy="685489"/>
          </a:xfrm>
          <a:prstGeom prst="borderCallout2">
            <a:avLst>
              <a:gd name="adj1" fmla="val 17868"/>
              <a:gd name="adj2" fmla="val 178"/>
              <a:gd name="adj3" fmla="val 18750"/>
              <a:gd name="adj4" fmla="val -16667"/>
              <a:gd name="adj5" fmla="val 102600"/>
              <a:gd name="adj6" fmla="val -39426"/>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t>残渣成分</a:t>
            </a:r>
            <a:r>
              <a:rPr kumimoji="1" lang="ja-JP" altLang="en-US" sz="1200" dirty="0" smtClean="0"/>
              <a:t>の把握手法（残渣が発生した場合の対処）</a:t>
            </a:r>
            <a:endParaRPr kumimoji="1" lang="ja-JP" altLang="en-US" sz="1200" dirty="0"/>
          </a:p>
        </p:txBody>
      </p:sp>
      <p:sp>
        <p:nvSpPr>
          <p:cNvPr id="30" name="テキスト ボックス 29"/>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Tree>
    <p:extLst>
      <p:ext uri="{BB962C8B-B14F-4D97-AF65-F5344CB8AC3E}">
        <p14:creationId xmlns:p14="http://schemas.microsoft.com/office/powerpoint/2010/main" val="181036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18</a:t>
            </a:fld>
            <a:endParaRPr kumimoji="1" lang="ja-JP" altLang="en-US"/>
          </a:p>
        </p:txBody>
      </p:sp>
      <p:sp>
        <p:nvSpPr>
          <p:cNvPr id="3" name="テキスト ボックス 2"/>
          <p:cNvSpPr txBox="1"/>
          <p:nvPr/>
        </p:nvSpPr>
        <p:spPr>
          <a:xfrm>
            <a:off x="131768" y="114251"/>
            <a:ext cx="2741456" cy="400110"/>
          </a:xfrm>
          <a:prstGeom prst="rect">
            <a:avLst/>
          </a:prstGeom>
          <a:noFill/>
        </p:spPr>
        <p:txBody>
          <a:bodyPr wrap="none" rtlCol="0">
            <a:spAutoFit/>
          </a:bodyPr>
          <a:lstStyle/>
          <a:p>
            <a:r>
              <a:rPr kumimoji="1" lang="ja-JP" altLang="en-US" sz="2000" b="1" dirty="0" smtClean="0">
                <a:solidFill>
                  <a:srgbClr val="0070C0"/>
                </a:solidFill>
              </a:rPr>
              <a:t>分析フロー（ブロック図）</a:t>
            </a:r>
            <a:endParaRPr kumimoji="1" lang="ja-JP" altLang="en-US" sz="2000" b="1" dirty="0">
              <a:solidFill>
                <a:srgbClr val="0070C0"/>
              </a:solidFill>
            </a:endParaRPr>
          </a:p>
        </p:txBody>
      </p:sp>
      <p:sp>
        <p:nvSpPr>
          <p:cNvPr id="33" name="テキスト ボックス 32"/>
          <p:cNvSpPr txBox="1"/>
          <p:nvPr/>
        </p:nvSpPr>
        <p:spPr>
          <a:xfrm>
            <a:off x="600646" y="648761"/>
            <a:ext cx="659155" cy="369332"/>
          </a:xfrm>
          <a:prstGeom prst="rect">
            <a:avLst/>
          </a:prstGeom>
          <a:noFill/>
        </p:spPr>
        <p:txBody>
          <a:bodyPr wrap="none" rtlCol="0">
            <a:spAutoFit/>
          </a:bodyPr>
          <a:lstStyle/>
          <a:p>
            <a:r>
              <a:rPr kumimoji="1" lang="en-US" altLang="ja-JP" dirty="0" smtClean="0">
                <a:solidFill>
                  <a:srgbClr val="0070C0"/>
                </a:solidFill>
              </a:rPr>
              <a:t>NFD</a:t>
            </a:r>
            <a:endParaRPr kumimoji="1" lang="ja-JP" altLang="en-US" dirty="0">
              <a:solidFill>
                <a:srgbClr val="0070C0"/>
              </a:solidFill>
            </a:endParaRPr>
          </a:p>
        </p:txBody>
      </p:sp>
      <p:sp>
        <p:nvSpPr>
          <p:cNvPr id="30" name="テキスト ボックス 29"/>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32" name="角丸四角形 31"/>
          <p:cNvSpPr/>
          <p:nvPr/>
        </p:nvSpPr>
        <p:spPr>
          <a:xfrm>
            <a:off x="2986855" y="1658874"/>
            <a:ext cx="1384092" cy="289782"/>
          </a:xfrm>
          <a:prstGeom prst="roundRect">
            <a:avLst>
              <a:gd name="adj" fmla="val 1399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受入サンプル</a:t>
            </a:r>
            <a:endParaRPr kumimoji="1" lang="en-US" altLang="ja-JP" sz="1400" dirty="0" smtClean="0">
              <a:solidFill>
                <a:schemeClr val="tx1">
                  <a:lumMod val="95000"/>
                  <a:lumOff val="5000"/>
                </a:schemeClr>
              </a:solidFill>
              <a:latin typeface="+mn-ea"/>
            </a:endParaRPr>
          </a:p>
        </p:txBody>
      </p:sp>
      <p:sp>
        <p:nvSpPr>
          <p:cNvPr id="34" name="角丸四角形 33"/>
          <p:cNvSpPr/>
          <p:nvPr/>
        </p:nvSpPr>
        <p:spPr>
          <a:xfrm>
            <a:off x="479274" y="2637426"/>
            <a:ext cx="988950" cy="304800"/>
          </a:xfrm>
          <a:prstGeom prst="roundRect">
            <a:avLst>
              <a:gd name="adj" fmla="val 22917"/>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試料</a:t>
            </a:r>
            <a:endParaRPr kumimoji="1" lang="ja-JP" altLang="en-US" sz="1400" dirty="0">
              <a:solidFill>
                <a:schemeClr val="tx1">
                  <a:lumMod val="95000"/>
                  <a:lumOff val="5000"/>
                </a:schemeClr>
              </a:solidFill>
              <a:latin typeface="+mn-ea"/>
            </a:endParaRPr>
          </a:p>
        </p:txBody>
      </p:sp>
      <p:sp>
        <p:nvSpPr>
          <p:cNvPr id="35" name="正方形/長方形 34"/>
          <p:cNvSpPr/>
          <p:nvPr/>
        </p:nvSpPr>
        <p:spPr>
          <a:xfrm>
            <a:off x="479274" y="1888925"/>
            <a:ext cx="988950"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操作</a:t>
            </a:r>
            <a:endParaRPr kumimoji="1" lang="ja-JP" altLang="en-US" sz="1400" dirty="0">
              <a:solidFill>
                <a:schemeClr val="tx1">
                  <a:lumMod val="95000"/>
                  <a:lumOff val="5000"/>
                </a:schemeClr>
              </a:solidFill>
              <a:latin typeface="+mn-ea"/>
            </a:endParaRPr>
          </a:p>
        </p:txBody>
      </p:sp>
      <p:sp>
        <p:nvSpPr>
          <p:cNvPr id="59" name="正方形/長方形 58"/>
          <p:cNvSpPr/>
          <p:nvPr/>
        </p:nvSpPr>
        <p:spPr>
          <a:xfrm>
            <a:off x="3007329" y="1238261"/>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受入</a:t>
            </a:r>
            <a:endParaRPr kumimoji="1" lang="ja-JP" altLang="en-US" sz="1400" dirty="0">
              <a:solidFill>
                <a:schemeClr val="tx1">
                  <a:lumMod val="95000"/>
                  <a:lumOff val="5000"/>
                </a:schemeClr>
              </a:solidFill>
              <a:latin typeface="+mn-ea"/>
            </a:endParaRPr>
          </a:p>
        </p:txBody>
      </p:sp>
      <p:sp>
        <p:nvSpPr>
          <p:cNvPr id="60" name="正方形/長方形 59"/>
          <p:cNvSpPr/>
          <p:nvPr/>
        </p:nvSpPr>
        <p:spPr>
          <a:xfrm>
            <a:off x="4663407" y="4343965"/>
            <a:ext cx="1532484" cy="249184"/>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採取</a:t>
            </a:r>
            <a:r>
              <a:rPr kumimoji="1" lang="ja-JP" altLang="en-US" sz="1200" dirty="0" smtClean="0">
                <a:solidFill>
                  <a:schemeClr val="tx1">
                    <a:lumMod val="95000"/>
                    <a:lumOff val="5000"/>
                  </a:schemeClr>
                </a:solidFill>
                <a:latin typeface="+mn-ea"/>
              </a:rPr>
              <a:t>（極薄膜加工）</a:t>
            </a:r>
            <a:endParaRPr kumimoji="1" lang="en-US" altLang="ja-JP" sz="1200" dirty="0" smtClean="0">
              <a:solidFill>
                <a:schemeClr val="tx1">
                  <a:lumMod val="95000"/>
                  <a:lumOff val="5000"/>
                </a:schemeClr>
              </a:solidFill>
              <a:latin typeface="+mn-ea"/>
            </a:endParaRPr>
          </a:p>
        </p:txBody>
      </p:sp>
      <p:sp>
        <p:nvSpPr>
          <p:cNvPr id="61" name="フレーム 60"/>
          <p:cNvSpPr/>
          <p:nvPr/>
        </p:nvSpPr>
        <p:spPr>
          <a:xfrm>
            <a:off x="3007329" y="2146661"/>
            <a:ext cx="1343145" cy="538575"/>
          </a:xfrm>
          <a:prstGeom prst="frame">
            <a:avLst>
              <a:gd name="adj1" fmla="val 598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外観観察</a:t>
            </a:r>
            <a:endParaRPr kumimoji="1" lang="en-US" altLang="ja-JP" sz="1400" dirty="0" smtClean="0">
              <a:solidFill>
                <a:schemeClr val="tx1"/>
              </a:solidFill>
              <a:latin typeface="+mn-ea"/>
            </a:endParaRPr>
          </a:p>
          <a:p>
            <a:pPr algn="ctr"/>
            <a:r>
              <a:rPr kumimoji="1" lang="ja-JP" altLang="en-US" sz="1400" dirty="0" smtClean="0">
                <a:solidFill>
                  <a:schemeClr val="tx1"/>
                </a:solidFill>
                <a:latin typeface="+mn-ea"/>
              </a:rPr>
              <a:t>重量測定</a:t>
            </a:r>
            <a:endParaRPr kumimoji="1" lang="ja-JP" altLang="en-US" sz="1400" dirty="0">
              <a:solidFill>
                <a:schemeClr val="tx1"/>
              </a:solidFill>
              <a:latin typeface="+mn-ea"/>
            </a:endParaRPr>
          </a:p>
        </p:txBody>
      </p:sp>
      <p:sp>
        <p:nvSpPr>
          <p:cNvPr id="62" name="フレーム 61"/>
          <p:cNvSpPr/>
          <p:nvPr/>
        </p:nvSpPr>
        <p:spPr>
          <a:xfrm>
            <a:off x="4663407" y="4760286"/>
            <a:ext cx="1532484"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TEM</a:t>
            </a:r>
            <a:r>
              <a:rPr kumimoji="1" lang="ja-JP" altLang="en-US" sz="1400" dirty="0" smtClean="0">
                <a:solidFill>
                  <a:schemeClr val="tx1"/>
                </a:solidFill>
                <a:latin typeface="+mn-ea"/>
              </a:rPr>
              <a:t>観察</a:t>
            </a:r>
            <a:endParaRPr kumimoji="1" lang="ja-JP" altLang="en-US" sz="1400" dirty="0">
              <a:solidFill>
                <a:schemeClr val="tx1"/>
              </a:solidFill>
              <a:latin typeface="+mn-ea"/>
            </a:endParaRPr>
          </a:p>
        </p:txBody>
      </p:sp>
      <p:cxnSp>
        <p:nvCxnSpPr>
          <p:cNvPr id="63" name="直線コネクタ 62"/>
          <p:cNvCxnSpPr>
            <a:stCxn id="59" idx="2"/>
            <a:endCxn id="32" idx="0"/>
          </p:cNvCxnSpPr>
          <p:nvPr/>
        </p:nvCxnSpPr>
        <p:spPr>
          <a:xfrm flipH="1">
            <a:off x="3678901" y="1543061"/>
            <a:ext cx="1" cy="115813"/>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a:stCxn id="32" idx="2"/>
            <a:endCxn id="61" idx="0"/>
          </p:cNvCxnSpPr>
          <p:nvPr/>
        </p:nvCxnSpPr>
        <p:spPr>
          <a:xfrm>
            <a:off x="3678901" y="1948656"/>
            <a:ext cx="1" cy="198005"/>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a:stCxn id="84" idx="2"/>
            <a:endCxn id="71" idx="0"/>
          </p:cNvCxnSpPr>
          <p:nvPr/>
        </p:nvCxnSpPr>
        <p:spPr>
          <a:xfrm flipH="1">
            <a:off x="5429649" y="1781720"/>
            <a:ext cx="1" cy="193975"/>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p:cNvCxnSpPr>
            <a:stCxn id="72" idx="2"/>
            <a:endCxn id="60" idx="0"/>
          </p:cNvCxnSpPr>
          <p:nvPr/>
        </p:nvCxnSpPr>
        <p:spPr>
          <a:xfrm>
            <a:off x="5429649" y="3649206"/>
            <a:ext cx="0" cy="694759"/>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p:cNvCxnSpPr>
            <a:stCxn id="60" idx="2"/>
            <a:endCxn id="62" idx="0"/>
          </p:cNvCxnSpPr>
          <p:nvPr/>
        </p:nvCxnSpPr>
        <p:spPr>
          <a:xfrm>
            <a:off x="5429649" y="4593149"/>
            <a:ext cx="0" cy="167137"/>
          </a:xfrm>
          <a:prstGeom prst="line">
            <a:avLst/>
          </a:prstGeom>
        </p:spPr>
        <p:style>
          <a:lnRef idx="1">
            <a:schemeClr val="dk1"/>
          </a:lnRef>
          <a:fillRef idx="0">
            <a:schemeClr val="dk1"/>
          </a:fillRef>
          <a:effectRef idx="0">
            <a:schemeClr val="dk1"/>
          </a:effectRef>
          <a:fontRef idx="minor">
            <a:schemeClr val="tx1"/>
          </a:fontRef>
        </p:style>
      </p:cxnSp>
      <p:cxnSp>
        <p:nvCxnSpPr>
          <p:cNvPr id="68" name="直線コネクタ 67"/>
          <p:cNvCxnSpPr>
            <a:stCxn id="62" idx="2"/>
            <a:endCxn id="82" idx="0"/>
          </p:cNvCxnSpPr>
          <p:nvPr/>
        </p:nvCxnSpPr>
        <p:spPr>
          <a:xfrm>
            <a:off x="5429649" y="5093660"/>
            <a:ext cx="0" cy="169068"/>
          </a:xfrm>
          <a:prstGeom prst="line">
            <a:avLst/>
          </a:prstGeom>
        </p:spPr>
        <p:style>
          <a:lnRef idx="1">
            <a:schemeClr val="dk1"/>
          </a:lnRef>
          <a:fillRef idx="0">
            <a:schemeClr val="dk1"/>
          </a:fillRef>
          <a:effectRef idx="0">
            <a:schemeClr val="dk1"/>
          </a:effectRef>
          <a:fontRef idx="minor">
            <a:schemeClr val="tx1"/>
          </a:fontRef>
        </p:style>
      </p:cxnSp>
      <p:sp>
        <p:nvSpPr>
          <p:cNvPr id="70" name="フレーム 69"/>
          <p:cNvSpPr/>
          <p:nvPr/>
        </p:nvSpPr>
        <p:spPr>
          <a:xfrm>
            <a:off x="479274" y="2245543"/>
            <a:ext cx="988950" cy="333374"/>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測定項目</a:t>
            </a:r>
            <a:endParaRPr kumimoji="1" lang="ja-JP" altLang="en-US" sz="1400" dirty="0">
              <a:solidFill>
                <a:schemeClr val="tx1"/>
              </a:solidFill>
              <a:latin typeface="+mn-ea"/>
            </a:endParaRPr>
          </a:p>
        </p:txBody>
      </p:sp>
      <p:sp>
        <p:nvSpPr>
          <p:cNvPr id="71" name="フレーム 70"/>
          <p:cNvSpPr/>
          <p:nvPr/>
        </p:nvSpPr>
        <p:spPr>
          <a:xfrm>
            <a:off x="4663407" y="1975695"/>
            <a:ext cx="1532484" cy="547475"/>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SEM/EDX</a:t>
            </a:r>
          </a:p>
          <a:p>
            <a:pPr algn="ctr"/>
            <a:r>
              <a:rPr kumimoji="1" lang="ja-JP" altLang="en-US" sz="1200" dirty="0" smtClean="0">
                <a:solidFill>
                  <a:schemeClr val="tx1"/>
                </a:solidFill>
                <a:latin typeface="+mn-ea"/>
              </a:rPr>
              <a:t>（着目領域探索）</a:t>
            </a:r>
            <a:endParaRPr kumimoji="1" lang="ja-JP" altLang="en-US" sz="1200" dirty="0">
              <a:solidFill>
                <a:schemeClr val="tx1"/>
              </a:solidFill>
              <a:latin typeface="+mn-ea"/>
            </a:endParaRPr>
          </a:p>
        </p:txBody>
      </p:sp>
      <p:sp>
        <p:nvSpPr>
          <p:cNvPr id="72" name="フレーム 71"/>
          <p:cNvSpPr/>
          <p:nvPr/>
        </p:nvSpPr>
        <p:spPr>
          <a:xfrm>
            <a:off x="4663407" y="3200745"/>
            <a:ext cx="1532484" cy="448461"/>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SEM/EDX</a:t>
            </a:r>
          </a:p>
          <a:p>
            <a:pPr algn="ctr"/>
            <a:r>
              <a:rPr kumimoji="1" lang="ja-JP" altLang="en-US" sz="1200" dirty="0" smtClean="0">
                <a:solidFill>
                  <a:schemeClr val="tx1"/>
                </a:solidFill>
                <a:latin typeface="+mn-ea"/>
              </a:rPr>
              <a:t>（</a:t>
            </a:r>
            <a:r>
              <a:rPr kumimoji="1" lang="ja-JP" altLang="en-US" sz="1200" dirty="0">
                <a:solidFill>
                  <a:schemeClr val="tx1"/>
                </a:solidFill>
                <a:latin typeface="+mn-ea"/>
              </a:rPr>
              <a:t>点</a:t>
            </a:r>
            <a:r>
              <a:rPr kumimoji="1" lang="ja-JP" altLang="en-US" sz="1200" dirty="0" smtClean="0">
                <a:solidFill>
                  <a:schemeClr val="tx1"/>
                </a:solidFill>
                <a:latin typeface="+mn-ea"/>
              </a:rPr>
              <a:t>分析・半定量）</a:t>
            </a:r>
            <a:endParaRPr kumimoji="1" lang="ja-JP" altLang="en-US" sz="1200" dirty="0">
              <a:solidFill>
                <a:schemeClr val="tx1"/>
              </a:solidFill>
              <a:latin typeface="+mn-ea"/>
            </a:endParaRPr>
          </a:p>
        </p:txBody>
      </p:sp>
      <p:sp>
        <p:nvSpPr>
          <p:cNvPr id="73" name="フレーム 72"/>
          <p:cNvSpPr/>
          <p:nvPr/>
        </p:nvSpPr>
        <p:spPr>
          <a:xfrm>
            <a:off x="4663407" y="2580945"/>
            <a:ext cx="1532484" cy="547475"/>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SEM/EDX</a:t>
            </a:r>
          </a:p>
          <a:p>
            <a:pPr algn="ctr"/>
            <a:r>
              <a:rPr kumimoji="1" lang="ja-JP" altLang="en-US" sz="1200" dirty="0" smtClean="0">
                <a:solidFill>
                  <a:schemeClr val="tx1"/>
                </a:solidFill>
                <a:latin typeface="+mn-ea"/>
              </a:rPr>
              <a:t>（マッピング）</a:t>
            </a:r>
            <a:endParaRPr kumimoji="1" lang="ja-JP" altLang="en-US" sz="1200" dirty="0">
              <a:solidFill>
                <a:schemeClr val="tx1"/>
              </a:solidFill>
              <a:latin typeface="+mn-ea"/>
            </a:endParaRPr>
          </a:p>
        </p:txBody>
      </p:sp>
      <p:cxnSp>
        <p:nvCxnSpPr>
          <p:cNvPr id="74" name="直線コネクタ 73"/>
          <p:cNvCxnSpPr>
            <a:stCxn id="71" idx="2"/>
            <a:endCxn id="73" idx="0"/>
          </p:cNvCxnSpPr>
          <p:nvPr/>
        </p:nvCxnSpPr>
        <p:spPr>
          <a:xfrm>
            <a:off x="5429649" y="2523170"/>
            <a:ext cx="0" cy="57775"/>
          </a:xfrm>
          <a:prstGeom prst="line">
            <a:avLst/>
          </a:prstGeom>
        </p:spPr>
        <p:style>
          <a:lnRef idx="1">
            <a:schemeClr val="dk1"/>
          </a:lnRef>
          <a:fillRef idx="0">
            <a:schemeClr val="dk1"/>
          </a:fillRef>
          <a:effectRef idx="0">
            <a:schemeClr val="dk1"/>
          </a:effectRef>
          <a:fontRef idx="minor">
            <a:schemeClr val="tx1"/>
          </a:fontRef>
        </p:style>
      </p:cxnSp>
      <p:cxnSp>
        <p:nvCxnSpPr>
          <p:cNvPr id="75" name="直線コネクタ 74"/>
          <p:cNvCxnSpPr>
            <a:stCxn id="73" idx="2"/>
            <a:endCxn id="72" idx="0"/>
          </p:cNvCxnSpPr>
          <p:nvPr/>
        </p:nvCxnSpPr>
        <p:spPr>
          <a:xfrm>
            <a:off x="5429649" y="3128420"/>
            <a:ext cx="0" cy="72325"/>
          </a:xfrm>
          <a:prstGeom prst="line">
            <a:avLst/>
          </a:prstGeom>
        </p:spPr>
        <p:style>
          <a:lnRef idx="1">
            <a:schemeClr val="dk1"/>
          </a:lnRef>
          <a:fillRef idx="0">
            <a:schemeClr val="dk1"/>
          </a:fillRef>
          <a:effectRef idx="0">
            <a:schemeClr val="dk1"/>
          </a:effectRef>
          <a:fontRef idx="minor">
            <a:schemeClr val="tx1"/>
          </a:fontRef>
        </p:style>
      </p:cxnSp>
      <p:sp>
        <p:nvSpPr>
          <p:cNvPr id="76" name="フレーム 75"/>
          <p:cNvSpPr/>
          <p:nvPr/>
        </p:nvSpPr>
        <p:spPr>
          <a:xfrm>
            <a:off x="4663407" y="6004690"/>
            <a:ext cx="1532484" cy="497300"/>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電子線回折</a:t>
            </a:r>
            <a:endParaRPr kumimoji="1" lang="en-US" altLang="ja-JP" sz="1400" dirty="0" smtClean="0">
              <a:solidFill>
                <a:schemeClr val="tx1"/>
              </a:solidFill>
              <a:latin typeface="+mn-ea"/>
            </a:endParaRPr>
          </a:p>
          <a:p>
            <a:pPr algn="ctr"/>
            <a:r>
              <a:rPr kumimoji="1" lang="ja-JP" altLang="en-US" sz="1200" dirty="0" smtClean="0">
                <a:solidFill>
                  <a:schemeClr val="tx1"/>
                </a:solidFill>
                <a:latin typeface="+mn-ea"/>
              </a:rPr>
              <a:t>（構造解析）</a:t>
            </a:r>
            <a:endParaRPr kumimoji="1" lang="ja-JP" altLang="en-US" sz="1200" dirty="0">
              <a:solidFill>
                <a:schemeClr val="tx1"/>
              </a:solidFill>
              <a:latin typeface="+mn-ea"/>
            </a:endParaRPr>
          </a:p>
        </p:txBody>
      </p:sp>
      <p:cxnSp>
        <p:nvCxnSpPr>
          <p:cNvPr id="80" name="カギ線コネクタ 79"/>
          <p:cNvCxnSpPr>
            <a:stCxn id="61" idx="2"/>
            <a:endCxn id="84" idx="0"/>
          </p:cNvCxnSpPr>
          <p:nvPr/>
        </p:nvCxnSpPr>
        <p:spPr>
          <a:xfrm rot="5400000" flipH="1" flipV="1">
            <a:off x="3950118" y="1205704"/>
            <a:ext cx="1208316" cy="1750748"/>
          </a:xfrm>
          <a:prstGeom prst="bentConnector5">
            <a:avLst>
              <a:gd name="adj1" fmla="val -18919"/>
              <a:gd name="adj2" fmla="val 50000"/>
              <a:gd name="adj3" fmla="val 118919"/>
            </a:avLst>
          </a:prstGeom>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677053" y="1581147"/>
            <a:ext cx="543739" cy="307777"/>
          </a:xfrm>
          <a:prstGeom prst="rect">
            <a:avLst/>
          </a:prstGeom>
          <a:noFill/>
        </p:spPr>
        <p:txBody>
          <a:bodyPr wrap="none" rtlCol="0">
            <a:spAutoFit/>
          </a:bodyPr>
          <a:lstStyle/>
          <a:p>
            <a:r>
              <a:rPr kumimoji="1" lang="ja-JP" altLang="en-US" sz="1400" dirty="0" smtClean="0"/>
              <a:t>凡例</a:t>
            </a:r>
            <a:endParaRPr kumimoji="1" lang="en-US" altLang="ja-JP" sz="1400" dirty="0" smtClean="0"/>
          </a:p>
        </p:txBody>
      </p:sp>
      <p:sp>
        <p:nvSpPr>
          <p:cNvPr id="82" name="フレーム 81"/>
          <p:cNvSpPr/>
          <p:nvPr/>
        </p:nvSpPr>
        <p:spPr>
          <a:xfrm>
            <a:off x="4663407" y="5262728"/>
            <a:ext cx="1532484" cy="547475"/>
          </a:xfrm>
          <a:prstGeom prst="frame">
            <a:avLst>
              <a:gd name="adj1" fmla="val 8056"/>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n-ea"/>
              </a:rPr>
              <a:t>STEM/EDX</a:t>
            </a:r>
          </a:p>
          <a:p>
            <a:pPr algn="ctr"/>
            <a:r>
              <a:rPr kumimoji="1" lang="ja-JP" altLang="en-US" sz="1100" dirty="0" smtClean="0">
                <a:solidFill>
                  <a:schemeClr val="tx1"/>
                </a:solidFill>
                <a:latin typeface="+mn-ea"/>
              </a:rPr>
              <a:t>（マッピング，点分析）</a:t>
            </a:r>
            <a:endParaRPr kumimoji="1" lang="ja-JP" altLang="en-US" sz="1100" dirty="0">
              <a:solidFill>
                <a:schemeClr val="tx1"/>
              </a:solidFill>
              <a:latin typeface="+mn-ea"/>
            </a:endParaRPr>
          </a:p>
        </p:txBody>
      </p:sp>
      <p:cxnSp>
        <p:nvCxnSpPr>
          <p:cNvPr id="83" name="直線コネクタ 82"/>
          <p:cNvCxnSpPr>
            <a:stCxn id="82" idx="2"/>
            <a:endCxn id="76" idx="0"/>
          </p:cNvCxnSpPr>
          <p:nvPr/>
        </p:nvCxnSpPr>
        <p:spPr>
          <a:xfrm>
            <a:off x="5429649" y="5810203"/>
            <a:ext cx="0" cy="194487"/>
          </a:xfrm>
          <a:prstGeom prst="line">
            <a:avLst/>
          </a:prstGeom>
        </p:spPr>
        <p:style>
          <a:lnRef idx="1">
            <a:schemeClr val="dk1"/>
          </a:lnRef>
          <a:fillRef idx="0">
            <a:schemeClr val="dk1"/>
          </a:fillRef>
          <a:effectRef idx="0">
            <a:schemeClr val="dk1"/>
          </a:effectRef>
          <a:fontRef idx="minor">
            <a:schemeClr val="tx1"/>
          </a:fontRef>
        </p:style>
      </p:cxnSp>
      <p:sp>
        <p:nvSpPr>
          <p:cNvPr id="84" name="正方形/長方形 83"/>
          <p:cNvSpPr/>
          <p:nvPr/>
        </p:nvSpPr>
        <p:spPr>
          <a:xfrm>
            <a:off x="4758077" y="1476920"/>
            <a:ext cx="1343145" cy="30480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lumMod val="95000"/>
                    <a:lumOff val="5000"/>
                  </a:schemeClr>
                </a:solidFill>
                <a:latin typeface="+mn-ea"/>
              </a:rPr>
              <a:t>分取</a:t>
            </a:r>
            <a:endParaRPr kumimoji="1" lang="ja-JP" altLang="en-US" sz="1400" dirty="0">
              <a:solidFill>
                <a:schemeClr val="tx1">
                  <a:lumMod val="95000"/>
                  <a:lumOff val="5000"/>
                </a:schemeClr>
              </a:solidFill>
              <a:latin typeface="+mn-ea"/>
            </a:endParaRPr>
          </a:p>
        </p:txBody>
      </p:sp>
    </p:spTree>
    <p:extLst>
      <p:ext uri="{BB962C8B-B14F-4D97-AF65-F5344CB8AC3E}">
        <p14:creationId xmlns:p14="http://schemas.microsoft.com/office/powerpoint/2010/main" val="176108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2</a:t>
            </a:fld>
            <a:endParaRPr kumimoji="1" lang="ja-JP" altLang="en-US"/>
          </a:p>
        </p:txBody>
      </p:sp>
      <p:sp>
        <p:nvSpPr>
          <p:cNvPr id="3" name="テキスト ボックス 2"/>
          <p:cNvSpPr txBox="1"/>
          <p:nvPr/>
        </p:nvSpPr>
        <p:spPr>
          <a:xfrm>
            <a:off x="131768" y="114251"/>
            <a:ext cx="4378122" cy="400110"/>
          </a:xfrm>
          <a:prstGeom prst="rect">
            <a:avLst/>
          </a:prstGeom>
          <a:noFill/>
        </p:spPr>
        <p:txBody>
          <a:bodyPr wrap="none" rtlCol="0">
            <a:spAutoFit/>
          </a:bodyPr>
          <a:lstStyle/>
          <a:p>
            <a:r>
              <a:rPr kumimoji="1" lang="ja-JP" altLang="en-US" sz="2000" b="1" dirty="0" smtClean="0">
                <a:solidFill>
                  <a:srgbClr val="0070C0"/>
                </a:solidFill>
              </a:rPr>
              <a:t>堆積物・付着物サンプル分析の主目的</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28" name="テキスト ボックス 27"/>
          <p:cNvSpPr txBox="1"/>
          <p:nvPr/>
        </p:nvSpPr>
        <p:spPr>
          <a:xfrm>
            <a:off x="307617" y="736343"/>
            <a:ext cx="8528766" cy="1277273"/>
          </a:xfrm>
          <a:prstGeom prst="rect">
            <a:avLst/>
          </a:prstGeom>
          <a:noFill/>
        </p:spPr>
        <p:txBody>
          <a:bodyPr wrap="square" rtlCol="0">
            <a:spAutoFit/>
          </a:bodyPr>
          <a:lstStyle/>
          <a:p>
            <a:pPr>
              <a:spcBef>
                <a:spcPts val="600"/>
              </a:spcBef>
            </a:pPr>
            <a:r>
              <a:rPr kumimoji="1" lang="en-US" altLang="ja-JP" dirty="0" smtClean="0">
                <a:solidFill>
                  <a:schemeClr val="accent5"/>
                </a:solidFill>
              </a:rPr>
              <a:t>【</a:t>
            </a:r>
            <a:r>
              <a:rPr kumimoji="1" lang="ja-JP" altLang="en-US" dirty="0" smtClean="0">
                <a:solidFill>
                  <a:schemeClr val="accent5"/>
                </a:solidFill>
              </a:rPr>
              <a:t>燃料デブリの形成過程の検討</a:t>
            </a:r>
            <a:r>
              <a:rPr kumimoji="1" lang="en-US" altLang="ja-JP" dirty="0" smtClean="0">
                <a:solidFill>
                  <a:schemeClr val="accent5"/>
                </a:solidFill>
              </a:rPr>
              <a:t>】</a:t>
            </a:r>
          </a:p>
          <a:p>
            <a:pPr marL="285750" indent="-285750">
              <a:spcBef>
                <a:spcPts val="600"/>
              </a:spcBef>
              <a:buFont typeface="Wingdings" panose="05000000000000000000" pitchFamily="2" charset="2"/>
              <a:buChar char="l"/>
            </a:pPr>
            <a:r>
              <a:rPr kumimoji="1" lang="ja-JP" altLang="en-US" dirty="0" smtClean="0"/>
              <a:t>着目する粒子の形成条件（</a:t>
            </a:r>
            <a:r>
              <a:rPr kumimoji="1" lang="ja-JP" altLang="en-US" dirty="0"/>
              <a:t>材料、到達温度、雰囲気</a:t>
            </a:r>
            <a:r>
              <a:rPr kumimoji="1" lang="ja-JP" altLang="en-US" dirty="0" smtClean="0"/>
              <a:t>）を推定し、場所ごとの形成条件の相違や共通点等の特徴を整理し、特定の領域に対する燃料デブリの形成過程を検討するための知見を得る。</a:t>
            </a:r>
            <a:endParaRPr kumimoji="1" lang="en-US" altLang="ja-JP" dirty="0" smtClean="0"/>
          </a:p>
        </p:txBody>
      </p:sp>
      <p:sp>
        <p:nvSpPr>
          <p:cNvPr id="6" name="テキスト ボックス 5"/>
          <p:cNvSpPr txBox="1"/>
          <p:nvPr/>
        </p:nvSpPr>
        <p:spPr>
          <a:xfrm>
            <a:off x="279028" y="3185945"/>
            <a:ext cx="8370677" cy="1708160"/>
          </a:xfrm>
          <a:prstGeom prst="rect">
            <a:avLst/>
          </a:prstGeom>
          <a:noFill/>
        </p:spPr>
        <p:txBody>
          <a:bodyPr wrap="square" rtlCol="0">
            <a:spAutoFit/>
          </a:bodyPr>
          <a:lstStyle/>
          <a:p>
            <a:pPr>
              <a:spcBef>
                <a:spcPts val="600"/>
              </a:spcBef>
            </a:pPr>
            <a:r>
              <a:rPr kumimoji="1" lang="en-US" altLang="ja-JP" dirty="0" smtClean="0">
                <a:solidFill>
                  <a:schemeClr val="accent5"/>
                </a:solidFill>
              </a:rPr>
              <a:t>【</a:t>
            </a:r>
            <a:r>
              <a:rPr kumimoji="1" lang="ja-JP" altLang="en-US" dirty="0" smtClean="0">
                <a:solidFill>
                  <a:schemeClr val="accent5"/>
                </a:solidFill>
              </a:rPr>
              <a:t>将来的な燃料デブリ分析に向けた課題への対応</a:t>
            </a:r>
            <a:r>
              <a:rPr kumimoji="1" lang="en-US" altLang="ja-JP" dirty="0" smtClean="0">
                <a:solidFill>
                  <a:schemeClr val="accent5"/>
                </a:solidFill>
              </a:rPr>
              <a:t>】</a:t>
            </a:r>
            <a:r>
              <a:rPr kumimoji="1" lang="ja-JP" altLang="en-US" sz="1400" dirty="0" smtClean="0">
                <a:solidFill>
                  <a:schemeClr val="accent5"/>
                </a:solidFill>
              </a:rPr>
              <a:t>（上記２目的と連動）</a:t>
            </a:r>
            <a:endParaRPr kumimoji="1" lang="en-US" altLang="ja-JP" sz="1400" dirty="0" smtClean="0">
              <a:solidFill>
                <a:schemeClr val="accent5"/>
              </a:solidFill>
            </a:endParaRPr>
          </a:p>
          <a:p>
            <a:pPr marL="285750" indent="-285750">
              <a:spcBef>
                <a:spcPts val="600"/>
              </a:spcBef>
              <a:buFont typeface="Wingdings" panose="05000000000000000000" pitchFamily="2" charset="2"/>
              <a:buChar char="l"/>
            </a:pPr>
            <a:r>
              <a:rPr kumimoji="1" lang="ja-JP" altLang="en-US" dirty="0" smtClean="0"/>
              <a:t>粒子</a:t>
            </a:r>
            <a:r>
              <a:rPr kumimoji="1" lang="ja-JP" altLang="en-US" dirty="0"/>
              <a:t>内部の（金属／酸化物の判定を含む）組成</a:t>
            </a:r>
            <a:r>
              <a:rPr kumimoji="1" lang="ja-JP" altLang="en-US" dirty="0" smtClean="0"/>
              <a:t>・結晶構造評価の高精度化（</a:t>
            </a:r>
            <a:r>
              <a:rPr kumimoji="1" lang="en-US" altLang="ja-JP" dirty="0" smtClean="0"/>
              <a:t>TEM</a:t>
            </a:r>
            <a:r>
              <a:rPr kumimoji="1" lang="ja-JP" altLang="en-US" dirty="0" smtClean="0"/>
              <a:t>分析）</a:t>
            </a:r>
            <a:endParaRPr kumimoji="1" lang="en-US" altLang="ja-JP" dirty="0" smtClean="0"/>
          </a:p>
          <a:p>
            <a:pPr marL="285750" indent="-285750">
              <a:spcBef>
                <a:spcPts val="600"/>
              </a:spcBef>
              <a:buFont typeface="Wingdings" panose="05000000000000000000" pitchFamily="2" charset="2"/>
              <a:buChar char="l"/>
            </a:pPr>
            <a:r>
              <a:rPr kumimoji="1" lang="ja-JP" altLang="en-US" dirty="0"/>
              <a:t>含有元素</a:t>
            </a:r>
            <a:r>
              <a:rPr kumimoji="1" lang="ja-JP" altLang="en-US" dirty="0" smtClean="0"/>
              <a:t>の同定過程の明確化（</a:t>
            </a:r>
            <a:r>
              <a:rPr kumimoji="1" lang="en-US" altLang="ja-JP" dirty="0" smtClean="0"/>
              <a:t>EDX</a:t>
            </a:r>
            <a:r>
              <a:rPr kumimoji="1" lang="ja-JP" altLang="en-US" dirty="0" err="1" smtClean="0"/>
              <a:t>，</a:t>
            </a:r>
            <a:r>
              <a:rPr kumimoji="1" lang="en-US" altLang="ja-JP" dirty="0" smtClean="0"/>
              <a:t>WDX</a:t>
            </a:r>
            <a:r>
              <a:rPr kumimoji="1" lang="ja-JP" altLang="en-US" dirty="0" smtClean="0"/>
              <a:t>分析）</a:t>
            </a:r>
            <a:endParaRPr kumimoji="1" lang="en-US" altLang="ja-JP" dirty="0" smtClean="0"/>
          </a:p>
          <a:p>
            <a:pPr marL="285750" indent="-285750">
              <a:spcBef>
                <a:spcPts val="600"/>
              </a:spcBef>
              <a:buFont typeface="Wingdings" panose="05000000000000000000" pitchFamily="2" charset="2"/>
              <a:buChar char="l"/>
            </a:pPr>
            <a:r>
              <a:rPr kumimoji="1" lang="ja-JP" altLang="en-US" dirty="0"/>
              <a:t>定量</a:t>
            </a:r>
            <a:r>
              <a:rPr kumimoji="1" lang="ja-JP" altLang="en-US" dirty="0" smtClean="0"/>
              <a:t>分析値の不確かさとその評価過程の明確化（化学分析）</a:t>
            </a:r>
            <a:endParaRPr kumimoji="1" lang="en-US" altLang="ja-JP" dirty="0" smtClean="0"/>
          </a:p>
        </p:txBody>
      </p:sp>
      <p:sp>
        <p:nvSpPr>
          <p:cNvPr id="7" name="テキスト ボックス 6"/>
          <p:cNvSpPr txBox="1"/>
          <p:nvPr/>
        </p:nvSpPr>
        <p:spPr>
          <a:xfrm>
            <a:off x="307617" y="2184685"/>
            <a:ext cx="8313500" cy="723275"/>
          </a:xfrm>
          <a:prstGeom prst="rect">
            <a:avLst/>
          </a:prstGeom>
          <a:noFill/>
        </p:spPr>
        <p:txBody>
          <a:bodyPr wrap="square" rtlCol="0">
            <a:spAutoFit/>
          </a:bodyPr>
          <a:lstStyle/>
          <a:p>
            <a:pPr>
              <a:spcBef>
                <a:spcPts val="600"/>
              </a:spcBef>
            </a:pPr>
            <a:r>
              <a:rPr kumimoji="1" lang="en-US" altLang="ja-JP" dirty="0" smtClean="0">
                <a:solidFill>
                  <a:schemeClr val="accent5"/>
                </a:solidFill>
              </a:rPr>
              <a:t>【</a:t>
            </a:r>
            <a:r>
              <a:rPr kumimoji="1" lang="ja-JP" altLang="en-US" dirty="0" smtClean="0">
                <a:solidFill>
                  <a:schemeClr val="accent5"/>
                </a:solidFill>
              </a:rPr>
              <a:t>現場情報、汚染状況の把握</a:t>
            </a:r>
            <a:r>
              <a:rPr kumimoji="1" lang="en-US" altLang="ja-JP" dirty="0" smtClean="0">
                <a:solidFill>
                  <a:schemeClr val="accent5"/>
                </a:solidFill>
              </a:rPr>
              <a:t>】</a:t>
            </a:r>
            <a:r>
              <a:rPr kumimoji="1" lang="ja-JP" altLang="en-US" dirty="0" smtClean="0">
                <a:solidFill>
                  <a:schemeClr val="accent5"/>
                </a:solidFill>
              </a:rPr>
              <a:t>　</a:t>
            </a:r>
            <a:endParaRPr kumimoji="1" lang="en-US" altLang="ja-JP" dirty="0" smtClean="0">
              <a:solidFill>
                <a:schemeClr val="accent5"/>
              </a:solidFill>
            </a:endParaRPr>
          </a:p>
          <a:p>
            <a:pPr marL="285750" indent="-285750">
              <a:spcBef>
                <a:spcPts val="600"/>
              </a:spcBef>
              <a:buFont typeface="Wingdings" panose="05000000000000000000" pitchFamily="2" charset="2"/>
              <a:buChar char="l"/>
            </a:pPr>
            <a:r>
              <a:rPr kumimoji="1" lang="ja-JP" altLang="en-US" dirty="0" smtClean="0"/>
              <a:t>サンプル中の主要構成成分、主要放射性核種、構成相を把握する。</a:t>
            </a:r>
            <a:endParaRPr kumimoji="1" lang="en-US" altLang="ja-JP" dirty="0" smtClean="0"/>
          </a:p>
        </p:txBody>
      </p:sp>
    </p:spTree>
    <p:extLst>
      <p:ext uri="{BB962C8B-B14F-4D97-AF65-F5344CB8AC3E}">
        <p14:creationId xmlns:p14="http://schemas.microsoft.com/office/powerpoint/2010/main" val="233705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3</a:t>
            </a:fld>
            <a:endParaRPr kumimoji="1" lang="ja-JP" altLang="en-US"/>
          </a:p>
        </p:txBody>
      </p:sp>
      <p:sp>
        <p:nvSpPr>
          <p:cNvPr id="3" name="テキスト ボックス 2"/>
          <p:cNvSpPr txBox="1"/>
          <p:nvPr/>
        </p:nvSpPr>
        <p:spPr>
          <a:xfrm>
            <a:off x="131768" y="114251"/>
            <a:ext cx="3594254" cy="400110"/>
          </a:xfrm>
          <a:prstGeom prst="rect">
            <a:avLst/>
          </a:prstGeom>
          <a:noFill/>
        </p:spPr>
        <p:txBody>
          <a:bodyPr wrap="none" rtlCol="0">
            <a:spAutoFit/>
          </a:bodyPr>
          <a:lstStyle/>
          <a:p>
            <a:r>
              <a:rPr kumimoji="1" lang="en-US" altLang="ja-JP" sz="2000" b="1" dirty="0" smtClean="0">
                <a:solidFill>
                  <a:srgbClr val="0070C0"/>
                </a:solidFill>
              </a:rPr>
              <a:t>R3</a:t>
            </a:r>
            <a:r>
              <a:rPr kumimoji="1" lang="ja-JP" altLang="en-US" sz="2000" b="1" dirty="0" smtClean="0">
                <a:solidFill>
                  <a:srgbClr val="0070C0"/>
                </a:solidFill>
              </a:rPr>
              <a:t>年度までの成果と課題（</a:t>
            </a:r>
            <a:r>
              <a:rPr kumimoji="1" lang="en-US" altLang="ja-JP" sz="2000" b="1" dirty="0" smtClean="0">
                <a:solidFill>
                  <a:srgbClr val="0070C0"/>
                </a:solidFill>
              </a:rPr>
              <a:t>1/2</a:t>
            </a:r>
            <a:r>
              <a:rPr kumimoji="1" lang="ja-JP" altLang="en-US" sz="2000" b="1" dirty="0" smtClean="0">
                <a:solidFill>
                  <a:srgbClr val="0070C0"/>
                </a:solidFill>
              </a:rPr>
              <a:t>）</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946487366"/>
              </p:ext>
            </p:extLst>
          </p:nvPr>
        </p:nvGraphicFramePr>
        <p:xfrm>
          <a:off x="374814" y="1243330"/>
          <a:ext cx="8394371" cy="5326380"/>
        </p:xfrm>
        <a:graphic>
          <a:graphicData uri="http://schemas.openxmlformats.org/drawingml/2006/table">
            <a:tbl>
              <a:tblPr firstRow="1" bandRow="1">
                <a:tableStyleId>{5C22544A-7EE6-4342-B048-85BDC9FD1C3A}</a:tableStyleId>
              </a:tblPr>
              <a:tblGrid>
                <a:gridCol w="1951697">
                  <a:extLst>
                    <a:ext uri="{9D8B030D-6E8A-4147-A177-3AD203B41FA5}">
                      <a16:colId xmlns:a16="http://schemas.microsoft.com/office/drawing/2014/main" val="848440391"/>
                    </a:ext>
                  </a:extLst>
                </a:gridCol>
                <a:gridCol w="2147558">
                  <a:extLst>
                    <a:ext uri="{9D8B030D-6E8A-4147-A177-3AD203B41FA5}">
                      <a16:colId xmlns:a16="http://schemas.microsoft.com/office/drawing/2014/main" val="2893682197"/>
                    </a:ext>
                  </a:extLst>
                </a:gridCol>
                <a:gridCol w="2147558">
                  <a:extLst>
                    <a:ext uri="{9D8B030D-6E8A-4147-A177-3AD203B41FA5}">
                      <a16:colId xmlns:a16="http://schemas.microsoft.com/office/drawing/2014/main" val="588353841"/>
                    </a:ext>
                  </a:extLst>
                </a:gridCol>
                <a:gridCol w="2147558">
                  <a:extLst>
                    <a:ext uri="{9D8B030D-6E8A-4147-A177-3AD203B41FA5}">
                      <a16:colId xmlns:a16="http://schemas.microsoft.com/office/drawing/2014/main" val="516891976"/>
                    </a:ext>
                  </a:extLst>
                </a:gridCol>
              </a:tblGrid>
              <a:tr h="216462">
                <a:tc>
                  <a:txBody>
                    <a:bodyPr/>
                    <a:lstStyle/>
                    <a:p>
                      <a:r>
                        <a:rPr kumimoji="1" lang="ja-JP" altLang="en-US" sz="1400" dirty="0" smtClean="0"/>
                        <a:t>知見</a:t>
                      </a:r>
                      <a:endParaRPr kumimoji="1" lang="ja-JP" altLang="en-US" sz="1400" dirty="0"/>
                    </a:p>
                  </a:txBody>
                  <a:tcPr/>
                </a:tc>
                <a:tc>
                  <a:txBody>
                    <a:bodyPr/>
                    <a:lstStyle/>
                    <a:p>
                      <a:r>
                        <a:rPr kumimoji="1" lang="en-US" altLang="ja-JP" sz="1400" dirty="0" smtClean="0"/>
                        <a:t>1</a:t>
                      </a:r>
                      <a:r>
                        <a:rPr kumimoji="1" lang="ja-JP" altLang="en-US" sz="1400" dirty="0" smtClean="0"/>
                        <a:t>号機</a:t>
                      </a:r>
                      <a:endParaRPr kumimoji="1" lang="ja-JP" altLang="en-US" sz="1400" dirty="0"/>
                    </a:p>
                  </a:txBody>
                  <a:tcPr/>
                </a:tc>
                <a:tc>
                  <a:txBody>
                    <a:bodyPr/>
                    <a:lstStyle/>
                    <a:p>
                      <a:r>
                        <a:rPr kumimoji="1" lang="en-US" altLang="ja-JP" sz="1400" dirty="0" smtClean="0"/>
                        <a:t>2</a:t>
                      </a:r>
                      <a:r>
                        <a:rPr kumimoji="1" lang="ja-JP" altLang="en-US" sz="1400" dirty="0" smtClean="0"/>
                        <a:t>号機</a:t>
                      </a:r>
                      <a:endParaRPr kumimoji="1" lang="ja-JP" altLang="en-US" sz="1400" dirty="0"/>
                    </a:p>
                  </a:txBody>
                  <a:tcPr/>
                </a:tc>
                <a:tc>
                  <a:txBody>
                    <a:bodyPr/>
                    <a:lstStyle/>
                    <a:p>
                      <a:r>
                        <a:rPr kumimoji="1" lang="en-US" altLang="ja-JP" sz="1400" dirty="0" smtClean="0"/>
                        <a:t>3</a:t>
                      </a:r>
                      <a:r>
                        <a:rPr kumimoji="1" lang="ja-JP" altLang="en-US" sz="1400" dirty="0" smtClean="0"/>
                        <a:t>号機</a:t>
                      </a:r>
                      <a:endParaRPr kumimoji="1" lang="ja-JP" altLang="en-US" sz="1400" dirty="0"/>
                    </a:p>
                  </a:txBody>
                  <a:tcPr/>
                </a:tc>
                <a:extLst>
                  <a:ext uri="{0D108BD9-81ED-4DB2-BD59-A6C34878D82A}">
                    <a16:rowId xmlns:a16="http://schemas.microsoft.com/office/drawing/2014/main" val="3874750978"/>
                  </a:ext>
                </a:extLst>
              </a:tr>
              <a:tr h="216462">
                <a:tc>
                  <a:txBody>
                    <a:bodyPr/>
                    <a:lstStyle/>
                    <a:p>
                      <a:r>
                        <a:rPr kumimoji="1" lang="en-US" altLang="ja-JP" sz="1400" dirty="0" smtClean="0"/>
                        <a:t>U-</a:t>
                      </a:r>
                      <a:r>
                        <a:rPr kumimoji="1" lang="en-US" altLang="ja-JP" sz="1400" dirty="0" err="1" smtClean="0"/>
                        <a:t>Zr</a:t>
                      </a:r>
                      <a:r>
                        <a:rPr kumimoji="1" lang="ja-JP" altLang="en-US" sz="1400" dirty="0" smtClean="0"/>
                        <a:t>粒子の形成</a:t>
                      </a:r>
                      <a:r>
                        <a:rPr kumimoji="1" lang="ja-JP" altLang="en-US" sz="1400" dirty="0" smtClean="0"/>
                        <a:t>条件</a:t>
                      </a:r>
                      <a:endParaRPr kumimoji="1" lang="en-US" altLang="ja-JP" sz="1400" dirty="0" smtClean="0"/>
                    </a:p>
                    <a:p>
                      <a:r>
                        <a:rPr kumimoji="1" lang="ja-JP" altLang="en-US" sz="1400" dirty="0" smtClean="0"/>
                        <a:t>（</a:t>
                      </a:r>
                      <a:r>
                        <a:rPr kumimoji="1" lang="ja-JP" altLang="en-US" sz="1400" dirty="0" smtClean="0"/>
                        <a:t>溶融・凝固）</a:t>
                      </a:r>
                      <a:endParaRPr kumimoji="1" lang="ja-JP" altLang="en-US" sz="1400" dirty="0"/>
                    </a:p>
                  </a:txBody>
                  <a:tcPr/>
                </a:tc>
                <a:tc>
                  <a:txBody>
                    <a:bodyPr/>
                    <a:lstStyle/>
                    <a:p>
                      <a:pPr marL="87313" indent="-87313">
                        <a:buFont typeface="Arial" panose="020B0604020202020204" pitchFamily="34" charset="0"/>
                        <a:buChar char="•"/>
                      </a:pPr>
                      <a:r>
                        <a:rPr kumimoji="1" lang="ja-JP" altLang="en-US" sz="1400" dirty="0" smtClean="0"/>
                        <a:t>燃料成分（</a:t>
                      </a:r>
                      <a:r>
                        <a:rPr kumimoji="1" lang="en-US" altLang="ja-JP" sz="1400" dirty="0" smtClean="0"/>
                        <a:t>U</a:t>
                      </a:r>
                      <a:r>
                        <a:rPr kumimoji="1" lang="ja-JP" altLang="en-US" sz="1400" dirty="0" err="1" smtClean="0"/>
                        <a:t>、</a:t>
                      </a:r>
                      <a:r>
                        <a:rPr kumimoji="1" lang="en-US" altLang="ja-JP" sz="1400" dirty="0" err="1" smtClean="0"/>
                        <a:t>Zr</a:t>
                      </a:r>
                      <a:r>
                        <a:rPr kumimoji="1" lang="ja-JP" altLang="en-US" sz="1400" dirty="0" smtClean="0"/>
                        <a:t>）の溶融が起きた。</a:t>
                      </a:r>
                      <a:endParaRPr kumimoji="1" lang="en-US" altLang="ja-JP" sz="1400" dirty="0" smtClean="0"/>
                    </a:p>
                    <a:p>
                      <a:pPr marL="87313" indent="-87313">
                        <a:buFont typeface="Arial" panose="020B0604020202020204" pitchFamily="34" charset="0"/>
                        <a:buChar char="•"/>
                      </a:pPr>
                      <a:endParaRPr kumimoji="1" lang="en-US" altLang="ja-JP" sz="1400" dirty="0" smtClean="0"/>
                    </a:p>
                    <a:p>
                      <a:pPr marL="87313" indent="-87313">
                        <a:buFont typeface="Arial" panose="020B0604020202020204" pitchFamily="34" charset="0"/>
                        <a:buChar char="•"/>
                      </a:pPr>
                      <a:r>
                        <a:rPr kumimoji="1" lang="ja-JP" altLang="en-US" sz="1400" dirty="0" smtClean="0">
                          <a:solidFill>
                            <a:srgbClr val="FF0000"/>
                          </a:solidFill>
                        </a:rPr>
                        <a:t>遅い</a:t>
                      </a:r>
                      <a:r>
                        <a:rPr kumimoji="1" lang="ja-JP" altLang="en-US" sz="1400" dirty="0" smtClean="0">
                          <a:solidFill>
                            <a:srgbClr val="FF0000"/>
                          </a:solidFill>
                        </a:rPr>
                        <a:t>冷却</a:t>
                      </a:r>
                      <a:r>
                        <a:rPr kumimoji="1" lang="ja-JP" altLang="en-US" sz="1400" dirty="0" smtClean="0"/>
                        <a:t>での凝固過程があったことを示唆。（</a:t>
                      </a:r>
                      <a:r>
                        <a:rPr kumimoji="1" lang="en-US" altLang="ja-JP" sz="1400" dirty="0" smtClean="0"/>
                        <a:t>UO</a:t>
                      </a:r>
                      <a:r>
                        <a:rPr kumimoji="1" lang="en-US" altLang="ja-JP" sz="1400" baseline="-25000" dirty="0" smtClean="0"/>
                        <a:t>2</a:t>
                      </a:r>
                      <a:r>
                        <a:rPr kumimoji="1" lang="en-US" altLang="ja-JP" sz="1400" dirty="0" smtClean="0"/>
                        <a:t>-ZrO</a:t>
                      </a:r>
                      <a:r>
                        <a:rPr kumimoji="1" lang="en-US" altLang="ja-JP" sz="1400" baseline="-25000" dirty="0" smtClean="0"/>
                        <a:t>2</a:t>
                      </a:r>
                      <a:r>
                        <a:rPr kumimoji="1" lang="ja-JP" altLang="en-US" sz="1400" dirty="0" smtClean="0"/>
                        <a:t>系での比較的低温側の特徴）</a:t>
                      </a:r>
                    </a:p>
                  </a:txBody>
                  <a:tcPr/>
                </a:tc>
                <a:tc>
                  <a:txBody>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t>燃料成分（</a:t>
                      </a:r>
                      <a:r>
                        <a:rPr kumimoji="1" lang="en-US" altLang="ja-JP" sz="1400" dirty="0" smtClean="0"/>
                        <a:t>U</a:t>
                      </a:r>
                      <a:r>
                        <a:rPr kumimoji="1" lang="ja-JP" altLang="en-US" sz="1400" dirty="0" err="1" smtClean="0"/>
                        <a:t>、</a:t>
                      </a:r>
                      <a:r>
                        <a:rPr kumimoji="1" lang="en-US" altLang="ja-JP" sz="1400" dirty="0" err="1" smtClean="0"/>
                        <a:t>Zr</a:t>
                      </a:r>
                      <a:r>
                        <a:rPr kumimoji="1" lang="ja-JP" altLang="en-US" sz="1400" dirty="0" smtClean="0"/>
                        <a:t>）の溶融に加え、</a:t>
                      </a:r>
                      <a:r>
                        <a:rPr kumimoji="1" lang="en-US" altLang="ja-JP" sz="1400" dirty="0" err="1" smtClean="0">
                          <a:solidFill>
                            <a:srgbClr val="FF0000"/>
                          </a:solidFill>
                        </a:rPr>
                        <a:t>Fe,Cr</a:t>
                      </a:r>
                      <a:r>
                        <a:rPr kumimoji="1" lang="ja-JP" altLang="en-US" sz="1400" dirty="0" smtClean="0">
                          <a:solidFill>
                            <a:srgbClr val="FF0000"/>
                          </a:solidFill>
                        </a:rPr>
                        <a:t>を含む材料との混合</a:t>
                      </a:r>
                      <a:r>
                        <a:rPr kumimoji="1" lang="ja-JP" altLang="en-US" sz="1400" dirty="0" smtClean="0"/>
                        <a:t>が起きた。</a:t>
                      </a:r>
                      <a:endParaRPr kumimoji="1" lang="en-US" altLang="ja-JP" sz="1400" dirty="0" smtClean="0"/>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solidFill>
                            <a:srgbClr val="FF0000"/>
                          </a:solidFill>
                        </a:rPr>
                        <a:t>比較的速い冷却</a:t>
                      </a:r>
                      <a:r>
                        <a:rPr kumimoji="1" lang="ja-JP" altLang="en-US" sz="1400" dirty="0" smtClean="0"/>
                        <a:t>での凝固過程があったことを示唆。（</a:t>
                      </a:r>
                      <a:r>
                        <a:rPr kumimoji="1" lang="en-US" altLang="ja-JP" sz="1400" dirty="0" smtClean="0"/>
                        <a:t>UO</a:t>
                      </a:r>
                      <a:r>
                        <a:rPr kumimoji="1" lang="en-US" altLang="ja-JP" sz="1400" baseline="-25000" dirty="0" smtClean="0"/>
                        <a:t>2</a:t>
                      </a:r>
                      <a:r>
                        <a:rPr kumimoji="1" lang="en-US" altLang="ja-JP" sz="1400" dirty="0" smtClean="0"/>
                        <a:t>-ZrO</a:t>
                      </a:r>
                      <a:r>
                        <a:rPr kumimoji="1" lang="en-US" altLang="ja-JP" sz="1400" baseline="-25000" dirty="0" smtClean="0"/>
                        <a:t>2</a:t>
                      </a:r>
                      <a:r>
                        <a:rPr kumimoji="1" lang="ja-JP" altLang="en-US" sz="1400" dirty="0" smtClean="0"/>
                        <a:t>系での比較的高温側の特徴</a:t>
                      </a:r>
                      <a:r>
                        <a:rPr kumimoji="1" lang="ja-JP" altLang="en-US" sz="1400" dirty="0" smtClean="0"/>
                        <a:t>）</a:t>
                      </a:r>
                      <a:endParaRPr kumimoji="1" lang="en-US" altLang="ja-JP" sz="1400" dirty="0" smtClean="0"/>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err="1" smtClean="0">
                          <a:solidFill>
                            <a:srgbClr val="FF0000"/>
                          </a:solidFill>
                        </a:rPr>
                        <a:t>FeO</a:t>
                      </a:r>
                      <a:r>
                        <a:rPr kumimoji="1" lang="ja-JP" altLang="en-US" sz="1400" dirty="0" smtClean="0">
                          <a:solidFill>
                            <a:srgbClr val="FF0000"/>
                          </a:solidFill>
                        </a:rPr>
                        <a:t>や</a:t>
                      </a:r>
                      <a:r>
                        <a:rPr kumimoji="1" lang="en-US" altLang="ja-JP" sz="1400" dirty="0" smtClean="0">
                          <a:solidFill>
                            <a:srgbClr val="FF0000"/>
                          </a:solidFill>
                        </a:rPr>
                        <a:t>MoO</a:t>
                      </a:r>
                      <a:r>
                        <a:rPr kumimoji="1" lang="en-US" altLang="ja-JP" sz="1400" baseline="-25000" dirty="0" smtClean="0">
                          <a:solidFill>
                            <a:srgbClr val="FF0000"/>
                          </a:solidFill>
                        </a:rPr>
                        <a:t>2</a:t>
                      </a:r>
                      <a:r>
                        <a:rPr kumimoji="1" lang="ja-JP" altLang="en-US" sz="1400" dirty="0" smtClean="0">
                          <a:solidFill>
                            <a:srgbClr val="FF0000"/>
                          </a:solidFill>
                        </a:rPr>
                        <a:t>が安定な温度・雰囲気条件</a:t>
                      </a:r>
                      <a:r>
                        <a:rPr kumimoji="1" lang="ja-JP" altLang="en-US" sz="1400" dirty="0" smtClean="0"/>
                        <a:t>が存在したことを示唆。</a:t>
                      </a:r>
                      <a:endParaRPr kumimoji="1" lang="en-US" altLang="ja-JP" sz="1400" dirty="0" smtClean="0"/>
                    </a:p>
                  </a:txBody>
                  <a:tcPr/>
                </a:tc>
                <a:tc>
                  <a:txBody>
                    <a:bodyPr/>
                    <a:lstStyle/>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t>燃料成分（</a:t>
                      </a:r>
                      <a:r>
                        <a:rPr kumimoji="1" lang="en-US" altLang="ja-JP" sz="1400" dirty="0" smtClean="0"/>
                        <a:t>U</a:t>
                      </a:r>
                      <a:r>
                        <a:rPr kumimoji="1" lang="ja-JP" altLang="en-US" sz="1400" dirty="0" err="1" smtClean="0"/>
                        <a:t>、</a:t>
                      </a:r>
                      <a:r>
                        <a:rPr kumimoji="1" lang="en-US" altLang="ja-JP" sz="1400" dirty="0" err="1" smtClean="0"/>
                        <a:t>Zr</a:t>
                      </a:r>
                      <a:r>
                        <a:rPr kumimoji="1" lang="ja-JP" altLang="en-US" sz="1400" dirty="0" smtClean="0"/>
                        <a:t>）の溶融が起きた。</a:t>
                      </a:r>
                      <a:endParaRPr kumimoji="1" lang="en-US" altLang="ja-JP" sz="1400" dirty="0" smtClean="0"/>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dirty="0" smtClean="0"/>
                    </a:p>
                    <a:p>
                      <a:pPr marL="87313" marR="0" lvl="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solidFill>
                            <a:srgbClr val="FF0000"/>
                          </a:solidFill>
                        </a:rPr>
                        <a:t>凝集</a:t>
                      </a:r>
                      <a:r>
                        <a:rPr kumimoji="1" lang="ja-JP" altLang="en-US" sz="1400" dirty="0" smtClean="0"/>
                        <a:t>が起きている可能性を示唆</a:t>
                      </a:r>
                      <a:r>
                        <a:rPr kumimoji="1" lang="ja-JP" altLang="en-US" sz="1400" dirty="0" smtClean="0"/>
                        <a:t>。</a:t>
                      </a:r>
                      <a:endParaRPr kumimoji="1" lang="en-US" altLang="ja-JP" sz="1400" dirty="0" smtClean="0"/>
                    </a:p>
                    <a:p>
                      <a:endParaRPr kumimoji="1" lang="ja-JP" altLang="en-US" sz="1400" dirty="0"/>
                    </a:p>
                  </a:txBody>
                  <a:tcPr/>
                </a:tc>
                <a:extLst>
                  <a:ext uri="{0D108BD9-81ED-4DB2-BD59-A6C34878D82A}">
                    <a16:rowId xmlns:a16="http://schemas.microsoft.com/office/drawing/2014/main" val="977069572"/>
                  </a:ext>
                </a:extLst>
              </a:tr>
              <a:tr h="216462">
                <a:tc>
                  <a:txBody>
                    <a:bodyPr/>
                    <a:lstStyle/>
                    <a:p>
                      <a:r>
                        <a:rPr kumimoji="1" lang="en-US" altLang="ja-JP" sz="1400" dirty="0" smtClean="0"/>
                        <a:t>U</a:t>
                      </a:r>
                      <a:r>
                        <a:rPr kumimoji="1" lang="ja-JP" altLang="en-US" sz="1400" dirty="0" smtClean="0"/>
                        <a:t>粒子の形成</a:t>
                      </a:r>
                      <a:r>
                        <a:rPr kumimoji="1" lang="ja-JP" altLang="en-US" sz="1400" dirty="0" smtClean="0"/>
                        <a:t>条件</a:t>
                      </a:r>
                      <a:endParaRPr kumimoji="1" lang="en-US" altLang="ja-JP" sz="1400" dirty="0" smtClean="0"/>
                    </a:p>
                    <a:p>
                      <a:r>
                        <a:rPr kumimoji="1" lang="ja-JP" altLang="en-US" sz="1400" dirty="0" smtClean="0"/>
                        <a:t>（</a:t>
                      </a:r>
                      <a:r>
                        <a:rPr kumimoji="1" lang="ja-JP" altLang="en-US" sz="1400" dirty="0" smtClean="0"/>
                        <a:t>蒸発・凝縮）</a:t>
                      </a:r>
                      <a:endParaRPr kumimoji="1" lang="ja-JP" altLang="en-US" sz="1400" dirty="0"/>
                    </a:p>
                  </a:txBody>
                  <a:tcPr/>
                </a:tc>
                <a:tc>
                  <a:txBody>
                    <a:bodyPr/>
                    <a:lstStyle/>
                    <a:p>
                      <a:pPr marL="87313" indent="-87313">
                        <a:buFont typeface="Arial" panose="020B0604020202020204" pitchFamily="34" charset="0"/>
                        <a:buChar char="•"/>
                      </a:pPr>
                      <a:r>
                        <a:rPr kumimoji="1" lang="en-US" altLang="ja-JP" sz="1400" dirty="0" smtClean="0"/>
                        <a:t>U</a:t>
                      </a:r>
                      <a:r>
                        <a:rPr kumimoji="1" lang="ja-JP" altLang="en-US" sz="1400" dirty="0" smtClean="0"/>
                        <a:t>及び</a:t>
                      </a:r>
                      <a:r>
                        <a:rPr kumimoji="1" lang="en-US" altLang="ja-JP" sz="1400" dirty="0" smtClean="0"/>
                        <a:t>Fe</a:t>
                      </a:r>
                      <a:r>
                        <a:rPr kumimoji="1" lang="ja-JP" altLang="en-US" sz="1400" dirty="0" smtClean="0"/>
                        <a:t>を含んだ蒸気</a:t>
                      </a:r>
                      <a:r>
                        <a:rPr kumimoji="1" lang="ja-JP" altLang="en-US" sz="1400" dirty="0" smtClean="0"/>
                        <a:t>種形成を</a:t>
                      </a:r>
                      <a:r>
                        <a:rPr kumimoji="1" lang="ja-JP" altLang="en-US" sz="1400" dirty="0" smtClean="0"/>
                        <a:t>示唆</a:t>
                      </a:r>
                      <a:r>
                        <a:rPr kumimoji="1" lang="ja-JP" altLang="en-US" sz="1400" dirty="0" smtClean="0"/>
                        <a:t>。（</a:t>
                      </a:r>
                      <a:r>
                        <a:rPr kumimoji="1" lang="en-US" altLang="ja-JP" sz="1400" dirty="0" smtClean="0"/>
                        <a:t>PCV</a:t>
                      </a:r>
                      <a:r>
                        <a:rPr kumimoji="1" lang="ja-JP" altLang="en-US" sz="1400" dirty="0" smtClean="0"/>
                        <a:t>外に放出）</a:t>
                      </a:r>
                      <a:endParaRPr kumimoji="1" lang="ja-JP" altLang="en-US" sz="1400" dirty="0"/>
                    </a:p>
                  </a:txBody>
                  <a:tcPr/>
                </a:tc>
                <a:tc>
                  <a:txBody>
                    <a:bodyPr/>
                    <a:lstStyle/>
                    <a:p>
                      <a:pPr marL="87313" indent="-87313">
                        <a:buFont typeface="Arial" panose="020B0604020202020204" pitchFamily="34" charset="0"/>
                        <a:buChar char="•"/>
                      </a:pPr>
                      <a:r>
                        <a:rPr kumimoji="1" lang="en-US" altLang="ja-JP" sz="1400" dirty="0" smtClean="0"/>
                        <a:t>U</a:t>
                      </a:r>
                      <a:r>
                        <a:rPr kumimoji="1" lang="ja-JP" altLang="en-US" sz="1400" dirty="0" smtClean="0"/>
                        <a:t>及び</a:t>
                      </a:r>
                      <a:r>
                        <a:rPr kumimoji="1" lang="en-US" altLang="ja-JP" sz="1400" dirty="0" smtClean="0"/>
                        <a:t>Fe</a:t>
                      </a:r>
                      <a:r>
                        <a:rPr kumimoji="1" lang="ja-JP" altLang="en-US" sz="1400" dirty="0" smtClean="0"/>
                        <a:t>を含んだ蒸気種形成を示唆。（</a:t>
                      </a:r>
                      <a:r>
                        <a:rPr kumimoji="1" lang="en-US" altLang="ja-JP" sz="1400" dirty="0" smtClean="0"/>
                        <a:t>PCV</a:t>
                      </a:r>
                      <a:r>
                        <a:rPr kumimoji="1" lang="ja-JP" altLang="en-US" sz="1400" dirty="0" smtClean="0"/>
                        <a:t>外に放出）</a:t>
                      </a:r>
                      <a:endParaRPr kumimoji="1" lang="ja-JP" altLang="en-US" sz="1400" dirty="0"/>
                    </a:p>
                  </a:txBody>
                  <a:tcPr/>
                </a:tc>
                <a:tc>
                  <a:txBody>
                    <a:bodyPr/>
                    <a:lstStyle/>
                    <a:p>
                      <a:pPr marL="87313" indent="-87313">
                        <a:buFont typeface="Arial" panose="020B0604020202020204" pitchFamily="34" charset="0"/>
                        <a:buChar char="•"/>
                      </a:pPr>
                      <a:r>
                        <a:rPr kumimoji="1" lang="en-US" altLang="ja-JP" sz="1400" dirty="0" smtClean="0"/>
                        <a:t>U</a:t>
                      </a:r>
                      <a:r>
                        <a:rPr kumimoji="1" lang="ja-JP" altLang="en-US" sz="1400" dirty="0" smtClean="0"/>
                        <a:t>及び</a:t>
                      </a:r>
                      <a:r>
                        <a:rPr kumimoji="1" lang="en-US" altLang="ja-JP" sz="1400" dirty="0" smtClean="0"/>
                        <a:t>Fe</a:t>
                      </a:r>
                      <a:r>
                        <a:rPr kumimoji="1" lang="ja-JP" altLang="en-US" sz="1400" dirty="0" smtClean="0"/>
                        <a:t>を含んだ蒸気種形成を示唆。（</a:t>
                      </a:r>
                      <a:r>
                        <a:rPr kumimoji="1" lang="en-US" altLang="ja-JP" sz="1400" dirty="0" smtClean="0"/>
                        <a:t>PCV</a:t>
                      </a:r>
                      <a:r>
                        <a:rPr kumimoji="1" lang="ja-JP" altLang="en-US" sz="1400" dirty="0" smtClean="0"/>
                        <a:t>内からも検出）</a:t>
                      </a:r>
                      <a:endParaRPr kumimoji="1" lang="ja-JP" altLang="en-US" sz="1400" dirty="0"/>
                    </a:p>
                  </a:txBody>
                  <a:tcPr/>
                </a:tc>
                <a:extLst>
                  <a:ext uri="{0D108BD9-81ED-4DB2-BD59-A6C34878D82A}">
                    <a16:rowId xmlns:a16="http://schemas.microsoft.com/office/drawing/2014/main" val="2840756763"/>
                  </a:ext>
                </a:extLst>
              </a:tr>
              <a:tr h="216462">
                <a:tc>
                  <a:txBody>
                    <a:bodyPr/>
                    <a:lstStyle/>
                    <a:p>
                      <a:r>
                        <a:rPr kumimoji="1" lang="ja-JP" altLang="en-US" sz="1400" dirty="0" smtClean="0"/>
                        <a:t>放射性微粒子（上記以外）のふるまい</a:t>
                      </a:r>
                      <a:endParaRPr kumimoji="1" lang="ja-JP" altLang="en-US" sz="1400" dirty="0"/>
                    </a:p>
                  </a:txBody>
                  <a:tcPr/>
                </a:tc>
                <a:tc>
                  <a:txBody>
                    <a:bodyPr/>
                    <a:lstStyle/>
                    <a:p>
                      <a:pPr marL="87313" indent="-87313">
                        <a:buFont typeface="Arial" panose="020B0604020202020204" pitchFamily="34" charset="0"/>
                        <a:buChar char="•"/>
                      </a:pPr>
                      <a:r>
                        <a:rPr kumimoji="1" lang="ja-JP" altLang="en-US" sz="1400" dirty="0" smtClean="0"/>
                        <a:t>ベント時</a:t>
                      </a:r>
                      <a:r>
                        <a:rPr kumimoji="1" lang="en-US" altLang="ja-JP" sz="1400" baseline="30000" dirty="0" smtClean="0"/>
                        <a:t>※</a:t>
                      </a:r>
                      <a:r>
                        <a:rPr kumimoji="1" lang="ja-JP" altLang="en-US" sz="1400" dirty="0" smtClean="0"/>
                        <a:t>に、ウラン燃料片、中揮発性元素（</a:t>
                      </a:r>
                      <a:r>
                        <a:rPr kumimoji="1" lang="en-US" altLang="ja-JP" sz="1400" dirty="0" smtClean="0"/>
                        <a:t>Ag, </a:t>
                      </a:r>
                      <a:r>
                        <a:rPr kumimoji="1" lang="en-US" altLang="ja-JP" sz="1400" dirty="0" err="1" smtClean="0"/>
                        <a:t>Te</a:t>
                      </a:r>
                      <a:r>
                        <a:rPr kumimoji="1" lang="en-US" altLang="ja-JP" sz="1400" dirty="0" smtClean="0"/>
                        <a:t>, Sb</a:t>
                      </a:r>
                      <a:r>
                        <a:rPr kumimoji="1" lang="ja-JP" altLang="en-US" sz="1400" dirty="0" smtClean="0"/>
                        <a:t>等）を含む金属間化合物（テルル化物、セレン化物）や</a:t>
                      </a:r>
                      <a:r>
                        <a:rPr kumimoji="1" lang="en-US" altLang="ja-JP" sz="1400" dirty="0" smtClean="0"/>
                        <a:t>Sn</a:t>
                      </a:r>
                      <a:r>
                        <a:rPr kumimoji="1" lang="ja-JP" altLang="en-US" sz="1400" dirty="0" smtClean="0"/>
                        <a:t>酸化物、</a:t>
                      </a:r>
                      <a:r>
                        <a:rPr kumimoji="1" lang="en-US" altLang="ja-JP" sz="1400" dirty="0" smtClean="0"/>
                        <a:t>Cs</a:t>
                      </a:r>
                      <a:r>
                        <a:rPr kumimoji="1" lang="ja-JP" altLang="en-US" sz="1400" dirty="0" smtClean="0"/>
                        <a:t>を少量含んだ</a:t>
                      </a:r>
                      <a:r>
                        <a:rPr kumimoji="1" lang="en-US" altLang="ja-JP" sz="1400" dirty="0" smtClean="0"/>
                        <a:t>Si-Fe-O</a:t>
                      </a:r>
                      <a:r>
                        <a:rPr kumimoji="1" lang="ja-JP" altLang="en-US" sz="1400" dirty="0" smtClean="0"/>
                        <a:t>粒子の形成</a:t>
                      </a:r>
                      <a:r>
                        <a:rPr kumimoji="1" lang="ja-JP" altLang="en-US" sz="1200" dirty="0" smtClean="0"/>
                        <a:t>。</a:t>
                      </a:r>
                      <a:r>
                        <a:rPr kumimoji="1" lang="en-US" altLang="ja-JP" sz="1200" dirty="0" smtClean="0"/>
                        <a:t> </a:t>
                      </a:r>
                    </a:p>
                    <a:p>
                      <a:pPr marL="266700" marR="0" lvl="0" indent="-171450" algn="l" defTabSz="914400" rtl="0" eaLnBrk="1" fontAlgn="auto" latinLnBrk="0" hangingPunct="1">
                        <a:lnSpc>
                          <a:spcPct val="100000"/>
                        </a:lnSpc>
                        <a:spcBef>
                          <a:spcPts val="0"/>
                        </a:spcBef>
                        <a:spcAft>
                          <a:spcPts val="0"/>
                        </a:spcAft>
                        <a:buClrTx/>
                        <a:buSzTx/>
                        <a:buFont typeface="Yu Gothic" panose="020B0400000000000000" pitchFamily="50" charset="-128"/>
                        <a:buChar char="※"/>
                        <a:tabLst/>
                        <a:defRPr/>
                      </a:pPr>
                      <a:r>
                        <a:rPr kumimoji="1" lang="en-US" altLang="ja-JP" sz="1050" dirty="0" smtClean="0"/>
                        <a:t>1</a:t>
                      </a:r>
                      <a:r>
                        <a:rPr kumimoji="1" lang="ja-JP" altLang="en-US" sz="1050" dirty="0" smtClean="0"/>
                        <a:t>号機のベント時には、</a:t>
                      </a:r>
                      <a:r>
                        <a:rPr kumimoji="1" lang="en-US" altLang="ja-JP" sz="1050" dirty="0" smtClean="0"/>
                        <a:t>RPV</a:t>
                      </a:r>
                      <a:r>
                        <a:rPr kumimoji="1" lang="ja-JP" altLang="en-US" sz="1050" dirty="0" smtClean="0"/>
                        <a:t>から</a:t>
                      </a:r>
                      <a:r>
                        <a:rPr kumimoji="1" lang="en-US" altLang="ja-JP" sz="1050" dirty="0" smtClean="0"/>
                        <a:t>PCV</a:t>
                      </a:r>
                      <a:r>
                        <a:rPr kumimoji="1" lang="ja-JP" altLang="en-US" sz="1050" dirty="0" err="1" smtClean="0"/>
                        <a:t>への</a:t>
                      </a:r>
                      <a:r>
                        <a:rPr kumimoji="1" lang="ja-JP" altLang="en-US" sz="1050" dirty="0" smtClean="0"/>
                        <a:t>燃料デブリの移行が起きていたと考えられる。</a:t>
                      </a:r>
                      <a:endParaRPr kumimoji="1" lang="en-US" altLang="ja-JP" sz="1050" dirty="0" smtClean="0"/>
                    </a:p>
                  </a:txBody>
                  <a:tcPr/>
                </a:tc>
                <a:tc>
                  <a:txBody>
                    <a:bodyPr/>
                    <a:lstStyle/>
                    <a:p>
                      <a:pPr marL="87313" indent="-87313">
                        <a:buFont typeface="Arial" panose="020B0604020202020204" pitchFamily="34" charset="0"/>
                        <a:buChar char="•"/>
                      </a:pPr>
                      <a:r>
                        <a:rPr kumimoji="1" lang="en-US" altLang="ja-JP" sz="1400" dirty="0" smtClean="0"/>
                        <a:t>Cs</a:t>
                      </a:r>
                      <a:r>
                        <a:rPr kumimoji="1" lang="ja-JP" altLang="en-US" sz="1400" dirty="0" smtClean="0"/>
                        <a:t>を少量含んだ</a:t>
                      </a:r>
                      <a:r>
                        <a:rPr kumimoji="1" lang="en-US" altLang="ja-JP" sz="1400" dirty="0" smtClean="0"/>
                        <a:t>Si-O</a:t>
                      </a:r>
                      <a:r>
                        <a:rPr kumimoji="1" lang="ja-JP" altLang="en-US" sz="1400" dirty="0" smtClean="0"/>
                        <a:t>球状粒子の形成。</a:t>
                      </a:r>
                      <a:endParaRPr kumimoji="1" lang="en-US" altLang="ja-JP" sz="1400" dirty="0" smtClean="0"/>
                    </a:p>
                  </a:txBody>
                  <a:tcPr/>
                </a:tc>
                <a:tc>
                  <a:txBody>
                    <a:bodyPr/>
                    <a:lstStyle/>
                    <a:p>
                      <a:endParaRPr kumimoji="1" lang="ja-JP" altLang="en-US" sz="1400" dirty="0"/>
                    </a:p>
                  </a:txBody>
                  <a:tcPr/>
                </a:tc>
                <a:extLst>
                  <a:ext uri="{0D108BD9-81ED-4DB2-BD59-A6C34878D82A}">
                    <a16:rowId xmlns:a16="http://schemas.microsoft.com/office/drawing/2014/main" val="3108289363"/>
                  </a:ext>
                </a:extLst>
              </a:tr>
            </a:tbl>
          </a:graphicData>
        </a:graphic>
      </p:graphicFrame>
      <p:sp>
        <p:nvSpPr>
          <p:cNvPr id="5" name="テキスト ボックス 4"/>
          <p:cNvSpPr txBox="1"/>
          <p:nvPr/>
        </p:nvSpPr>
        <p:spPr>
          <a:xfrm>
            <a:off x="1979783" y="775504"/>
            <a:ext cx="5184433" cy="369332"/>
          </a:xfrm>
          <a:prstGeom prst="rect">
            <a:avLst/>
          </a:prstGeom>
          <a:noFill/>
        </p:spPr>
        <p:txBody>
          <a:bodyPr wrap="none" rtlCol="0">
            <a:spAutoFit/>
          </a:bodyPr>
          <a:lstStyle/>
          <a:p>
            <a:r>
              <a:rPr kumimoji="1" lang="en-US" altLang="ja-JP" dirty="0" smtClean="0">
                <a:solidFill>
                  <a:srgbClr val="0070C0"/>
                </a:solidFill>
              </a:rPr>
              <a:t>U</a:t>
            </a:r>
            <a:r>
              <a:rPr kumimoji="1" lang="ja-JP" altLang="en-US" dirty="0" smtClean="0">
                <a:solidFill>
                  <a:srgbClr val="0070C0"/>
                </a:solidFill>
              </a:rPr>
              <a:t>粒子を中心とした詳細観察で得られた知見（概要）</a:t>
            </a:r>
            <a:endParaRPr kumimoji="1" lang="ja-JP" altLang="en-US" dirty="0">
              <a:solidFill>
                <a:srgbClr val="0070C0"/>
              </a:solidFill>
            </a:endParaRPr>
          </a:p>
        </p:txBody>
      </p:sp>
    </p:spTree>
    <p:extLst>
      <p:ext uri="{BB962C8B-B14F-4D97-AF65-F5344CB8AC3E}">
        <p14:creationId xmlns:p14="http://schemas.microsoft.com/office/powerpoint/2010/main" val="131321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4</a:t>
            </a:fld>
            <a:endParaRPr kumimoji="1" lang="ja-JP" altLang="en-US"/>
          </a:p>
        </p:txBody>
      </p:sp>
      <p:sp>
        <p:nvSpPr>
          <p:cNvPr id="3" name="テキスト ボックス 2"/>
          <p:cNvSpPr txBox="1"/>
          <p:nvPr/>
        </p:nvSpPr>
        <p:spPr>
          <a:xfrm>
            <a:off x="131768" y="114251"/>
            <a:ext cx="3594254" cy="400110"/>
          </a:xfrm>
          <a:prstGeom prst="rect">
            <a:avLst/>
          </a:prstGeom>
          <a:noFill/>
        </p:spPr>
        <p:txBody>
          <a:bodyPr wrap="none" rtlCol="0">
            <a:spAutoFit/>
          </a:bodyPr>
          <a:lstStyle/>
          <a:p>
            <a:r>
              <a:rPr kumimoji="1" lang="en-US" altLang="ja-JP" sz="2000" b="1" dirty="0" smtClean="0">
                <a:solidFill>
                  <a:srgbClr val="0070C0"/>
                </a:solidFill>
              </a:rPr>
              <a:t>R3</a:t>
            </a:r>
            <a:r>
              <a:rPr kumimoji="1" lang="ja-JP" altLang="en-US" sz="2000" b="1" dirty="0" smtClean="0">
                <a:solidFill>
                  <a:srgbClr val="0070C0"/>
                </a:solidFill>
              </a:rPr>
              <a:t>年度までの成果と課題（</a:t>
            </a:r>
            <a:r>
              <a:rPr kumimoji="1" lang="en-US" altLang="ja-JP" sz="2000" b="1" dirty="0" smtClean="0">
                <a:solidFill>
                  <a:srgbClr val="0070C0"/>
                </a:solidFill>
              </a:rPr>
              <a:t>2/2</a:t>
            </a:r>
            <a:r>
              <a:rPr kumimoji="1" lang="ja-JP" altLang="en-US" sz="2000" b="1" dirty="0" smtClean="0">
                <a:solidFill>
                  <a:srgbClr val="0070C0"/>
                </a:solidFill>
              </a:rPr>
              <a:t>）</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11" name="テキスト ボックス 10"/>
          <p:cNvSpPr txBox="1"/>
          <p:nvPr/>
        </p:nvSpPr>
        <p:spPr>
          <a:xfrm>
            <a:off x="295918" y="1262463"/>
            <a:ext cx="8552164" cy="4016484"/>
          </a:xfrm>
          <a:prstGeom prst="rect">
            <a:avLst/>
          </a:prstGeom>
          <a:noFill/>
        </p:spPr>
        <p:txBody>
          <a:bodyPr wrap="square" rtlCol="0">
            <a:spAutoFit/>
          </a:bodyPr>
          <a:lstStyle/>
          <a:p>
            <a:pPr marL="285750" indent="-285750">
              <a:spcBef>
                <a:spcPts val="300"/>
              </a:spcBef>
              <a:buFont typeface="ＭＳ Ｐゴシック" panose="020B0600070205080204" pitchFamily="50" charset="-128"/>
              <a:buChar char="○"/>
            </a:pPr>
            <a:r>
              <a:rPr kumimoji="1" lang="ja-JP" altLang="en-US" sz="2000" dirty="0" smtClean="0">
                <a:solidFill>
                  <a:schemeClr val="tx1">
                    <a:lumMod val="95000"/>
                    <a:lumOff val="5000"/>
                  </a:schemeClr>
                </a:solidFill>
              </a:rPr>
              <a:t>これまで、（燃料由来であることが明らかな）</a:t>
            </a:r>
            <a:r>
              <a:rPr kumimoji="1" lang="en-US" altLang="ja-JP" sz="2000" dirty="0" smtClean="0">
                <a:solidFill>
                  <a:srgbClr val="FF0000"/>
                </a:solidFill>
              </a:rPr>
              <a:t>U</a:t>
            </a:r>
            <a:r>
              <a:rPr kumimoji="1" lang="ja-JP" altLang="en-US" sz="2000" dirty="0">
                <a:solidFill>
                  <a:srgbClr val="FF0000"/>
                </a:solidFill>
              </a:rPr>
              <a:t>を</a:t>
            </a:r>
            <a:r>
              <a:rPr kumimoji="1" lang="ja-JP" altLang="en-US" sz="2000" dirty="0" smtClean="0">
                <a:solidFill>
                  <a:srgbClr val="FF0000"/>
                </a:solidFill>
              </a:rPr>
              <a:t>含む粒子を中心とした探索・詳細分析</a:t>
            </a:r>
            <a:r>
              <a:rPr kumimoji="1" lang="ja-JP" altLang="en-US" sz="2000" dirty="0" smtClean="0">
                <a:solidFill>
                  <a:schemeClr val="tx1">
                    <a:lumMod val="95000"/>
                    <a:lumOff val="5000"/>
                  </a:schemeClr>
                </a:solidFill>
              </a:rPr>
              <a:t>を実施。</a:t>
            </a:r>
            <a:endParaRPr kumimoji="1" lang="en-US" altLang="ja-JP" sz="2000" dirty="0" smtClean="0">
              <a:solidFill>
                <a:schemeClr val="tx1">
                  <a:lumMod val="95000"/>
                  <a:lumOff val="5000"/>
                </a:schemeClr>
              </a:solidFill>
            </a:endParaRPr>
          </a:p>
          <a:p>
            <a:pPr marL="628650" lvl="1" indent="-285750">
              <a:spcBef>
                <a:spcPts val="300"/>
              </a:spcBef>
              <a:buFont typeface="Wingdings" panose="05000000000000000000" pitchFamily="2" charset="2"/>
              <a:buChar char="Ø"/>
            </a:pPr>
            <a:r>
              <a:rPr kumimoji="1" lang="en-US" altLang="ja-JP" sz="2000" dirty="0" smtClean="0">
                <a:solidFill>
                  <a:schemeClr val="tx1">
                    <a:lumMod val="95000"/>
                    <a:lumOff val="5000"/>
                  </a:schemeClr>
                </a:solidFill>
              </a:rPr>
              <a:t>1</a:t>
            </a:r>
            <a:r>
              <a:rPr kumimoji="1" lang="ja-JP" altLang="en-US" sz="2000" dirty="0" smtClean="0">
                <a:solidFill>
                  <a:schemeClr val="tx1">
                    <a:lumMod val="95000"/>
                    <a:lumOff val="5000"/>
                  </a:schemeClr>
                </a:solidFill>
              </a:rPr>
              <a:t>号機、</a:t>
            </a:r>
            <a:r>
              <a:rPr kumimoji="1" lang="en-US" altLang="ja-JP" sz="2000" dirty="0" smtClean="0">
                <a:solidFill>
                  <a:schemeClr val="tx1">
                    <a:lumMod val="95000"/>
                    <a:lumOff val="5000"/>
                  </a:schemeClr>
                </a:solidFill>
              </a:rPr>
              <a:t>2</a:t>
            </a:r>
            <a:r>
              <a:rPr kumimoji="1" lang="ja-JP" altLang="en-US" sz="2000" dirty="0" smtClean="0">
                <a:solidFill>
                  <a:schemeClr val="tx1">
                    <a:lumMod val="95000"/>
                    <a:lumOff val="5000"/>
                  </a:schemeClr>
                </a:solidFill>
              </a:rPr>
              <a:t>号機については、その類型化が可能な程度にはデータが充実してきている。</a:t>
            </a:r>
            <a:endParaRPr kumimoji="1" lang="en-US" altLang="ja-JP" sz="2000" dirty="0" smtClean="0">
              <a:solidFill>
                <a:schemeClr val="tx1">
                  <a:lumMod val="95000"/>
                  <a:lumOff val="5000"/>
                </a:schemeClr>
              </a:solidFill>
            </a:endParaRPr>
          </a:p>
          <a:p>
            <a:pPr marL="628650" lvl="1" indent="-285750">
              <a:spcBef>
                <a:spcPts val="300"/>
              </a:spcBef>
              <a:buFont typeface="Wingdings" panose="05000000000000000000" pitchFamily="2" charset="2"/>
              <a:buChar char="Ø"/>
            </a:pPr>
            <a:r>
              <a:rPr kumimoji="1" lang="en-US" altLang="ja-JP" sz="2000" dirty="0">
                <a:solidFill>
                  <a:schemeClr val="tx1">
                    <a:lumMod val="95000"/>
                    <a:lumOff val="5000"/>
                  </a:schemeClr>
                </a:solidFill>
              </a:rPr>
              <a:t>3</a:t>
            </a:r>
            <a:r>
              <a:rPr kumimoji="1" lang="ja-JP" altLang="en-US" sz="2000" dirty="0">
                <a:solidFill>
                  <a:schemeClr val="tx1">
                    <a:lumMod val="95000"/>
                    <a:lumOff val="5000"/>
                  </a:schemeClr>
                </a:solidFill>
              </a:rPr>
              <a:t>号機</a:t>
            </a:r>
            <a:r>
              <a:rPr kumimoji="1" lang="ja-JP" altLang="en-US" sz="2000" dirty="0" smtClean="0">
                <a:solidFill>
                  <a:schemeClr val="tx1">
                    <a:lumMod val="95000"/>
                    <a:lumOff val="5000"/>
                  </a:schemeClr>
                </a:solidFill>
              </a:rPr>
              <a:t>は他号機と異なる特徴を有しているが、サンプル取得の機会そのものが少なかったこともありデータ点数が少ない。</a:t>
            </a:r>
            <a:endParaRPr kumimoji="1" lang="en-US" altLang="ja-JP" sz="2000" dirty="0" smtClean="0">
              <a:solidFill>
                <a:schemeClr val="tx1">
                  <a:lumMod val="95000"/>
                  <a:lumOff val="5000"/>
                </a:schemeClr>
              </a:solidFill>
            </a:endParaRPr>
          </a:p>
          <a:p>
            <a:pPr marL="628650" lvl="1" indent="-285750">
              <a:spcBef>
                <a:spcPts val="300"/>
              </a:spcBef>
              <a:buFont typeface="HG丸ｺﾞｼｯｸM-PRO" panose="020F0600000000000000" pitchFamily="50" charset="-128"/>
              <a:buChar char="⇒"/>
            </a:pPr>
            <a:r>
              <a:rPr kumimoji="1" lang="en-US" altLang="ja-JP" sz="2000" b="1" dirty="0" smtClean="0">
                <a:solidFill>
                  <a:srgbClr val="0070C0"/>
                </a:solidFill>
              </a:rPr>
              <a:t>U</a:t>
            </a:r>
            <a:r>
              <a:rPr kumimoji="1" lang="ja-JP" altLang="en-US" sz="2000" b="1" dirty="0" smtClean="0">
                <a:solidFill>
                  <a:srgbClr val="0070C0"/>
                </a:solidFill>
              </a:rPr>
              <a:t>粒子のデータ拡充</a:t>
            </a:r>
            <a:endParaRPr kumimoji="1" lang="en-US" altLang="ja-JP" sz="2000" b="1" dirty="0" smtClean="0">
              <a:solidFill>
                <a:srgbClr val="0070C0"/>
              </a:solidFill>
            </a:endParaRPr>
          </a:p>
          <a:p>
            <a:pPr marL="285750" indent="-285750">
              <a:spcBef>
                <a:spcPts val="300"/>
              </a:spcBef>
              <a:buFont typeface="ＭＳ Ｐゴシック" panose="020B0600070205080204" pitchFamily="50" charset="-128"/>
              <a:buChar char="○"/>
            </a:pPr>
            <a:endParaRPr kumimoji="1" lang="en-US" altLang="ja-JP" sz="2000" dirty="0" smtClean="0">
              <a:solidFill>
                <a:schemeClr val="tx1">
                  <a:lumMod val="95000"/>
                  <a:lumOff val="5000"/>
                </a:schemeClr>
              </a:solidFill>
            </a:endParaRPr>
          </a:p>
          <a:p>
            <a:pPr marL="285750" indent="-285750">
              <a:spcBef>
                <a:spcPts val="300"/>
              </a:spcBef>
              <a:buFont typeface="ＭＳ Ｐゴシック" panose="020B0600070205080204" pitchFamily="50" charset="-128"/>
              <a:buChar char="○"/>
            </a:pPr>
            <a:r>
              <a:rPr kumimoji="1" lang="ja-JP" altLang="en-US" sz="2000" dirty="0" smtClean="0">
                <a:solidFill>
                  <a:schemeClr val="tx1">
                    <a:lumMod val="95000"/>
                    <a:lumOff val="5000"/>
                  </a:schemeClr>
                </a:solidFill>
              </a:rPr>
              <a:t>一方、</a:t>
            </a:r>
            <a:r>
              <a:rPr kumimoji="1" lang="en-US" altLang="ja-JP" sz="2000" dirty="0" smtClean="0">
                <a:solidFill>
                  <a:schemeClr val="tx1">
                    <a:lumMod val="95000"/>
                    <a:lumOff val="5000"/>
                  </a:schemeClr>
                </a:solidFill>
              </a:rPr>
              <a:t>U</a:t>
            </a:r>
            <a:r>
              <a:rPr kumimoji="1" lang="ja-JP" altLang="en-US" sz="2000" dirty="0" smtClean="0">
                <a:solidFill>
                  <a:schemeClr val="tx1">
                    <a:lumMod val="95000"/>
                    <a:lumOff val="5000"/>
                  </a:schemeClr>
                </a:solidFill>
              </a:rPr>
              <a:t>以外の元素についても、由来や使用場所がある程度絞られ、かつ特定の化合物の形態が形成条件に紐付けられる場合は、より広範な観点での形成条件の評価が可能になると考えられる。</a:t>
            </a:r>
            <a:endParaRPr kumimoji="1" lang="en-US" altLang="ja-JP" sz="2000" dirty="0" smtClean="0">
              <a:solidFill>
                <a:schemeClr val="tx1">
                  <a:lumMod val="95000"/>
                  <a:lumOff val="5000"/>
                </a:schemeClr>
              </a:solidFill>
            </a:endParaRPr>
          </a:p>
          <a:p>
            <a:pPr marL="742950" lvl="1" indent="-285750">
              <a:spcBef>
                <a:spcPts val="300"/>
              </a:spcBef>
              <a:buFont typeface="HG丸ｺﾞｼｯｸM-PRO" panose="020F0600000000000000" pitchFamily="50" charset="-128"/>
              <a:buChar char="⇒"/>
            </a:pPr>
            <a:r>
              <a:rPr kumimoji="1" lang="en-US" altLang="ja-JP" sz="2000" b="1" dirty="0" smtClean="0">
                <a:solidFill>
                  <a:srgbClr val="0070C0"/>
                </a:solidFill>
              </a:rPr>
              <a:t>U</a:t>
            </a:r>
            <a:r>
              <a:rPr kumimoji="1" lang="ja-JP" altLang="en-US" sz="2000" b="1" dirty="0" smtClean="0">
                <a:solidFill>
                  <a:srgbClr val="0070C0"/>
                </a:solidFill>
              </a:rPr>
              <a:t>以外の元素にも着目した生成プロセス評価法の検討</a:t>
            </a:r>
            <a:endParaRPr kumimoji="1" lang="en-US" altLang="ja-JP" sz="2000" b="1" dirty="0" smtClean="0">
              <a:solidFill>
                <a:srgbClr val="0070C0"/>
              </a:solidFill>
            </a:endParaRPr>
          </a:p>
        </p:txBody>
      </p:sp>
    </p:spTree>
    <p:extLst>
      <p:ext uri="{BB962C8B-B14F-4D97-AF65-F5344CB8AC3E}">
        <p14:creationId xmlns:p14="http://schemas.microsoft.com/office/powerpoint/2010/main" val="212156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5</a:t>
            </a:fld>
            <a:endParaRPr kumimoji="1" lang="ja-JP" altLang="en-US"/>
          </a:p>
        </p:txBody>
      </p:sp>
      <p:sp>
        <p:nvSpPr>
          <p:cNvPr id="3" name="テキスト ボックス 2"/>
          <p:cNvSpPr txBox="1"/>
          <p:nvPr/>
        </p:nvSpPr>
        <p:spPr>
          <a:xfrm>
            <a:off x="131768" y="114251"/>
            <a:ext cx="5240537" cy="400110"/>
          </a:xfrm>
          <a:prstGeom prst="rect">
            <a:avLst/>
          </a:prstGeom>
          <a:noFill/>
        </p:spPr>
        <p:txBody>
          <a:bodyPr wrap="none" rtlCol="0">
            <a:spAutoFit/>
          </a:bodyPr>
          <a:lstStyle/>
          <a:p>
            <a:r>
              <a:rPr kumimoji="1" lang="ja-JP" altLang="en-US" sz="2000" b="1" dirty="0" smtClean="0">
                <a:solidFill>
                  <a:srgbClr val="0070C0"/>
                </a:solidFill>
              </a:rPr>
              <a:t>分析の着眼点</a:t>
            </a:r>
            <a:r>
              <a:rPr kumimoji="1" lang="en-US" altLang="ja-JP" sz="2000" b="1" dirty="0">
                <a:solidFill>
                  <a:srgbClr val="0070C0"/>
                </a:solidFill>
              </a:rPr>
              <a:t>【</a:t>
            </a:r>
            <a:r>
              <a:rPr kumimoji="1" lang="ja-JP" altLang="en-US" sz="2000" b="1" dirty="0">
                <a:solidFill>
                  <a:srgbClr val="0070C0"/>
                </a:solidFill>
              </a:rPr>
              <a:t>燃料デブリの形成過程の検討</a:t>
            </a:r>
            <a:r>
              <a:rPr kumimoji="1" lang="en-US" altLang="ja-JP" sz="2000" b="1" dirty="0" smtClean="0">
                <a:solidFill>
                  <a:srgbClr val="0070C0"/>
                </a:solidFill>
              </a:rPr>
              <a:t>】</a:t>
            </a:r>
            <a:endParaRPr kumimoji="1" lang="en-US" altLang="ja-JP"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22" name="テキスト ボックス 21"/>
          <p:cNvSpPr txBox="1"/>
          <p:nvPr/>
        </p:nvSpPr>
        <p:spPr>
          <a:xfrm>
            <a:off x="387950" y="550213"/>
            <a:ext cx="8552164" cy="1400383"/>
          </a:xfrm>
          <a:prstGeom prst="rect">
            <a:avLst/>
          </a:prstGeom>
          <a:noFill/>
        </p:spPr>
        <p:txBody>
          <a:bodyPr wrap="square" rtlCol="0">
            <a:spAutoFit/>
          </a:bodyPr>
          <a:lstStyle/>
          <a:p>
            <a:pPr marL="285750" indent="-285750">
              <a:spcBef>
                <a:spcPts val="300"/>
              </a:spcBef>
              <a:buFont typeface="ＭＳ Ｐゴシック" panose="020B0600070205080204" pitchFamily="50" charset="-128"/>
              <a:buChar char="○"/>
            </a:pPr>
            <a:r>
              <a:rPr kumimoji="1" lang="ja-JP" altLang="en-US" sz="1600" dirty="0" smtClean="0">
                <a:solidFill>
                  <a:schemeClr val="tx1">
                    <a:lumMod val="95000"/>
                    <a:lumOff val="5000"/>
                  </a:schemeClr>
                </a:solidFill>
              </a:rPr>
              <a:t>堆積物・付着物（スミア含む）サンプル共通</a:t>
            </a:r>
            <a:endParaRPr kumimoji="1" lang="en-US" altLang="ja-JP" sz="1600" dirty="0" smtClean="0">
              <a:solidFill>
                <a:schemeClr val="tx1">
                  <a:lumMod val="95000"/>
                  <a:lumOff val="5000"/>
                </a:schemeClr>
              </a:solidFill>
            </a:endParaRPr>
          </a:p>
          <a:p>
            <a:pPr marL="623888" lvl="1" indent="-285750">
              <a:spcBef>
                <a:spcPts val="300"/>
              </a:spcBef>
              <a:buFont typeface="Wingdings" panose="05000000000000000000" pitchFamily="2" charset="2"/>
              <a:buChar char="Ø"/>
            </a:pPr>
            <a:r>
              <a:rPr kumimoji="1" lang="ja-JP" altLang="en-US" sz="1600" dirty="0" smtClean="0">
                <a:solidFill>
                  <a:schemeClr val="tx1">
                    <a:lumMod val="95000"/>
                    <a:lumOff val="5000"/>
                  </a:schemeClr>
                </a:solidFill>
              </a:rPr>
              <a:t>構造材や建屋材由来の破片や粉末に、着目元素を含む微粒子や微小領域（まとめて「着目領域」という）が付着・混入</a:t>
            </a:r>
            <a:r>
              <a:rPr kumimoji="1" lang="ja-JP" altLang="en-US" sz="1600" dirty="0">
                <a:solidFill>
                  <a:schemeClr val="tx1">
                    <a:lumMod val="95000"/>
                    <a:lumOff val="5000"/>
                  </a:schemeClr>
                </a:solidFill>
              </a:rPr>
              <a:t>している</a:t>
            </a:r>
            <a:r>
              <a:rPr kumimoji="1" lang="ja-JP" altLang="en-US" sz="1600" dirty="0" smtClean="0">
                <a:solidFill>
                  <a:schemeClr val="tx1">
                    <a:lumMod val="95000"/>
                    <a:lumOff val="5000"/>
                  </a:schemeClr>
                </a:solidFill>
              </a:rPr>
              <a:t>。　</a:t>
            </a:r>
            <a:r>
              <a:rPr kumimoji="1" lang="ja-JP" altLang="en-US" sz="1600" dirty="0" smtClean="0">
                <a:solidFill>
                  <a:srgbClr val="C00000"/>
                </a:solidFill>
              </a:rPr>
              <a:t>⇒　着目領域の探索・検出と詳細分析が重要。</a:t>
            </a:r>
            <a:endParaRPr kumimoji="1" lang="en-US" altLang="ja-JP" sz="1600" dirty="0" smtClean="0">
              <a:solidFill>
                <a:srgbClr val="C00000"/>
              </a:solidFill>
            </a:endParaRPr>
          </a:p>
          <a:p>
            <a:pPr marL="623888" lvl="1" indent="-285750">
              <a:spcBef>
                <a:spcPts val="300"/>
              </a:spcBef>
              <a:buFont typeface="Wingdings" panose="05000000000000000000" pitchFamily="2" charset="2"/>
              <a:buChar char="Ø"/>
            </a:pPr>
            <a:r>
              <a:rPr kumimoji="1" lang="ja-JP" altLang="en-US" sz="1600" dirty="0">
                <a:solidFill>
                  <a:schemeClr val="tx1">
                    <a:lumMod val="95000"/>
                    <a:lumOff val="5000"/>
                  </a:schemeClr>
                </a:solidFill>
              </a:rPr>
              <a:t>粒子</a:t>
            </a:r>
            <a:r>
              <a:rPr kumimoji="1" lang="ja-JP" altLang="en-US" sz="1600" dirty="0" smtClean="0">
                <a:solidFill>
                  <a:schemeClr val="tx1">
                    <a:lumMod val="95000"/>
                    <a:lumOff val="5000"/>
                  </a:schemeClr>
                </a:solidFill>
              </a:rPr>
              <a:t>の</a:t>
            </a:r>
            <a:r>
              <a:rPr kumimoji="1" lang="ja-JP" altLang="en-US" sz="1600" dirty="0" smtClean="0">
                <a:solidFill>
                  <a:srgbClr val="C00000"/>
                </a:solidFill>
              </a:rPr>
              <a:t>生成条件の検討に資する</a:t>
            </a:r>
            <a:r>
              <a:rPr kumimoji="1" lang="ja-JP" altLang="en-US" sz="1600" dirty="0">
                <a:solidFill>
                  <a:srgbClr val="C00000"/>
                </a:solidFill>
              </a:rPr>
              <a:t>と期待される</a:t>
            </a:r>
            <a:r>
              <a:rPr kumimoji="1" lang="ja-JP" altLang="en-US" sz="1600" dirty="0" smtClean="0">
                <a:solidFill>
                  <a:srgbClr val="C00000"/>
                </a:solidFill>
              </a:rPr>
              <a:t>着目元素を</a:t>
            </a:r>
            <a:r>
              <a:rPr kumimoji="1" lang="ja-JP" altLang="en-US" sz="1600" dirty="0">
                <a:solidFill>
                  <a:srgbClr val="C00000"/>
                </a:solidFill>
              </a:rPr>
              <a:t>前広</a:t>
            </a:r>
            <a:r>
              <a:rPr kumimoji="1" lang="ja-JP" altLang="en-US" sz="1600" dirty="0" smtClean="0">
                <a:solidFill>
                  <a:srgbClr val="C00000"/>
                </a:solidFill>
              </a:rPr>
              <a:t>に設定</a:t>
            </a:r>
            <a:r>
              <a:rPr kumimoji="1" lang="ja-JP" altLang="en-US" sz="1600" dirty="0" smtClean="0">
                <a:solidFill>
                  <a:schemeClr val="tx1">
                    <a:lumMod val="95000"/>
                    <a:lumOff val="5000"/>
                  </a:schemeClr>
                </a:solidFill>
              </a:rPr>
              <a:t>し（下表参照）、検出できた着目領域での元素の同伴関係の確認、及び詳細分析対象を選定する。</a:t>
            </a:r>
            <a:endParaRPr kumimoji="1" lang="en-US" altLang="ja-JP" sz="1600" dirty="0" smtClean="0">
              <a:solidFill>
                <a:schemeClr val="tx1">
                  <a:lumMod val="95000"/>
                  <a:lumOff val="5000"/>
                </a:schemeClr>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834308579"/>
              </p:ext>
            </p:extLst>
          </p:nvPr>
        </p:nvGraphicFramePr>
        <p:xfrm>
          <a:off x="481965" y="4241379"/>
          <a:ext cx="8180070" cy="2402684"/>
        </p:xfrm>
        <a:graphic>
          <a:graphicData uri="http://schemas.openxmlformats.org/drawingml/2006/table">
            <a:tbl>
              <a:tblPr firstRow="1" bandRow="1">
                <a:tableStyleId>{5C22544A-7EE6-4342-B048-85BDC9FD1C3A}</a:tableStyleId>
              </a:tblPr>
              <a:tblGrid>
                <a:gridCol w="1437699">
                  <a:extLst>
                    <a:ext uri="{9D8B030D-6E8A-4147-A177-3AD203B41FA5}">
                      <a16:colId xmlns:a16="http://schemas.microsoft.com/office/drawing/2014/main" val="1320985275"/>
                    </a:ext>
                  </a:extLst>
                </a:gridCol>
                <a:gridCol w="3509010">
                  <a:extLst>
                    <a:ext uri="{9D8B030D-6E8A-4147-A177-3AD203B41FA5}">
                      <a16:colId xmlns:a16="http://schemas.microsoft.com/office/drawing/2014/main" val="1151856"/>
                    </a:ext>
                  </a:extLst>
                </a:gridCol>
                <a:gridCol w="3233361">
                  <a:extLst>
                    <a:ext uri="{9D8B030D-6E8A-4147-A177-3AD203B41FA5}">
                      <a16:colId xmlns:a16="http://schemas.microsoft.com/office/drawing/2014/main" val="1951976048"/>
                    </a:ext>
                  </a:extLst>
                </a:gridCol>
              </a:tblGrid>
              <a:tr h="286942">
                <a:tc>
                  <a:txBody>
                    <a:bodyPr/>
                    <a:lstStyle/>
                    <a:p>
                      <a:r>
                        <a:rPr kumimoji="1" lang="ja-JP" altLang="en-US" sz="1200" dirty="0" smtClean="0"/>
                        <a:t>着目元素</a:t>
                      </a:r>
                      <a:endParaRPr kumimoji="1" lang="ja-JP" altLang="en-US" sz="1200" dirty="0"/>
                    </a:p>
                  </a:txBody>
                  <a:tcPr/>
                </a:tc>
                <a:tc>
                  <a:txBody>
                    <a:bodyPr/>
                    <a:lstStyle/>
                    <a:p>
                      <a:r>
                        <a:rPr kumimoji="1" lang="ja-JP" altLang="en-US" sz="1200" dirty="0" smtClean="0"/>
                        <a:t>着目相</a:t>
                      </a:r>
                      <a:endParaRPr kumimoji="1" lang="ja-JP" altLang="en-US" sz="1200" dirty="0"/>
                    </a:p>
                  </a:txBody>
                  <a:tcPr/>
                </a:tc>
                <a:tc>
                  <a:txBody>
                    <a:bodyPr/>
                    <a:lstStyle/>
                    <a:p>
                      <a:r>
                        <a:rPr kumimoji="1" lang="ja-JP" altLang="en-US" sz="1200" dirty="0" smtClean="0"/>
                        <a:t>期待される情報</a:t>
                      </a:r>
                      <a:endParaRPr kumimoji="1" lang="ja-JP" altLang="en-US" sz="1200" dirty="0"/>
                    </a:p>
                  </a:txBody>
                  <a:tcPr/>
                </a:tc>
                <a:extLst>
                  <a:ext uri="{0D108BD9-81ED-4DB2-BD59-A6C34878D82A}">
                    <a16:rowId xmlns:a16="http://schemas.microsoft.com/office/drawing/2014/main" val="781345682"/>
                  </a:ext>
                </a:extLst>
              </a:tr>
              <a:tr h="403869">
                <a:tc>
                  <a:txBody>
                    <a:bodyPr/>
                    <a:lstStyle/>
                    <a:p>
                      <a:r>
                        <a:rPr kumimoji="1" lang="en-US" altLang="ja-JP" sz="1200" dirty="0" err="1" smtClean="0"/>
                        <a:t>Zr</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Fe(</a:t>
                      </a:r>
                      <a:r>
                        <a:rPr kumimoji="1" lang="en-US" altLang="ja-JP" sz="1200" dirty="0" err="1" smtClean="0"/>
                        <a:t>Cr,Ni</a:t>
                      </a:r>
                      <a:r>
                        <a:rPr kumimoji="1" lang="en-US" altLang="ja-JP" sz="1200" dirty="0" smtClean="0"/>
                        <a:t>) – </a:t>
                      </a:r>
                      <a:r>
                        <a:rPr kumimoji="1" lang="en-US" altLang="ja-JP" sz="1200" dirty="0" err="1" smtClean="0"/>
                        <a:t>Zr</a:t>
                      </a:r>
                      <a:r>
                        <a:rPr kumimoji="1" lang="ja-JP" altLang="en-US" sz="1200" dirty="0" smtClean="0"/>
                        <a:t>系の金属間化合物またはその酸化物、</a:t>
                      </a:r>
                      <a:r>
                        <a:rPr kumimoji="1" lang="en-US" altLang="ja-JP" sz="1200" dirty="0" err="1" smtClean="0"/>
                        <a:t>Zr</a:t>
                      </a:r>
                      <a:r>
                        <a:rPr kumimoji="1" lang="en-US" altLang="ja-JP" sz="1200" dirty="0" smtClean="0"/>
                        <a:t>(O)/ZrO</a:t>
                      </a:r>
                      <a:r>
                        <a:rPr kumimoji="1" lang="en-US" altLang="ja-JP" sz="1200" baseline="-25000" dirty="0" smtClean="0"/>
                        <a:t>2</a:t>
                      </a:r>
                      <a:r>
                        <a:rPr kumimoji="1" lang="en-US" altLang="ja-JP" sz="1200" dirty="0" smtClean="0"/>
                        <a:t> </a:t>
                      </a:r>
                      <a:endParaRPr kumimoji="1" lang="ja-JP" altLang="en-US" sz="1200" dirty="0" smtClean="0"/>
                    </a:p>
                  </a:txBody>
                  <a:tcPr/>
                </a:tc>
                <a:tc>
                  <a:txBody>
                    <a:bodyPr/>
                    <a:lstStyle/>
                    <a:p>
                      <a:r>
                        <a:rPr kumimoji="1" lang="en-US" altLang="ja-JP" sz="1200" dirty="0" smtClean="0"/>
                        <a:t>SUS-</a:t>
                      </a:r>
                      <a:r>
                        <a:rPr kumimoji="1" lang="en-US" altLang="ja-JP" sz="1200" dirty="0" err="1" smtClean="0"/>
                        <a:t>Zry</a:t>
                      </a:r>
                      <a:r>
                        <a:rPr kumimoji="1" lang="ja-JP" altLang="en-US" sz="1200" dirty="0" smtClean="0"/>
                        <a:t>の反応条件（到達温度）</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smtClean="0"/>
                        <a:t>Zry</a:t>
                      </a:r>
                      <a:r>
                        <a:rPr kumimoji="1" lang="ja-JP" altLang="en-US" sz="1200" dirty="0" smtClean="0"/>
                        <a:t>の酸化条件（雰囲気）</a:t>
                      </a:r>
                      <a:endParaRPr kumimoji="1" lang="en-US" altLang="ja-JP" sz="1200" dirty="0" smtClean="0"/>
                    </a:p>
                  </a:txBody>
                  <a:tcPr/>
                </a:tc>
                <a:extLst>
                  <a:ext uri="{0D108BD9-81ED-4DB2-BD59-A6C34878D82A}">
                    <a16:rowId xmlns:a16="http://schemas.microsoft.com/office/drawing/2014/main" val="3463414125"/>
                  </a:ext>
                </a:extLst>
              </a:tr>
              <a:tr h="286942">
                <a:tc>
                  <a:txBody>
                    <a:bodyPr/>
                    <a:lstStyle/>
                    <a:p>
                      <a:r>
                        <a:rPr kumimoji="1" lang="en-US" altLang="ja-JP" sz="1200" dirty="0" smtClean="0"/>
                        <a:t>Mo</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Cs-Mo</a:t>
                      </a:r>
                      <a:r>
                        <a:rPr kumimoji="1" lang="ja-JP" altLang="en-US" sz="1200" dirty="0" smtClean="0"/>
                        <a:t>複合酸化物、</a:t>
                      </a:r>
                      <a:r>
                        <a:rPr kumimoji="1" lang="en-US" altLang="ja-JP" sz="1200" dirty="0" smtClean="0"/>
                        <a:t>MoO</a:t>
                      </a:r>
                      <a:r>
                        <a:rPr kumimoji="1" lang="en-US" altLang="ja-JP" sz="1200" baseline="-25000" dirty="0" smtClean="0"/>
                        <a:t>2</a:t>
                      </a:r>
                      <a:r>
                        <a:rPr kumimoji="1" lang="en-US" altLang="ja-JP" sz="1200" dirty="0" smtClean="0"/>
                        <a:t>/MoO</a:t>
                      </a:r>
                      <a:r>
                        <a:rPr kumimoji="1" lang="en-US" altLang="ja-JP" sz="1200" baseline="-25000" dirty="0" smtClean="0"/>
                        <a:t>3</a:t>
                      </a:r>
                      <a:r>
                        <a:rPr kumimoji="1" lang="en-US" altLang="ja-JP" sz="1200" dirty="0" smtClean="0"/>
                        <a:t> </a:t>
                      </a:r>
                      <a:endParaRPr kumimoji="1" lang="ja-JP" altLang="en-US" sz="1200" dirty="0" smtClean="0"/>
                    </a:p>
                  </a:txBody>
                  <a:tcPr/>
                </a:tc>
                <a:tc>
                  <a:txBody>
                    <a:bodyPr/>
                    <a:lstStyle/>
                    <a:p>
                      <a:r>
                        <a:rPr kumimoji="1" lang="en-US" altLang="ja-JP" sz="1200" dirty="0" smtClean="0"/>
                        <a:t>Mo</a:t>
                      </a:r>
                      <a:r>
                        <a:rPr kumimoji="1" lang="ja-JP" altLang="en-US" sz="1200" dirty="0" smtClean="0"/>
                        <a:t>放出時の条件（到達温度、雰囲気）</a:t>
                      </a:r>
                      <a:endParaRPr kumimoji="1" lang="ja-JP" altLang="en-US" sz="1200" dirty="0"/>
                    </a:p>
                  </a:txBody>
                  <a:tcPr/>
                </a:tc>
                <a:extLst>
                  <a:ext uri="{0D108BD9-81ED-4DB2-BD59-A6C34878D82A}">
                    <a16:rowId xmlns:a16="http://schemas.microsoft.com/office/drawing/2014/main" val="3680524418"/>
                  </a:ext>
                </a:extLst>
              </a:tr>
              <a:tr h="286942">
                <a:tc>
                  <a:txBody>
                    <a:bodyPr/>
                    <a:lstStyle/>
                    <a:p>
                      <a:r>
                        <a:rPr kumimoji="1" lang="en-US" altLang="ja-JP" sz="1200" dirty="0" smtClean="0"/>
                        <a:t>Cs</a:t>
                      </a:r>
                      <a:endParaRPr kumimoji="1" lang="ja-JP" altLang="en-US" sz="1200" dirty="0"/>
                    </a:p>
                  </a:txBody>
                  <a:tcPr/>
                </a:tc>
                <a:tc>
                  <a:txBody>
                    <a:bodyPr/>
                    <a:lstStyle/>
                    <a:p>
                      <a:r>
                        <a:rPr kumimoji="1" lang="en-US" altLang="ja-JP" sz="1200" dirty="0" smtClean="0"/>
                        <a:t>Si-Cs</a:t>
                      </a:r>
                      <a:r>
                        <a:rPr kumimoji="1" lang="ja-JP" altLang="en-US" sz="1200" dirty="0" smtClean="0"/>
                        <a:t>酸化物（非晶質または定比化合物）</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Fe-Cs</a:t>
                      </a:r>
                      <a:r>
                        <a:rPr kumimoji="1" lang="ja-JP" altLang="en-US" sz="1200" dirty="0" smtClean="0"/>
                        <a:t>複合酸化物</a:t>
                      </a:r>
                    </a:p>
                  </a:txBody>
                  <a:tcPr/>
                </a:tc>
                <a:tc>
                  <a:txBody>
                    <a:bodyPr/>
                    <a:lstStyle/>
                    <a:p>
                      <a:r>
                        <a:rPr kumimoji="1" lang="en-US" altLang="ja-JP" sz="1200" dirty="0" smtClean="0"/>
                        <a:t>Cs</a:t>
                      </a:r>
                      <a:r>
                        <a:rPr kumimoji="1" lang="ja-JP" altLang="en-US" sz="1200" dirty="0" smtClean="0"/>
                        <a:t>放出時の条件（到達温度、雰囲気）</a:t>
                      </a:r>
                      <a:endParaRPr kumimoji="1" lang="ja-JP" altLang="en-US" sz="1200" dirty="0"/>
                    </a:p>
                  </a:txBody>
                  <a:tcPr/>
                </a:tc>
                <a:extLst>
                  <a:ext uri="{0D108BD9-81ED-4DB2-BD59-A6C34878D82A}">
                    <a16:rowId xmlns:a16="http://schemas.microsoft.com/office/drawing/2014/main" val="954414826"/>
                  </a:ext>
                </a:extLst>
              </a:tr>
              <a:tr h="4038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Ag</a:t>
                      </a:r>
                      <a:r>
                        <a:rPr kumimoji="1" lang="ja-JP" altLang="en-US" sz="1200" dirty="0" err="1" smtClean="0"/>
                        <a:t>，</a:t>
                      </a:r>
                      <a:r>
                        <a:rPr kumimoji="1" lang="en-US" altLang="ja-JP" sz="1200" dirty="0" err="1" smtClean="0"/>
                        <a:t>Te</a:t>
                      </a:r>
                      <a:r>
                        <a:rPr kumimoji="1" lang="ja-JP" altLang="en-US" sz="1200" dirty="0" err="1" smtClean="0"/>
                        <a:t>，</a:t>
                      </a:r>
                      <a:r>
                        <a:rPr kumimoji="1" lang="en-US" altLang="ja-JP" sz="1200" dirty="0" smtClean="0"/>
                        <a:t>Sb</a:t>
                      </a:r>
                      <a:r>
                        <a:rPr kumimoji="1" lang="ja-JP" altLang="en-US" sz="1200" dirty="0" err="1" smtClean="0"/>
                        <a:t>，</a:t>
                      </a:r>
                      <a:r>
                        <a:rPr kumimoji="1" lang="en-US" altLang="ja-JP" sz="1200" dirty="0" smtClean="0"/>
                        <a:t>Sn</a:t>
                      </a:r>
                      <a:endParaRPr kumimoji="1" lang="ja-JP" altLang="en-US" sz="1200" dirty="0" smtClean="0"/>
                    </a:p>
                    <a:p>
                      <a:endParaRPr kumimoji="1" lang="ja-JP" altLang="en-US" sz="1200" dirty="0"/>
                    </a:p>
                  </a:txBody>
                  <a:tcPr/>
                </a:tc>
                <a:tc>
                  <a:txBody>
                    <a:bodyPr/>
                    <a:lstStyle/>
                    <a:p>
                      <a:r>
                        <a:rPr kumimoji="1" lang="ja-JP" altLang="en-US" sz="1200" dirty="0" smtClean="0"/>
                        <a:t>合金、酸化物、</a:t>
                      </a:r>
                      <a:r>
                        <a:rPr kumimoji="1" lang="en-US" altLang="ja-JP" sz="1200" dirty="0" err="1" smtClean="0"/>
                        <a:t>Te</a:t>
                      </a:r>
                      <a:r>
                        <a:rPr kumimoji="1" lang="ja-JP" altLang="en-US" sz="1200" dirty="0" smtClean="0"/>
                        <a:t>化物、</a:t>
                      </a:r>
                      <a:r>
                        <a:rPr kumimoji="1" lang="en-US" altLang="ja-JP" sz="1200" dirty="0" smtClean="0"/>
                        <a:t>Se</a:t>
                      </a:r>
                      <a:r>
                        <a:rPr kumimoji="1" lang="ja-JP" altLang="en-US" sz="1200" dirty="0" smtClean="0"/>
                        <a:t>化物</a:t>
                      </a:r>
                      <a:endParaRPr kumimoji="1" lang="ja-JP" altLang="en-US" sz="1200" dirty="0"/>
                    </a:p>
                  </a:txBody>
                  <a:tcPr/>
                </a:tc>
                <a:tc>
                  <a:txBody>
                    <a:bodyPr/>
                    <a:lstStyle/>
                    <a:p>
                      <a:r>
                        <a:rPr kumimoji="1" lang="ja-JP" altLang="en-US" sz="1200" dirty="0" smtClean="0"/>
                        <a:t>中揮発性</a:t>
                      </a:r>
                      <a:r>
                        <a:rPr kumimoji="1" lang="en-US" altLang="ja-JP" sz="1200" dirty="0" smtClean="0"/>
                        <a:t>FP</a:t>
                      </a:r>
                      <a:r>
                        <a:rPr kumimoji="1" lang="ja-JP" altLang="en-US" sz="1200" dirty="0" smtClean="0"/>
                        <a:t>の放出過程（到達温度、雰囲気）</a:t>
                      </a:r>
                      <a:endParaRPr kumimoji="1" lang="ja-JP" altLang="en-US" sz="1200" dirty="0"/>
                    </a:p>
                  </a:txBody>
                  <a:tcPr/>
                </a:tc>
                <a:extLst>
                  <a:ext uri="{0D108BD9-81ED-4DB2-BD59-A6C34878D82A}">
                    <a16:rowId xmlns:a16="http://schemas.microsoft.com/office/drawing/2014/main" val="648393433"/>
                  </a:ext>
                </a:extLst>
              </a:tr>
              <a:tr h="403869">
                <a:tc>
                  <a:txBody>
                    <a:bodyPr/>
                    <a:lstStyle/>
                    <a:p>
                      <a:r>
                        <a:rPr kumimoji="1" lang="en-US" altLang="ja-JP" sz="1200" dirty="0" smtClean="0"/>
                        <a:t>U</a:t>
                      </a:r>
                      <a:r>
                        <a:rPr kumimoji="1" lang="ja-JP" altLang="en-US" sz="1200" dirty="0" smtClean="0"/>
                        <a:t>（従前）</a:t>
                      </a:r>
                      <a:endParaRPr kumimoji="1" lang="ja-JP" altLang="en-US" sz="1200" dirty="0"/>
                    </a:p>
                  </a:txBody>
                  <a:tcPr/>
                </a:tc>
                <a:tc>
                  <a:txBody>
                    <a:bodyPr/>
                    <a:lstStyle/>
                    <a:p>
                      <a:r>
                        <a:rPr kumimoji="1" lang="en-US" altLang="ja-JP" sz="1200" dirty="0" smtClean="0"/>
                        <a:t>(</a:t>
                      </a:r>
                      <a:r>
                        <a:rPr kumimoji="1" lang="en-US" altLang="ja-JP" sz="1200" dirty="0" err="1" smtClean="0"/>
                        <a:t>U,Zr</a:t>
                      </a:r>
                      <a:r>
                        <a:rPr kumimoji="1" lang="en-US" altLang="ja-JP" sz="1200" dirty="0" smtClean="0"/>
                        <a:t>)O</a:t>
                      </a:r>
                      <a:r>
                        <a:rPr kumimoji="1" lang="en-US" altLang="ja-JP" sz="1200" baseline="-25000" dirty="0" smtClean="0"/>
                        <a:t>2</a:t>
                      </a:r>
                      <a:r>
                        <a:rPr kumimoji="1" lang="ja-JP" altLang="en-US" sz="1200" dirty="0" err="1" smtClean="0"/>
                        <a:t>、</a:t>
                      </a:r>
                      <a:r>
                        <a:rPr kumimoji="1" lang="ja-JP" altLang="en-US" sz="1200" dirty="0" smtClean="0"/>
                        <a:t>及び周辺の</a:t>
                      </a:r>
                      <a:r>
                        <a:rPr kumimoji="1" lang="en-US" altLang="ja-JP" sz="1200" dirty="0" smtClean="0"/>
                        <a:t>Fe-Cr-Ni</a:t>
                      </a:r>
                      <a:r>
                        <a:rPr kumimoji="1" lang="ja-JP" altLang="en-US" sz="1200" dirty="0" smtClean="0"/>
                        <a:t>酸化物（</a:t>
                      </a:r>
                      <a:r>
                        <a:rPr kumimoji="1" lang="en-US" altLang="ja-JP" sz="1200" dirty="0" err="1" smtClean="0"/>
                        <a:t>FeO</a:t>
                      </a:r>
                      <a:r>
                        <a:rPr kumimoji="1" lang="en-US" altLang="ja-JP" sz="1200" dirty="0" smtClean="0"/>
                        <a:t>,</a:t>
                      </a:r>
                      <a:r>
                        <a:rPr kumimoji="1" lang="en-US" altLang="ja-JP" sz="1200" baseline="0" dirty="0" smtClean="0"/>
                        <a:t> Fe</a:t>
                      </a:r>
                      <a:r>
                        <a:rPr kumimoji="1" lang="en-US" altLang="ja-JP" sz="1200" baseline="-25000" dirty="0" smtClean="0"/>
                        <a:t>2</a:t>
                      </a:r>
                      <a:r>
                        <a:rPr kumimoji="1" lang="en-US" altLang="ja-JP" sz="1200" baseline="0" dirty="0" smtClean="0"/>
                        <a:t>O</a:t>
                      </a:r>
                      <a:r>
                        <a:rPr kumimoji="1" lang="en-US" altLang="ja-JP" sz="1200" baseline="-25000" dirty="0" smtClean="0"/>
                        <a:t>3</a:t>
                      </a:r>
                      <a:r>
                        <a:rPr kumimoji="1" lang="en-US" altLang="ja-JP" sz="1200" baseline="0" dirty="0" smtClean="0"/>
                        <a:t>, Cr</a:t>
                      </a:r>
                      <a:r>
                        <a:rPr kumimoji="1" lang="en-US" altLang="ja-JP" sz="1200" baseline="-25000" dirty="0" smtClean="0"/>
                        <a:t>2</a:t>
                      </a:r>
                      <a:r>
                        <a:rPr kumimoji="1" lang="en-US" altLang="ja-JP" sz="1200" baseline="0" dirty="0" smtClean="0"/>
                        <a:t>O</a:t>
                      </a:r>
                      <a:r>
                        <a:rPr kumimoji="1" lang="en-US" altLang="ja-JP" sz="1200" baseline="-25000" dirty="0" smtClean="0"/>
                        <a:t>3</a:t>
                      </a:r>
                      <a:r>
                        <a:rPr kumimoji="1" lang="en-US" altLang="ja-JP" sz="1200" baseline="0" dirty="0" smtClean="0"/>
                        <a:t>, </a:t>
                      </a:r>
                      <a:r>
                        <a:rPr kumimoji="1" lang="en-US" altLang="ja-JP" sz="1200" baseline="0" dirty="0" err="1" smtClean="0"/>
                        <a:t>NiO</a:t>
                      </a:r>
                      <a:r>
                        <a:rPr kumimoji="1" lang="ja-JP" altLang="en-US" sz="1200" baseline="0" dirty="0" smtClean="0"/>
                        <a:t>）</a:t>
                      </a:r>
                      <a:endParaRPr kumimoji="1" lang="ja-JP" altLang="en-US" sz="1200" dirty="0"/>
                    </a:p>
                  </a:txBody>
                  <a:tcPr/>
                </a:tc>
                <a:tc>
                  <a:txBody>
                    <a:bodyPr/>
                    <a:lstStyle/>
                    <a:p>
                      <a:r>
                        <a:rPr kumimoji="1" lang="en-US" altLang="ja-JP" sz="1200" dirty="0" smtClean="0"/>
                        <a:t>UO</a:t>
                      </a:r>
                      <a:r>
                        <a:rPr kumimoji="1" lang="en-US" altLang="ja-JP" sz="1200" baseline="-25000" dirty="0" smtClean="0"/>
                        <a:t>2</a:t>
                      </a:r>
                      <a:r>
                        <a:rPr kumimoji="1" lang="ja-JP" altLang="en-US" sz="1200" dirty="0" err="1" smtClean="0"/>
                        <a:t>、</a:t>
                      </a:r>
                      <a:r>
                        <a:rPr kumimoji="1" lang="en-US" altLang="ja-JP" sz="1200" dirty="0" err="1" smtClean="0"/>
                        <a:t>Zry</a:t>
                      </a:r>
                      <a:r>
                        <a:rPr kumimoji="1" lang="ja-JP" altLang="en-US" sz="1200" dirty="0" err="1" smtClean="0"/>
                        <a:t>、</a:t>
                      </a:r>
                      <a:r>
                        <a:rPr kumimoji="1" lang="en-US" altLang="ja-JP" sz="1200" dirty="0" smtClean="0"/>
                        <a:t>SUS</a:t>
                      </a:r>
                      <a:r>
                        <a:rPr kumimoji="1" lang="ja-JP" altLang="en-US" sz="1200" dirty="0" smtClean="0"/>
                        <a:t>間の反応過程（到達温度、雰囲気）</a:t>
                      </a:r>
                      <a:endParaRPr kumimoji="1" lang="ja-JP" altLang="en-US" sz="1200" dirty="0"/>
                    </a:p>
                  </a:txBody>
                  <a:tcPr/>
                </a:tc>
                <a:extLst>
                  <a:ext uri="{0D108BD9-81ED-4DB2-BD59-A6C34878D82A}">
                    <a16:rowId xmlns:a16="http://schemas.microsoft.com/office/drawing/2014/main" val="538501204"/>
                  </a:ext>
                </a:extLst>
              </a:tr>
            </a:tbl>
          </a:graphicData>
        </a:graphic>
      </p:graphicFrame>
      <p:sp>
        <p:nvSpPr>
          <p:cNvPr id="9" name="テキスト ボックス 8"/>
          <p:cNvSpPr txBox="1"/>
          <p:nvPr/>
        </p:nvSpPr>
        <p:spPr>
          <a:xfrm>
            <a:off x="848650" y="2257934"/>
            <a:ext cx="7975483" cy="1438855"/>
          </a:xfrm>
          <a:prstGeom prst="rect">
            <a:avLst/>
          </a:prstGeom>
          <a:noFill/>
        </p:spPr>
        <p:txBody>
          <a:bodyPr wrap="square" rtlCol="0">
            <a:spAutoFit/>
          </a:bodyPr>
          <a:lstStyle/>
          <a:p>
            <a:pPr marL="285750" indent="-285750">
              <a:spcBef>
                <a:spcPts val="300"/>
              </a:spcBef>
              <a:buFont typeface="Wingdings" panose="05000000000000000000" pitchFamily="2" charset="2"/>
              <a:buChar char="l"/>
            </a:pPr>
            <a:r>
              <a:rPr kumimoji="1" lang="en-US" altLang="ja-JP" sz="1600" b="1" dirty="0" smtClean="0">
                <a:solidFill>
                  <a:schemeClr val="accent5"/>
                </a:solidFill>
              </a:rPr>
              <a:t>FE-SEM/WDX</a:t>
            </a:r>
            <a:r>
              <a:rPr kumimoji="1" lang="ja-JP" altLang="en-US" sz="1600" dirty="0" smtClean="0">
                <a:solidFill>
                  <a:schemeClr val="tx1">
                    <a:lumMod val="95000"/>
                    <a:lumOff val="5000"/>
                  </a:schemeClr>
                </a:solidFill>
              </a:rPr>
              <a:t>　着目元素の他元素との同伴関係の把握</a:t>
            </a:r>
            <a:endParaRPr kumimoji="1" lang="en-US" altLang="ja-JP" sz="1600" dirty="0" smtClean="0">
              <a:solidFill>
                <a:schemeClr val="tx1">
                  <a:lumMod val="95000"/>
                  <a:lumOff val="5000"/>
                </a:schemeClr>
              </a:solidFill>
            </a:endParaRPr>
          </a:p>
          <a:p>
            <a:pPr marL="285750" indent="-285750">
              <a:spcBef>
                <a:spcPts val="300"/>
              </a:spcBef>
              <a:buFont typeface="Wingdings" panose="05000000000000000000" pitchFamily="2" charset="2"/>
              <a:buChar char="l"/>
            </a:pPr>
            <a:r>
              <a:rPr kumimoji="1" lang="en-US" altLang="ja-JP" sz="1600" b="1" dirty="0" smtClean="0">
                <a:solidFill>
                  <a:schemeClr val="accent5"/>
                </a:solidFill>
              </a:rPr>
              <a:t>FE-SEM/EDX</a:t>
            </a:r>
            <a:r>
              <a:rPr kumimoji="1" lang="ja-JP" altLang="en-US" sz="1600" dirty="0" smtClean="0">
                <a:solidFill>
                  <a:schemeClr val="tx1">
                    <a:lumMod val="95000"/>
                    <a:lumOff val="5000"/>
                  </a:schemeClr>
                </a:solidFill>
              </a:rPr>
              <a:t>　同上（探索する元素の種類は上記</a:t>
            </a:r>
            <a:r>
              <a:rPr kumimoji="1" lang="en-US" altLang="ja-JP" sz="1600" dirty="0" smtClean="0">
                <a:solidFill>
                  <a:schemeClr val="tx1">
                    <a:lumMod val="95000"/>
                    <a:lumOff val="5000"/>
                  </a:schemeClr>
                </a:solidFill>
              </a:rPr>
              <a:t>WDX</a:t>
            </a:r>
            <a:r>
              <a:rPr kumimoji="1" lang="ja-JP" altLang="en-US" sz="1600" dirty="0" smtClean="0">
                <a:solidFill>
                  <a:schemeClr val="tx1">
                    <a:lumMod val="95000"/>
                    <a:lumOff val="5000"/>
                  </a:schemeClr>
                </a:solidFill>
              </a:rPr>
              <a:t>よりも前広に設定）、</a:t>
            </a:r>
            <a:r>
              <a:rPr kumimoji="1" lang="en-US" altLang="ja-JP" sz="1600" dirty="0" smtClean="0">
                <a:solidFill>
                  <a:schemeClr val="tx1">
                    <a:lumMod val="95000"/>
                    <a:lumOff val="5000"/>
                  </a:schemeClr>
                </a:solidFill>
              </a:rPr>
              <a:t>TEM</a:t>
            </a:r>
            <a:r>
              <a:rPr kumimoji="1" lang="ja-JP" altLang="en-US" sz="1600" dirty="0" smtClean="0">
                <a:solidFill>
                  <a:schemeClr val="tx1">
                    <a:lumMod val="95000"/>
                    <a:lumOff val="5000"/>
                  </a:schemeClr>
                </a:solidFill>
              </a:rPr>
              <a:t>分析対象の選定</a:t>
            </a:r>
            <a:endParaRPr kumimoji="1" lang="en-US" altLang="ja-JP" sz="1600" dirty="0" smtClean="0">
              <a:solidFill>
                <a:schemeClr val="tx1">
                  <a:lumMod val="95000"/>
                  <a:lumOff val="5000"/>
                </a:schemeClr>
              </a:solidFill>
            </a:endParaRPr>
          </a:p>
          <a:p>
            <a:pPr marL="285750" indent="-285750">
              <a:spcBef>
                <a:spcPts val="300"/>
              </a:spcBef>
              <a:buFont typeface="Wingdings" panose="05000000000000000000" pitchFamily="2" charset="2"/>
              <a:buChar char="l"/>
            </a:pPr>
            <a:r>
              <a:rPr kumimoji="1" lang="en-US" altLang="ja-JP" sz="1600" b="1" dirty="0" smtClean="0">
                <a:solidFill>
                  <a:schemeClr val="accent5"/>
                </a:solidFill>
              </a:rPr>
              <a:t>TEM/STEM-EDX</a:t>
            </a:r>
            <a:r>
              <a:rPr kumimoji="1" lang="ja-JP" altLang="en-US" sz="1600" dirty="0" smtClean="0">
                <a:solidFill>
                  <a:schemeClr val="tx1">
                    <a:lumMod val="95000"/>
                    <a:lumOff val="5000"/>
                  </a:schemeClr>
                </a:solidFill>
              </a:rPr>
              <a:t>　粒子内部の構成相の詳細分析</a:t>
            </a:r>
            <a:endParaRPr kumimoji="1" lang="en-US" altLang="ja-JP" sz="1600" dirty="0" smtClean="0">
              <a:solidFill>
                <a:schemeClr val="tx1">
                  <a:lumMod val="95000"/>
                  <a:lumOff val="5000"/>
                </a:schemeClr>
              </a:solidFill>
            </a:endParaRPr>
          </a:p>
          <a:p>
            <a:pPr marL="285750" indent="-285750">
              <a:spcBef>
                <a:spcPts val="300"/>
              </a:spcBef>
              <a:buFont typeface="Wingdings" panose="05000000000000000000" pitchFamily="2" charset="2"/>
              <a:buChar char="l"/>
            </a:pPr>
            <a:r>
              <a:rPr kumimoji="1" lang="en-US" altLang="ja-JP" sz="1600" b="1" dirty="0" smtClean="0">
                <a:solidFill>
                  <a:schemeClr val="accent5"/>
                </a:solidFill>
              </a:rPr>
              <a:t>ICP-MS</a:t>
            </a:r>
            <a:r>
              <a:rPr kumimoji="1" lang="ja-JP" altLang="en-US" sz="1600" b="1" dirty="0" err="1" smtClean="0">
                <a:solidFill>
                  <a:schemeClr val="accent5"/>
                </a:solidFill>
              </a:rPr>
              <a:t>、</a:t>
            </a:r>
            <a:r>
              <a:rPr kumimoji="1" lang="ja-JP" altLang="en-US" sz="1600" b="1" dirty="0" smtClean="0">
                <a:solidFill>
                  <a:schemeClr val="accent5"/>
                </a:solidFill>
              </a:rPr>
              <a:t>放射線分析</a:t>
            </a:r>
            <a:r>
              <a:rPr kumimoji="1" lang="ja-JP" altLang="en-US" sz="1600" dirty="0" smtClean="0">
                <a:solidFill>
                  <a:schemeClr val="tx1">
                    <a:lumMod val="95000"/>
                    <a:lumOff val="5000"/>
                  </a:schemeClr>
                </a:solidFill>
              </a:rPr>
              <a:t>　着目元素の同位体比の測定（照射由来か否かの判定）</a:t>
            </a:r>
            <a:endParaRPr kumimoji="1" lang="en-US" altLang="ja-JP" sz="1600" dirty="0" smtClean="0">
              <a:solidFill>
                <a:schemeClr val="tx1">
                  <a:lumMod val="95000"/>
                  <a:lumOff val="5000"/>
                </a:schemeClr>
              </a:solidFill>
            </a:endParaRPr>
          </a:p>
        </p:txBody>
      </p:sp>
      <p:sp>
        <p:nvSpPr>
          <p:cNvPr id="10" name="テキスト ボックス 9"/>
          <p:cNvSpPr txBox="1"/>
          <p:nvPr/>
        </p:nvSpPr>
        <p:spPr>
          <a:xfrm>
            <a:off x="584258" y="3909929"/>
            <a:ext cx="7975483" cy="338554"/>
          </a:xfrm>
          <a:prstGeom prst="rect">
            <a:avLst/>
          </a:prstGeom>
          <a:noFill/>
        </p:spPr>
        <p:txBody>
          <a:bodyPr wrap="square" rtlCol="0">
            <a:spAutoFit/>
          </a:bodyPr>
          <a:lstStyle/>
          <a:p>
            <a:pPr algn="ctr">
              <a:spcBef>
                <a:spcPts val="600"/>
              </a:spcBef>
            </a:pPr>
            <a:r>
              <a:rPr kumimoji="1" lang="ja-JP" altLang="en-US" sz="1600" dirty="0" smtClean="0">
                <a:solidFill>
                  <a:srgbClr val="0070C0"/>
                </a:solidFill>
              </a:rPr>
              <a:t>表　主な着目元素（案）</a:t>
            </a:r>
            <a:endParaRPr kumimoji="1" lang="en-US" altLang="ja-JP" sz="1600" dirty="0" smtClean="0">
              <a:solidFill>
                <a:srgbClr val="0070C0"/>
              </a:solidFill>
            </a:endParaRPr>
          </a:p>
        </p:txBody>
      </p:sp>
      <p:sp>
        <p:nvSpPr>
          <p:cNvPr id="11" name="テキスト ボックス 10"/>
          <p:cNvSpPr txBox="1"/>
          <p:nvPr/>
        </p:nvSpPr>
        <p:spPr>
          <a:xfrm>
            <a:off x="387950" y="1924893"/>
            <a:ext cx="7975483" cy="338554"/>
          </a:xfrm>
          <a:prstGeom prst="rect">
            <a:avLst/>
          </a:prstGeom>
          <a:noFill/>
        </p:spPr>
        <p:txBody>
          <a:bodyPr wrap="square" rtlCol="0">
            <a:spAutoFit/>
          </a:bodyPr>
          <a:lstStyle/>
          <a:p>
            <a:pPr marL="285750" indent="-285750">
              <a:buFont typeface="ＭＳ Ｐゴシック" panose="020B0600070205080204" pitchFamily="50" charset="-128"/>
              <a:buChar char="○"/>
            </a:pPr>
            <a:r>
              <a:rPr kumimoji="1" lang="ja-JP" altLang="en-US" sz="1600" dirty="0" smtClean="0">
                <a:solidFill>
                  <a:schemeClr val="tx1">
                    <a:lumMod val="95000"/>
                    <a:lumOff val="5000"/>
                  </a:schemeClr>
                </a:solidFill>
              </a:rPr>
              <a:t>分析項目と用途</a:t>
            </a:r>
            <a:endParaRPr kumimoji="1" lang="en-US" altLang="ja-JP" sz="1600" dirty="0" smtClean="0">
              <a:solidFill>
                <a:schemeClr val="tx1">
                  <a:lumMod val="95000"/>
                  <a:lumOff val="5000"/>
                </a:schemeClr>
              </a:solidFill>
            </a:endParaRPr>
          </a:p>
        </p:txBody>
      </p:sp>
    </p:spTree>
    <p:extLst>
      <p:ext uri="{BB962C8B-B14F-4D97-AF65-F5344CB8AC3E}">
        <p14:creationId xmlns:p14="http://schemas.microsoft.com/office/powerpoint/2010/main" val="221629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6</a:t>
            </a:fld>
            <a:endParaRPr kumimoji="1" lang="ja-JP" altLang="en-US"/>
          </a:p>
        </p:txBody>
      </p:sp>
      <p:sp>
        <p:nvSpPr>
          <p:cNvPr id="3" name="テキスト ボックス 2"/>
          <p:cNvSpPr txBox="1"/>
          <p:nvPr/>
        </p:nvSpPr>
        <p:spPr>
          <a:xfrm>
            <a:off x="131768" y="114251"/>
            <a:ext cx="5133136" cy="400110"/>
          </a:xfrm>
          <a:prstGeom prst="rect">
            <a:avLst/>
          </a:prstGeom>
          <a:noFill/>
        </p:spPr>
        <p:txBody>
          <a:bodyPr wrap="none" rtlCol="0">
            <a:spAutoFit/>
          </a:bodyPr>
          <a:lstStyle/>
          <a:p>
            <a:r>
              <a:rPr kumimoji="1" lang="ja-JP" altLang="en-US" sz="2000" b="1" dirty="0" smtClean="0">
                <a:solidFill>
                  <a:srgbClr val="0070C0"/>
                </a:solidFill>
              </a:rPr>
              <a:t>分析の着眼点</a:t>
            </a:r>
            <a:r>
              <a:rPr kumimoji="1" lang="en-US" altLang="ja-JP" sz="2000" b="1" dirty="0">
                <a:solidFill>
                  <a:srgbClr val="0070C0"/>
                </a:solidFill>
              </a:rPr>
              <a:t>【</a:t>
            </a:r>
            <a:r>
              <a:rPr kumimoji="1" lang="ja-JP" altLang="en-US" sz="2000" b="1" dirty="0">
                <a:solidFill>
                  <a:srgbClr val="0070C0"/>
                </a:solidFill>
              </a:rPr>
              <a:t>現場情報、汚染状況の把握</a:t>
            </a:r>
            <a:r>
              <a:rPr kumimoji="1" lang="en-US" altLang="ja-JP" sz="2000" b="1" dirty="0" smtClean="0">
                <a:solidFill>
                  <a:srgbClr val="0070C0"/>
                </a:solidFill>
              </a:rPr>
              <a:t>】</a:t>
            </a: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9" name="テキスト ボックス 8"/>
          <p:cNvSpPr txBox="1"/>
          <p:nvPr/>
        </p:nvSpPr>
        <p:spPr>
          <a:xfrm>
            <a:off x="2193477" y="2970563"/>
            <a:ext cx="6746637" cy="1192634"/>
          </a:xfrm>
          <a:prstGeom prst="rect">
            <a:avLst/>
          </a:prstGeom>
          <a:noFill/>
        </p:spPr>
        <p:txBody>
          <a:bodyPr wrap="square" rtlCol="0">
            <a:spAutoFit/>
          </a:bodyPr>
          <a:lstStyle/>
          <a:p>
            <a:pPr>
              <a:spcBef>
                <a:spcPts val="300"/>
              </a:spcBef>
            </a:pPr>
            <a:r>
              <a:rPr kumimoji="1" lang="en-US" altLang="ja-JP" sz="1600" b="1" dirty="0" smtClean="0">
                <a:solidFill>
                  <a:schemeClr val="tx1">
                    <a:lumMod val="95000"/>
                    <a:lumOff val="5000"/>
                  </a:schemeClr>
                </a:solidFill>
              </a:rPr>
              <a:t>U, </a:t>
            </a:r>
            <a:r>
              <a:rPr kumimoji="1" lang="en-US" altLang="ja-JP" sz="1600" b="1" dirty="0" err="1" smtClean="0">
                <a:solidFill>
                  <a:schemeClr val="tx1">
                    <a:lumMod val="95000"/>
                    <a:lumOff val="5000"/>
                  </a:schemeClr>
                </a:solidFill>
              </a:rPr>
              <a:t>Zr</a:t>
            </a:r>
            <a:r>
              <a:rPr kumimoji="1" lang="en-US" altLang="ja-JP" sz="1600" b="1" dirty="0" smtClean="0">
                <a:solidFill>
                  <a:schemeClr val="tx1">
                    <a:lumMod val="95000"/>
                    <a:lumOff val="5000"/>
                  </a:schemeClr>
                </a:solidFill>
              </a:rPr>
              <a:t>, Fe, Cr, Ni</a:t>
            </a:r>
            <a:r>
              <a:rPr kumimoji="1" lang="ja-JP" altLang="en-US" sz="1400" dirty="0" smtClean="0">
                <a:solidFill>
                  <a:schemeClr val="tx1">
                    <a:lumMod val="95000"/>
                    <a:lumOff val="5000"/>
                  </a:schemeClr>
                </a:solidFill>
              </a:rPr>
              <a:t>（炉心内主要材料）</a:t>
            </a:r>
            <a:endParaRPr kumimoji="1" lang="en-US" altLang="ja-JP" sz="1400" dirty="0" smtClean="0">
              <a:solidFill>
                <a:schemeClr val="tx1">
                  <a:lumMod val="95000"/>
                  <a:lumOff val="5000"/>
                </a:schemeClr>
              </a:solidFill>
            </a:endParaRPr>
          </a:p>
          <a:p>
            <a:pPr>
              <a:spcBef>
                <a:spcPts val="300"/>
              </a:spcBef>
            </a:pPr>
            <a:r>
              <a:rPr kumimoji="1" lang="en-US" altLang="ja-JP" sz="1600" b="1" dirty="0" smtClean="0">
                <a:solidFill>
                  <a:schemeClr val="tx1">
                    <a:lumMod val="95000"/>
                    <a:lumOff val="5000"/>
                  </a:schemeClr>
                </a:solidFill>
              </a:rPr>
              <a:t>Mo</a:t>
            </a:r>
            <a:r>
              <a:rPr kumimoji="1" lang="ja-JP" altLang="en-US" sz="1400" dirty="0" smtClean="0">
                <a:solidFill>
                  <a:schemeClr val="tx1">
                    <a:lumMod val="95000"/>
                    <a:lumOff val="5000"/>
                  </a:schemeClr>
                </a:solidFill>
              </a:rPr>
              <a:t>（</a:t>
            </a:r>
            <a:r>
              <a:rPr kumimoji="1" lang="en-US" altLang="ja-JP" sz="1400" dirty="0" smtClean="0">
                <a:solidFill>
                  <a:schemeClr val="tx1">
                    <a:lumMod val="95000"/>
                    <a:lumOff val="5000"/>
                  </a:schemeClr>
                </a:solidFill>
              </a:rPr>
              <a:t>FP</a:t>
            </a:r>
            <a:r>
              <a:rPr kumimoji="1" lang="ja-JP" altLang="en-US" sz="1400" dirty="0" err="1" smtClean="0">
                <a:solidFill>
                  <a:schemeClr val="tx1">
                    <a:lumMod val="95000"/>
                    <a:lumOff val="5000"/>
                  </a:schemeClr>
                </a:solidFill>
              </a:rPr>
              <a:t>，</a:t>
            </a:r>
            <a:r>
              <a:rPr kumimoji="1" lang="ja-JP" altLang="en-US" sz="1400" dirty="0" smtClean="0">
                <a:solidFill>
                  <a:schemeClr val="tx1">
                    <a:lumMod val="95000"/>
                    <a:lumOff val="5000"/>
                  </a:schemeClr>
                </a:solidFill>
              </a:rPr>
              <a:t>構造材，グリス：酸化還元鋭敏元素）</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a:p>
            <a:pPr>
              <a:spcBef>
                <a:spcPts val="300"/>
              </a:spcBef>
            </a:pPr>
            <a:r>
              <a:rPr kumimoji="1" lang="en-US" altLang="ja-JP" sz="1600" b="1" dirty="0" smtClean="0">
                <a:solidFill>
                  <a:schemeClr val="tx1">
                    <a:lumMod val="95000"/>
                    <a:lumOff val="5000"/>
                  </a:schemeClr>
                </a:solidFill>
              </a:rPr>
              <a:t>B</a:t>
            </a:r>
            <a:r>
              <a:rPr kumimoji="1" lang="ja-JP" altLang="en-US" sz="1400" dirty="0" smtClean="0">
                <a:solidFill>
                  <a:schemeClr val="tx1">
                    <a:lumMod val="95000"/>
                    <a:lumOff val="5000"/>
                  </a:schemeClr>
                </a:solidFill>
              </a:rPr>
              <a:t>（中性子吸収材）</a:t>
            </a:r>
            <a:r>
              <a:rPr kumimoji="1" lang="ja-JP" altLang="en-US" sz="1600" dirty="0" smtClean="0">
                <a:solidFill>
                  <a:schemeClr val="tx1">
                    <a:lumMod val="95000"/>
                    <a:lumOff val="5000"/>
                  </a:schemeClr>
                </a:solidFill>
              </a:rPr>
              <a:t>，</a:t>
            </a:r>
            <a:r>
              <a:rPr kumimoji="1" lang="en-US" altLang="ja-JP" sz="1600" b="1" dirty="0" smtClean="0">
                <a:solidFill>
                  <a:schemeClr val="tx1">
                    <a:lumMod val="95000"/>
                    <a:lumOff val="5000"/>
                  </a:schemeClr>
                </a:solidFill>
              </a:rPr>
              <a:t>Cs</a:t>
            </a:r>
            <a:r>
              <a:rPr kumimoji="1" lang="ja-JP" altLang="en-US" sz="1600" b="1" dirty="0" err="1" smtClean="0">
                <a:solidFill>
                  <a:schemeClr val="tx1">
                    <a:lumMod val="95000"/>
                    <a:lumOff val="5000"/>
                  </a:schemeClr>
                </a:solidFill>
              </a:rPr>
              <a:t>，</a:t>
            </a:r>
            <a:r>
              <a:rPr kumimoji="1" lang="en-US" altLang="ja-JP" sz="1600" b="1" dirty="0" smtClean="0">
                <a:solidFill>
                  <a:schemeClr val="tx1">
                    <a:lumMod val="95000"/>
                    <a:lumOff val="5000"/>
                  </a:schemeClr>
                </a:solidFill>
              </a:rPr>
              <a:t>Ag</a:t>
            </a:r>
            <a:r>
              <a:rPr kumimoji="1" lang="ja-JP" altLang="en-US" sz="1600" b="1" dirty="0" err="1" smtClean="0">
                <a:solidFill>
                  <a:schemeClr val="tx1">
                    <a:lumMod val="95000"/>
                    <a:lumOff val="5000"/>
                  </a:schemeClr>
                </a:solidFill>
              </a:rPr>
              <a:t>，</a:t>
            </a:r>
            <a:r>
              <a:rPr kumimoji="1" lang="en-US" altLang="ja-JP" sz="1600" b="1" dirty="0" err="1" smtClean="0">
                <a:solidFill>
                  <a:schemeClr val="tx1">
                    <a:lumMod val="95000"/>
                    <a:lumOff val="5000"/>
                  </a:schemeClr>
                </a:solidFill>
              </a:rPr>
              <a:t>Te</a:t>
            </a:r>
            <a:r>
              <a:rPr kumimoji="1" lang="ja-JP" altLang="en-US" sz="1600" b="1" dirty="0" err="1" smtClean="0">
                <a:solidFill>
                  <a:schemeClr val="tx1">
                    <a:lumMod val="95000"/>
                    <a:lumOff val="5000"/>
                  </a:schemeClr>
                </a:solidFill>
              </a:rPr>
              <a:t>，</a:t>
            </a:r>
            <a:r>
              <a:rPr kumimoji="1" lang="en-US" altLang="ja-JP" sz="1600" b="1" dirty="0" smtClean="0">
                <a:solidFill>
                  <a:schemeClr val="tx1">
                    <a:lumMod val="95000"/>
                    <a:lumOff val="5000"/>
                  </a:schemeClr>
                </a:solidFill>
              </a:rPr>
              <a:t>Sb</a:t>
            </a:r>
            <a:r>
              <a:rPr kumimoji="1" lang="ja-JP" altLang="en-US" sz="1400" dirty="0" smtClean="0">
                <a:solidFill>
                  <a:schemeClr val="tx1">
                    <a:lumMod val="95000"/>
                    <a:lumOff val="5000"/>
                  </a:schemeClr>
                </a:solidFill>
              </a:rPr>
              <a:t>（</a:t>
            </a:r>
            <a:r>
              <a:rPr kumimoji="1" lang="en-US" altLang="ja-JP" sz="1400" dirty="0" smtClean="0">
                <a:solidFill>
                  <a:schemeClr val="tx1">
                    <a:lumMod val="95000"/>
                    <a:lumOff val="5000"/>
                  </a:schemeClr>
                </a:solidFill>
              </a:rPr>
              <a:t>FP</a:t>
            </a:r>
            <a:r>
              <a:rPr kumimoji="1" lang="ja-JP" altLang="en-US" sz="1400" dirty="0" smtClean="0">
                <a:solidFill>
                  <a:schemeClr val="tx1">
                    <a:lumMod val="95000"/>
                    <a:lumOff val="5000"/>
                  </a:schemeClr>
                </a:solidFill>
              </a:rPr>
              <a:t>：粒子探索での着目元素）</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a:p>
            <a:pPr>
              <a:spcBef>
                <a:spcPts val="300"/>
              </a:spcBef>
            </a:pPr>
            <a:r>
              <a:rPr kumimoji="1" lang="en-US" altLang="ja-JP" sz="1600" b="1" dirty="0" smtClean="0">
                <a:solidFill>
                  <a:schemeClr val="tx1">
                    <a:lumMod val="95000"/>
                    <a:lumOff val="5000"/>
                  </a:schemeClr>
                </a:solidFill>
              </a:rPr>
              <a:t>Pu</a:t>
            </a:r>
            <a:r>
              <a:rPr kumimoji="1" lang="ja-JP" altLang="en-US" sz="1600" b="1" dirty="0" err="1" smtClean="0">
                <a:solidFill>
                  <a:schemeClr val="tx1">
                    <a:lumMod val="95000"/>
                    <a:lumOff val="5000"/>
                  </a:schemeClr>
                </a:solidFill>
              </a:rPr>
              <a:t>，</a:t>
            </a:r>
            <a:r>
              <a:rPr kumimoji="1" lang="en-US" altLang="ja-JP" sz="1600" b="1" dirty="0" smtClean="0">
                <a:solidFill>
                  <a:schemeClr val="tx1">
                    <a:lumMod val="95000"/>
                    <a:lumOff val="5000"/>
                  </a:schemeClr>
                </a:solidFill>
              </a:rPr>
              <a:t>Am</a:t>
            </a:r>
            <a:r>
              <a:rPr kumimoji="1" lang="ja-JP" altLang="en-US" sz="1400" dirty="0" smtClean="0">
                <a:solidFill>
                  <a:schemeClr val="tx1">
                    <a:lumMod val="95000"/>
                    <a:lumOff val="5000"/>
                  </a:schemeClr>
                </a:solidFill>
              </a:rPr>
              <a:t>（</a:t>
            </a:r>
            <a:r>
              <a:rPr kumimoji="1" lang="en-US" altLang="ja-JP" sz="1400" dirty="0" smtClean="0">
                <a:solidFill>
                  <a:schemeClr val="tx1">
                    <a:lumMod val="95000"/>
                    <a:lumOff val="5000"/>
                  </a:schemeClr>
                </a:solidFill>
              </a:rPr>
              <a:t>α</a:t>
            </a:r>
            <a:r>
              <a:rPr kumimoji="1" lang="ja-JP" altLang="en-US" sz="1400" dirty="0" smtClean="0">
                <a:solidFill>
                  <a:schemeClr val="tx1">
                    <a:lumMod val="95000"/>
                    <a:lumOff val="5000"/>
                  </a:schemeClr>
                </a:solidFill>
              </a:rPr>
              <a:t>線放出核種）</a:t>
            </a:r>
            <a:r>
              <a:rPr kumimoji="1" lang="ja-JP" altLang="en-US" sz="1600" dirty="0" smtClean="0">
                <a:solidFill>
                  <a:schemeClr val="tx1">
                    <a:lumMod val="95000"/>
                    <a:lumOff val="5000"/>
                  </a:schemeClr>
                </a:solidFill>
              </a:rPr>
              <a:t>　</a:t>
            </a:r>
            <a:endParaRPr kumimoji="1" lang="en-US" altLang="ja-JP" sz="1600" dirty="0" smtClean="0">
              <a:solidFill>
                <a:schemeClr val="tx1">
                  <a:lumMod val="95000"/>
                  <a:lumOff val="5000"/>
                </a:schemeClr>
              </a:solidFill>
            </a:endParaRPr>
          </a:p>
        </p:txBody>
      </p:sp>
      <p:sp>
        <p:nvSpPr>
          <p:cNvPr id="11" name="テキスト ボックス 10"/>
          <p:cNvSpPr txBox="1"/>
          <p:nvPr/>
        </p:nvSpPr>
        <p:spPr>
          <a:xfrm>
            <a:off x="1342691" y="4612146"/>
            <a:ext cx="7220541" cy="338554"/>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kumimoji="1" lang="ja-JP" altLang="en-US" sz="1600" dirty="0" smtClean="0">
                <a:solidFill>
                  <a:schemeClr val="tx1">
                    <a:lumMod val="95000"/>
                    <a:lumOff val="5000"/>
                  </a:schemeClr>
                </a:solidFill>
              </a:rPr>
              <a:t>元素・核種の簡易同定（定性分析）</a:t>
            </a:r>
            <a:endParaRPr kumimoji="1" lang="en-US" altLang="ja-JP" sz="1600" dirty="0" smtClean="0">
              <a:solidFill>
                <a:schemeClr val="tx1">
                  <a:lumMod val="95000"/>
                  <a:lumOff val="5000"/>
                </a:schemeClr>
              </a:solidFill>
            </a:endParaRPr>
          </a:p>
        </p:txBody>
      </p:sp>
      <p:sp>
        <p:nvSpPr>
          <p:cNvPr id="13" name="テキスト ボックス 12"/>
          <p:cNvSpPr txBox="1"/>
          <p:nvPr/>
        </p:nvSpPr>
        <p:spPr>
          <a:xfrm>
            <a:off x="1342691" y="2599381"/>
            <a:ext cx="3119062" cy="338554"/>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kumimoji="1" lang="ja-JP" altLang="en-US" sz="1600" dirty="0" smtClean="0">
                <a:solidFill>
                  <a:schemeClr val="tx1">
                    <a:lumMod val="95000"/>
                    <a:lumOff val="5000"/>
                  </a:schemeClr>
                </a:solidFill>
              </a:rPr>
              <a:t>定量分析対象元素（案）</a:t>
            </a:r>
            <a:endParaRPr kumimoji="1" lang="en-US" altLang="ja-JP" sz="1600" dirty="0" smtClean="0">
              <a:solidFill>
                <a:schemeClr val="tx1">
                  <a:lumMod val="95000"/>
                  <a:lumOff val="5000"/>
                </a:schemeClr>
              </a:solidFill>
            </a:endParaRPr>
          </a:p>
        </p:txBody>
      </p:sp>
      <p:sp>
        <p:nvSpPr>
          <p:cNvPr id="12" name="テキスト ボックス 11"/>
          <p:cNvSpPr txBox="1"/>
          <p:nvPr/>
        </p:nvSpPr>
        <p:spPr>
          <a:xfrm>
            <a:off x="387950" y="550213"/>
            <a:ext cx="8552164" cy="869469"/>
          </a:xfrm>
          <a:prstGeom prst="rect">
            <a:avLst/>
          </a:prstGeom>
          <a:noFill/>
        </p:spPr>
        <p:txBody>
          <a:bodyPr wrap="square" rtlCol="0">
            <a:spAutoFit/>
          </a:bodyPr>
          <a:lstStyle/>
          <a:p>
            <a:pPr marL="285750" indent="-285750">
              <a:spcBef>
                <a:spcPts val="300"/>
              </a:spcBef>
              <a:buFont typeface="ＭＳ Ｐゴシック" panose="020B0600070205080204" pitchFamily="50" charset="-128"/>
              <a:buChar char="○"/>
            </a:pPr>
            <a:r>
              <a:rPr kumimoji="1" lang="ja-JP" altLang="en-US" sz="1600" dirty="0" smtClean="0">
                <a:solidFill>
                  <a:schemeClr val="tx1">
                    <a:lumMod val="95000"/>
                    <a:lumOff val="5000"/>
                  </a:schemeClr>
                </a:solidFill>
              </a:rPr>
              <a:t>堆積物・付着物（スミア含む）サンプル共通</a:t>
            </a:r>
            <a:endParaRPr kumimoji="1" lang="en-US" altLang="ja-JP" sz="1600" dirty="0" smtClean="0">
              <a:solidFill>
                <a:schemeClr val="tx1">
                  <a:lumMod val="95000"/>
                  <a:lumOff val="5000"/>
                </a:schemeClr>
              </a:solidFill>
            </a:endParaRPr>
          </a:p>
          <a:p>
            <a:pPr marL="623888" lvl="1" indent="-285750">
              <a:spcBef>
                <a:spcPts val="300"/>
              </a:spcBef>
              <a:buFont typeface="Wingdings" panose="05000000000000000000" pitchFamily="2" charset="2"/>
              <a:buChar char="Ø"/>
            </a:pPr>
            <a:r>
              <a:rPr kumimoji="1" lang="ja-JP" altLang="en-US" sz="1600" dirty="0">
                <a:solidFill>
                  <a:schemeClr val="tx1">
                    <a:lumMod val="95000"/>
                    <a:lumOff val="5000"/>
                  </a:schemeClr>
                </a:solidFill>
              </a:rPr>
              <a:t>サンプルの巨視的な特徴（主要構成元素・主要放射性核種の内訳とそれらの含有率</a:t>
            </a:r>
            <a:r>
              <a:rPr kumimoji="1" lang="ja-JP" altLang="en-US" sz="1600" dirty="0" smtClean="0">
                <a:solidFill>
                  <a:schemeClr val="tx1">
                    <a:lumMod val="95000"/>
                    <a:lumOff val="5000"/>
                  </a:schemeClr>
                </a:solidFill>
              </a:rPr>
              <a:t>）及び炉心</a:t>
            </a:r>
            <a:r>
              <a:rPr kumimoji="1" lang="ja-JP" altLang="en-US" sz="1600" dirty="0">
                <a:solidFill>
                  <a:schemeClr val="tx1">
                    <a:lumMod val="95000"/>
                    <a:lumOff val="5000"/>
                  </a:schemeClr>
                </a:solidFill>
              </a:rPr>
              <a:t>成分の</a:t>
            </a:r>
            <a:r>
              <a:rPr kumimoji="1" lang="ja-JP" altLang="en-US" sz="1600" dirty="0" smtClean="0">
                <a:solidFill>
                  <a:schemeClr val="tx1">
                    <a:lumMod val="95000"/>
                    <a:lumOff val="5000"/>
                  </a:schemeClr>
                </a:solidFill>
              </a:rPr>
              <a:t>混入程度の把握が</a:t>
            </a:r>
            <a:r>
              <a:rPr kumimoji="1" lang="ja-JP" altLang="en-US" sz="1600" dirty="0">
                <a:solidFill>
                  <a:schemeClr val="tx1">
                    <a:lumMod val="95000"/>
                    <a:lumOff val="5000"/>
                  </a:schemeClr>
                </a:solidFill>
              </a:rPr>
              <a:t>目的であり、</a:t>
            </a:r>
            <a:r>
              <a:rPr kumimoji="1" lang="ja-JP" altLang="en-US" sz="1600" dirty="0">
                <a:solidFill>
                  <a:srgbClr val="C00000"/>
                </a:solidFill>
              </a:rPr>
              <a:t>定量分析が重要</a:t>
            </a:r>
            <a:r>
              <a:rPr kumimoji="1" lang="ja-JP" altLang="en-US" sz="1600" dirty="0" smtClean="0">
                <a:solidFill>
                  <a:schemeClr val="tx1">
                    <a:lumMod val="95000"/>
                    <a:lumOff val="5000"/>
                  </a:schemeClr>
                </a:solidFill>
              </a:rPr>
              <a:t>。</a:t>
            </a:r>
            <a:endParaRPr kumimoji="1" lang="en-US" altLang="ja-JP" sz="1600" dirty="0" smtClean="0">
              <a:solidFill>
                <a:schemeClr val="tx1">
                  <a:lumMod val="95000"/>
                  <a:lumOff val="5000"/>
                </a:schemeClr>
              </a:solidFill>
            </a:endParaRPr>
          </a:p>
        </p:txBody>
      </p:sp>
      <p:sp>
        <p:nvSpPr>
          <p:cNvPr id="16" name="テキスト ボックス 15"/>
          <p:cNvSpPr txBox="1"/>
          <p:nvPr/>
        </p:nvSpPr>
        <p:spPr>
          <a:xfrm>
            <a:off x="387950" y="1924893"/>
            <a:ext cx="7975483" cy="338554"/>
          </a:xfrm>
          <a:prstGeom prst="rect">
            <a:avLst/>
          </a:prstGeom>
          <a:noFill/>
        </p:spPr>
        <p:txBody>
          <a:bodyPr wrap="square" rtlCol="0">
            <a:spAutoFit/>
          </a:bodyPr>
          <a:lstStyle/>
          <a:p>
            <a:pPr marL="285750" indent="-285750">
              <a:buFont typeface="ＭＳ Ｐゴシック" panose="020B0600070205080204" pitchFamily="50" charset="-128"/>
              <a:buChar char="○"/>
            </a:pPr>
            <a:r>
              <a:rPr kumimoji="1" lang="ja-JP" altLang="en-US" sz="1600" dirty="0" smtClean="0">
                <a:solidFill>
                  <a:schemeClr val="tx1">
                    <a:lumMod val="95000"/>
                    <a:lumOff val="5000"/>
                  </a:schemeClr>
                </a:solidFill>
              </a:rPr>
              <a:t>分析項目と用途</a:t>
            </a:r>
            <a:endParaRPr kumimoji="1" lang="en-US" altLang="ja-JP" sz="1600" dirty="0" smtClean="0">
              <a:solidFill>
                <a:schemeClr val="tx1">
                  <a:lumMod val="95000"/>
                  <a:lumOff val="5000"/>
                </a:schemeClr>
              </a:solidFill>
            </a:endParaRPr>
          </a:p>
        </p:txBody>
      </p:sp>
      <p:sp>
        <p:nvSpPr>
          <p:cNvPr id="18" name="テキスト ボックス 17"/>
          <p:cNvSpPr txBox="1"/>
          <p:nvPr/>
        </p:nvSpPr>
        <p:spPr>
          <a:xfrm>
            <a:off x="848650" y="2252831"/>
            <a:ext cx="7975483" cy="338554"/>
          </a:xfrm>
          <a:prstGeom prst="rect">
            <a:avLst/>
          </a:prstGeom>
          <a:noFill/>
        </p:spPr>
        <p:txBody>
          <a:bodyPr wrap="square" rtlCol="0">
            <a:spAutoFit/>
          </a:bodyPr>
          <a:lstStyle/>
          <a:p>
            <a:pPr marL="285750" indent="-285750">
              <a:spcBef>
                <a:spcPts val="300"/>
              </a:spcBef>
              <a:buFont typeface="Wingdings" panose="05000000000000000000" pitchFamily="2" charset="2"/>
              <a:buChar char="l"/>
            </a:pPr>
            <a:r>
              <a:rPr kumimoji="1" lang="en-US" altLang="ja-JP" sz="1600" b="1" dirty="0" smtClean="0">
                <a:solidFill>
                  <a:schemeClr val="accent5"/>
                </a:solidFill>
              </a:rPr>
              <a:t>ICP-MS</a:t>
            </a:r>
            <a:r>
              <a:rPr kumimoji="1" lang="ja-JP" altLang="en-US" sz="1600" b="1" dirty="0" err="1" smtClean="0">
                <a:solidFill>
                  <a:schemeClr val="accent5"/>
                </a:solidFill>
              </a:rPr>
              <a:t>、</a:t>
            </a:r>
            <a:r>
              <a:rPr kumimoji="1" lang="ja-JP" altLang="en-US" sz="1600" b="1" dirty="0" smtClean="0">
                <a:solidFill>
                  <a:schemeClr val="accent5"/>
                </a:solidFill>
              </a:rPr>
              <a:t>放射線分析</a:t>
            </a:r>
            <a:r>
              <a:rPr kumimoji="1" lang="ja-JP" altLang="en-US" sz="1600" dirty="0" smtClean="0">
                <a:solidFill>
                  <a:schemeClr val="tx1">
                    <a:lumMod val="95000"/>
                    <a:lumOff val="5000"/>
                  </a:schemeClr>
                </a:solidFill>
              </a:rPr>
              <a:t>　</a:t>
            </a:r>
            <a:endParaRPr kumimoji="1" lang="en-US" altLang="ja-JP" sz="1600" dirty="0" smtClean="0">
              <a:solidFill>
                <a:schemeClr val="tx1">
                  <a:lumMod val="95000"/>
                  <a:lumOff val="5000"/>
                </a:schemeClr>
              </a:solidFill>
            </a:endParaRPr>
          </a:p>
        </p:txBody>
      </p:sp>
      <p:sp>
        <p:nvSpPr>
          <p:cNvPr id="20" name="テキスト ボックス 19"/>
          <p:cNvSpPr txBox="1"/>
          <p:nvPr/>
        </p:nvSpPr>
        <p:spPr>
          <a:xfrm>
            <a:off x="2193477" y="5006023"/>
            <a:ext cx="5597458" cy="584775"/>
          </a:xfrm>
          <a:prstGeom prst="rect">
            <a:avLst/>
          </a:prstGeom>
          <a:noFill/>
        </p:spPr>
        <p:txBody>
          <a:bodyPr wrap="square" rtlCol="0">
            <a:spAutoFit/>
          </a:bodyPr>
          <a:lstStyle/>
          <a:p>
            <a:pPr>
              <a:spcBef>
                <a:spcPts val="600"/>
              </a:spcBef>
            </a:pPr>
            <a:r>
              <a:rPr kumimoji="1" lang="ja-JP" altLang="en-US" sz="1600" dirty="0" smtClean="0">
                <a:solidFill>
                  <a:schemeClr val="tx1">
                    <a:lumMod val="95000"/>
                    <a:lumOff val="5000"/>
                  </a:schemeClr>
                </a:solidFill>
              </a:rPr>
              <a:t>サンプル重量及び放射能への寄与の大きい元素・核種の把握</a:t>
            </a:r>
            <a:r>
              <a:rPr kumimoji="1" lang="ja-JP" altLang="en-US" sz="1600" dirty="0">
                <a:solidFill>
                  <a:schemeClr val="tx1">
                    <a:lumMod val="95000"/>
                    <a:lumOff val="5000"/>
                  </a:schemeClr>
                </a:solidFill>
              </a:rPr>
              <a:t>（</a:t>
            </a:r>
            <a:r>
              <a:rPr kumimoji="1" lang="ja-JP" altLang="en-US" sz="1600" dirty="0" smtClean="0">
                <a:solidFill>
                  <a:schemeClr val="tx1">
                    <a:lumMod val="95000"/>
                    <a:lumOff val="5000"/>
                  </a:schemeClr>
                </a:solidFill>
              </a:rPr>
              <a:t>上記以外の定量分析対象元素の選定）</a:t>
            </a:r>
            <a:endParaRPr kumimoji="1" lang="en-US" altLang="ja-JP" sz="1600" dirty="0" smtClean="0">
              <a:solidFill>
                <a:schemeClr val="tx1">
                  <a:lumMod val="95000"/>
                  <a:lumOff val="5000"/>
                </a:schemeClr>
              </a:solidFill>
            </a:endParaRPr>
          </a:p>
        </p:txBody>
      </p:sp>
      <p:sp>
        <p:nvSpPr>
          <p:cNvPr id="14" name="線吹き出し 2 (枠付き) 13"/>
          <p:cNvSpPr/>
          <p:nvPr/>
        </p:nvSpPr>
        <p:spPr>
          <a:xfrm>
            <a:off x="4836391" y="4027259"/>
            <a:ext cx="2124111" cy="515116"/>
          </a:xfrm>
          <a:prstGeom prst="borderCallout2">
            <a:avLst>
              <a:gd name="adj1" fmla="val 10940"/>
              <a:gd name="adj2" fmla="val -723"/>
              <a:gd name="adj3" fmla="val 12013"/>
              <a:gd name="adj4" fmla="val -18231"/>
              <a:gd name="adj5" fmla="val 2831"/>
              <a:gd name="adj6" fmla="val -31162"/>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t>α</a:t>
            </a:r>
            <a:r>
              <a:rPr kumimoji="1" lang="ja-JP" altLang="en-US" sz="1200" dirty="0" smtClean="0"/>
              <a:t>核種の分析手法の確認（</a:t>
            </a:r>
            <a:r>
              <a:rPr kumimoji="1" lang="en-US" altLang="ja-JP" sz="1200" dirty="0" smtClean="0"/>
              <a:t>MS or α</a:t>
            </a:r>
            <a:r>
              <a:rPr kumimoji="1" lang="ja-JP" altLang="en-US" sz="1200" dirty="0" smtClean="0"/>
              <a:t>線スペクトロメトリ）</a:t>
            </a:r>
            <a:endParaRPr kumimoji="1" lang="ja-JP" altLang="en-US" sz="1200" dirty="0"/>
          </a:p>
        </p:txBody>
      </p:sp>
    </p:spTree>
    <p:extLst>
      <p:ext uri="{BB962C8B-B14F-4D97-AF65-F5344CB8AC3E}">
        <p14:creationId xmlns:p14="http://schemas.microsoft.com/office/powerpoint/2010/main" val="195529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7</a:t>
            </a:fld>
            <a:endParaRPr kumimoji="1" lang="ja-JP" altLang="en-US" dirty="0"/>
          </a:p>
        </p:txBody>
      </p:sp>
      <p:sp>
        <p:nvSpPr>
          <p:cNvPr id="3" name="テキスト ボックス 2"/>
          <p:cNvSpPr txBox="1"/>
          <p:nvPr/>
        </p:nvSpPr>
        <p:spPr>
          <a:xfrm>
            <a:off x="131768" y="114251"/>
            <a:ext cx="3286477" cy="400110"/>
          </a:xfrm>
          <a:prstGeom prst="rect">
            <a:avLst/>
          </a:prstGeom>
          <a:noFill/>
        </p:spPr>
        <p:txBody>
          <a:bodyPr wrap="none" rtlCol="0">
            <a:spAutoFit/>
          </a:bodyPr>
          <a:lstStyle/>
          <a:p>
            <a:r>
              <a:rPr kumimoji="1" lang="en-US" altLang="ja-JP" sz="2000" b="1" dirty="0" smtClean="0">
                <a:solidFill>
                  <a:srgbClr val="0070C0"/>
                </a:solidFill>
              </a:rPr>
              <a:t>R4</a:t>
            </a:r>
            <a:r>
              <a:rPr kumimoji="1" lang="ja-JP" altLang="en-US" sz="2000" b="1" dirty="0" smtClean="0">
                <a:solidFill>
                  <a:srgbClr val="0070C0"/>
                </a:solidFill>
              </a:rPr>
              <a:t>年度の分析</a:t>
            </a:r>
            <a:r>
              <a:rPr kumimoji="1" lang="ja-JP" altLang="en-US" sz="2000" b="1" dirty="0">
                <a:solidFill>
                  <a:srgbClr val="0070C0"/>
                </a:solidFill>
              </a:rPr>
              <a:t>対象</a:t>
            </a:r>
            <a:r>
              <a:rPr kumimoji="1" lang="ja-JP" altLang="en-US" sz="2000" b="1" dirty="0" smtClean="0">
                <a:solidFill>
                  <a:srgbClr val="0070C0"/>
                </a:solidFill>
              </a:rPr>
              <a:t>サンプル</a:t>
            </a:r>
            <a:endParaRPr kumimoji="1" lang="ja-JP" altLang="en-US" sz="2000" b="1" dirty="0">
              <a:solidFill>
                <a:srgbClr val="0070C0"/>
              </a:solidFill>
            </a:endParaRPr>
          </a:p>
        </p:txBody>
      </p:sp>
      <p:sp>
        <p:nvSpPr>
          <p:cNvPr id="26" name="テキスト ボックス 25"/>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28" name="テキスト ボックス 27"/>
          <p:cNvSpPr txBox="1"/>
          <p:nvPr/>
        </p:nvSpPr>
        <p:spPr>
          <a:xfrm>
            <a:off x="438115" y="563625"/>
            <a:ext cx="8084567" cy="338554"/>
          </a:xfrm>
          <a:prstGeom prst="rect">
            <a:avLst/>
          </a:prstGeom>
          <a:noFill/>
        </p:spPr>
        <p:txBody>
          <a:bodyPr wrap="square" rtlCol="0">
            <a:spAutoFit/>
          </a:bodyPr>
          <a:lstStyle/>
          <a:p>
            <a:pPr algn="ctr"/>
            <a:r>
              <a:rPr kumimoji="1" lang="ja-JP" altLang="en-US" sz="1600" dirty="0" smtClean="0">
                <a:solidFill>
                  <a:srgbClr val="0070C0"/>
                </a:solidFill>
              </a:rPr>
              <a:t>分析対象サンプル一覧及び分析目的と項目との対応</a:t>
            </a:r>
            <a:endParaRPr kumimoji="1" lang="en-US" altLang="ja-JP" sz="1600" dirty="0" smtClean="0">
              <a:solidFill>
                <a:srgbClr val="0070C0"/>
              </a:solidFill>
            </a:endParaRPr>
          </a:p>
        </p:txBody>
      </p:sp>
      <p:graphicFrame>
        <p:nvGraphicFramePr>
          <p:cNvPr id="8" name="表 7"/>
          <p:cNvGraphicFramePr>
            <a:graphicFrameLocks noGrp="1"/>
          </p:cNvGraphicFramePr>
          <p:nvPr>
            <p:extLst>
              <p:ext uri="{D42A27DB-BD31-4B8C-83A1-F6EECF244321}">
                <p14:modId xmlns:p14="http://schemas.microsoft.com/office/powerpoint/2010/main" val="131044177"/>
              </p:ext>
            </p:extLst>
          </p:nvPr>
        </p:nvGraphicFramePr>
        <p:xfrm>
          <a:off x="131768" y="902179"/>
          <a:ext cx="8894550" cy="5497583"/>
        </p:xfrm>
        <a:graphic>
          <a:graphicData uri="http://schemas.openxmlformats.org/drawingml/2006/table">
            <a:tbl>
              <a:tblPr firstRow="1">
                <a:tableStyleId>{5C22544A-7EE6-4342-B048-85BDC9FD1C3A}</a:tableStyleId>
              </a:tblPr>
              <a:tblGrid>
                <a:gridCol w="3256474">
                  <a:extLst>
                    <a:ext uri="{9D8B030D-6E8A-4147-A177-3AD203B41FA5}">
                      <a16:colId xmlns:a16="http://schemas.microsoft.com/office/drawing/2014/main" val="66179495"/>
                    </a:ext>
                  </a:extLst>
                </a:gridCol>
                <a:gridCol w="3409507">
                  <a:extLst>
                    <a:ext uri="{9D8B030D-6E8A-4147-A177-3AD203B41FA5}">
                      <a16:colId xmlns:a16="http://schemas.microsoft.com/office/drawing/2014/main" val="762732879"/>
                    </a:ext>
                  </a:extLst>
                </a:gridCol>
                <a:gridCol w="2228569">
                  <a:extLst>
                    <a:ext uri="{9D8B030D-6E8A-4147-A177-3AD203B41FA5}">
                      <a16:colId xmlns:a16="http://schemas.microsoft.com/office/drawing/2014/main" val="2837616862"/>
                    </a:ext>
                  </a:extLst>
                </a:gridCol>
              </a:tblGrid>
              <a:tr h="262007">
                <a:tc>
                  <a:txBody>
                    <a:bodyPr/>
                    <a:lstStyle/>
                    <a:p>
                      <a:r>
                        <a:rPr kumimoji="1" lang="ja-JP" altLang="en-US" sz="1400" dirty="0" smtClean="0"/>
                        <a:t>分析対象サンプル</a:t>
                      </a:r>
                      <a:endParaRPr kumimoji="1" lang="ja-JP" altLang="en-US" sz="1400" dirty="0"/>
                    </a:p>
                  </a:txBody>
                  <a:tcPr/>
                </a:tc>
                <a:tc>
                  <a:txBody>
                    <a:bodyPr/>
                    <a:lstStyle/>
                    <a:p>
                      <a:r>
                        <a:rPr kumimoji="1" lang="ja-JP" altLang="en-US" sz="1400" dirty="0" smtClean="0"/>
                        <a:t>分析目的（期待される知見）</a:t>
                      </a:r>
                      <a:endParaRPr kumimoji="1" lang="ja-JP" altLang="en-US" sz="1400" dirty="0"/>
                    </a:p>
                  </a:txBody>
                  <a:tcPr/>
                </a:tc>
                <a:tc>
                  <a:txBody>
                    <a:bodyPr/>
                    <a:lstStyle/>
                    <a:p>
                      <a:r>
                        <a:rPr kumimoji="1" lang="ja-JP" altLang="en-US" sz="1400" dirty="0" smtClean="0"/>
                        <a:t>分析項目</a:t>
                      </a:r>
                      <a:r>
                        <a:rPr kumimoji="1" lang="en-US" altLang="ja-JP" sz="1400" baseline="30000" dirty="0" smtClean="0"/>
                        <a:t>※</a:t>
                      </a:r>
                      <a:r>
                        <a:rPr kumimoji="1" lang="ja-JP" altLang="en-US" sz="1400" dirty="0" smtClean="0"/>
                        <a:t>　</a:t>
                      </a:r>
                      <a:endParaRPr kumimoji="1" lang="ja-JP" altLang="en-US" sz="1400" dirty="0"/>
                    </a:p>
                  </a:txBody>
                  <a:tcPr/>
                </a:tc>
                <a:extLst>
                  <a:ext uri="{0D108BD9-81ED-4DB2-BD59-A6C34878D82A}">
                    <a16:rowId xmlns:a16="http://schemas.microsoft.com/office/drawing/2014/main" val="3578825054"/>
                  </a:ext>
                </a:extLst>
              </a:tr>
              <a:tr h="262007">
                <a:tc>
                  <a:txBody>
                    <a:bodyPr/>
                    <a:lstStyle/>
                    <a:p>
                      <a:r>
                        <a:rPr kumimoji="1" lang="en-US" altLang="ja-JP" sz="1400" dirty="0" smtClean="0"/>
                        <a:t>(1)</a:t>
                      </a:r>
                      <a:r>
                        <a:rPr kumimoji="1" lang="en-US" altLang="ja-JP" sz="1400" baseline="0" dirty="0" smtClean="0"/>
                        <a:t> R4</a:t>
                      </a:r>
                      <a:r>
                        <a:rPr kumimoji="1" lang="ja-JP" altLang="en-US" sz="1400" baseline="0" dirty="0" smtClean="0"/>
                        <a:t>年度輸送分（</a:t>
                      </a:r>
                      <a:r>
                        <a:rPr kumimoji="1" lang="en-US" altLang="ja-JP" sz="1400" baseline="0" dirty="0" smtClean="0"/>
                        <a:t>1</a:t>
                      </a:r>
                      <a:r>
                        <a:rPr kumimoji="1" lang="ja-JP" altLang="en-US" sz="1400" baseline="0" dirty="0" smtClean="0"/>
                        <a:t>回目）</a:t>
                      </a:r>
                      <a:endParaRPr kumimoji="1" lang="ja-JP" altLang="en-US" sz="1400" dirty="0"/>
                    </a:p>
                  </a:txBody>
                  <a:tcPr>
                    <a:solidFill>
                      <a:schemeClr val="accent6">
                        <a:lumMod val="40000"/>
                        <a:lumOff val="60000"/>
                      </a:schemeClr>
                    </a:solidFill>
                  </a:tcPr>
                </a:tc>
                <a:tc>
                  <a:txBody>
                    <a:bodyPr/>
                    <a:lstStyle/>
                    <a:p>
                      <a:endParaRPr kumimoji="1" lang="ja-JP" altLang="en-US" sz="1400" dirty="0"/>
                    </a:p>
                  </a:txBody>
                  <a:tcPr>
                    <a:solidFill>
                      <a:schemeClr val="accent6">
                        <a:lumMod val="40000"/>
                        <a:lumOff val="60000"/>
                      </a:schemeClr>
                    </a:solidFill>
                  </a:tcPr>
                </a:tc>
                <a:tc>
                  <a:txBody>
                    <a:bodyPr/>
                    <a:lstStyle/>
                    <a:p>
                      <a:endParaRPr kumimoji="1" lang="ja-JP" altLang="en-US" sz="1400" dirty="0"/>
                    </a:p>
                  </a:txBody>
                  <a:tcPr>
                    <a:solidFill>
                      <a:schemeClr val="accent6">
                        <a:lumMod val="40000"/>
                        <a:lumOff val="60000"/>
                      </a:schemeClr>
                    </a:solidFill>
                  </a:tcPr>
                </a:tc>
                <a:extLst>
                  <a:ext uri="{0D108BD9-81ED-4DB2-BD59-A6C34878D82A}">
                    <a16:rowId xmlns:a16="http://schemas.microsoft.com/office/drawing/2014/main" val="3951625139"/>
                  </a:ext>
                </a:extLst>
              </a:tr>
              <a:tr h="445411">
                <a:tc>
                  <a:txBody>
                    <a:bodyPr/>
                    <a:lstStyle/>
                    <a:p>
                      <a:r>
                        <a:rPr kumimoji="1" lang="ja-JP" altLang="en-US" sz="1400" dirty="0" smtClean="0"/>
                        <a:t>　① </a:t>
                      </a:r>
                      <a:r>
                        <a:rPr kumimoji="1" lang="en-US" altLang="ja-JP" sz="1400" dirty="0" smtClean="0"/>
                        <a:t>2</a:t>
                      </a:r>
                      <a:r>
                        <a:rPr kumimoji="1" lang="ja-JP" altLang="en-US" sz="1400" dirty="0" smtClean="0"/>
                        <a:t>号機 </a:t>
                      </a:r>
                      <a:r>
                        <a:rPr kumimoji="1" lang="en-US" altLang="ja-JP" sz="1400" dirty="0" smtClean="0"/>
                        <a:t>X-53</a:t>
                      </a:r>
                      <a:r>
                        <a:rPr kumimoji="1" lang="ja-JP" altLang="en-US" sz="1400" dirty="0" err="1" smtClean="0"/>
                        <a:t>ぺ</a:t>
                      </a:r>
                      <a:r>
                        <a:rPr kumimoji="1" lang="ja-JP" altLang="en-US" sz="1400" dirty="0" smtClean="0"/>
                        <a:t>ネ既設孔</a:t>
                      </a:r>
                      <a:endParaRPr kumimoji="1" lang="en-US" altLang="ja-JP" sz="1400" dirty="0" smtClean="0"/>
                    </a:p>
                    <a:p>
                      <a:r>
                        <a:rPr kumimoji="1" lang="ja-JP" altLang="en-US" sz="1400" dirty="0" smtClean="0"/>
                        <a:t>　　　　　　　穴あけコア</a:t>
                      </a:r>
                      <a:endParaRPr kumimoji="1" lang="ja-JP" altLang="en-US" sz="1400" dirty="0"/>
                    </a:p>
                  </a:txBody>
                  <a:tcPr>
                    <a:solidFill>
                      <a:schemeClr val="accent5">
                        <a:lumMod val="20000"/>
                        <a:lumOff val="80000"/>
                      </a:schemeClr>
                    </a:solidFill>
                  </a:tcPr>
                </a:tc>
                <a:tc>
                  <a:txBody>
                    <a:bodyPr/>
                    <a:lstStyle/>
                    <a:p>
                      <a:pPr marL="92075" indent="-92075">
                        <a:buFont typeface="Arial" panose="020B0604020202020204" pitchFamily="34" charset="0"/>
                        <a:buChar char="•"/>
                      </a:pPr>
                      <a:r>
                        <a:rPr kumimoji="1" lang="en-US" altLang="ja-JP" sz="1400" dirty="0" smtClean="0"/>
                        <a:t>2</a:t>
                      </a:r>
                      <a:r>
                        <a:rPr kumimoji="1" lang="ja-JP" altLang="en-US" sz="1400" dirty="0" smtClean="0"/>
                        <a:t>号機事故途中の燃料デブリの状態</a:t>
                      </a:r>
                      <a:r>
                        <a:rPr kumimoji="1" lang="ja-JP" altLang="en-US" sz="1200" dirty="0" smtClean="0"/>
                        <a:t>（カメラ部スミアや</a:t>
                      </a:r>
                      <a:r>
                        <a:rPr kumimoji="1" lang="en-US" altLang="ja-JP" sz="1200" dirty="0" smtClean="0"/>
                        <a:t>X-6</a:t>
                      </a:r>
                      <a:r>
                        <a:rPr kumimoji="1" lang="ja-JP" altLang="en-US" sz="1200" dirty="0" smtClean="0"/>
                        <a:t>ペネとの比較）</a:t>
                      </a:r>
                      <a:endParaRPr kumimoji="1" lang="ja-JP" altLang="en-US" sz="1200" dirty="0"/>
                    </a:p>
                  </a:txBody>
                  <a:tcPr>
                    <a:solidFill>
                      <a:schemeClr val="accent5">
                        <a:lumMod val="20000"/>
                        <a:lumOff val="80000"/>
                      </a:schemeClr>
                    </a:solidFill>
                  </a:tcPr>
                </a:tc>
                <a:tc rowSpan="6">
                  <a:txBody>
                    <a:bodyPr/>
                    <a:lstStyle/>
                    <a:p>
                      <a:endParaRPr kumimoji="1" lang="en-US" altLang="ja-JP" sz="1400" dirty="0" smtClean="0"/>
                    </a:p>
                    <a:p>
                      <a:pPr marL="177800" indent="-177800">
                        <a:buFont typeface="Arial" panose="020B0604020202020204" pitchFamily="34" charset="0"/>
                        <a:buChar char="•"/>
                      </a:pPr>
                      <a:r>
                        <a:rPr kumimoji="1" lang="ja-JP" altLang="en-US" sz="1400" dirty="0" smtClean="0"/>
                        <a:t>外観観察</a:t>
                      </a:r>
                      <a:endParaRPr kumimoji="1" lang="en-US" altLang="ja-JP" sz="1400" dirty="0" smtClean="0"/>
                    </a:p>
                    <a:p>
                      <a:pPr marL="177800" indent="-177800">
                        <a:buFont typeface="Arial" panose="020B0604020202020204" pitchFamily="34" charset="0"/>
                        <a:buChar char="•"/>
                      </a:pPr>
                      <a:r>
                        <a:rPr kumimoji="1" lang="en-US" altLang="ja-JP" sz="1400" dirty="0" smtClean="0"/>
                        <a:t>IP</a:t>
                      </a:r>
                      <a:r>
                        <a:rPr kumimoji="1" lang="ja-JP" altLang="en-US" sz="1400" dirty="0" smtClean="0"/>
                        <a:t>測定</a:t>
                      </a:r>
                      <a:endParaRPr kumimoji="1" lang="en-US" altLang="ja-JP" sz="1400" dirty="0" smtClean="0"/>
                    </a:p>
                    <a:p>
                      <a:pPr marL="177800" indent="-177800">
                        <a:buFont typeface="Arial" panose="020B0604020202020204" pitchFamily="34" charset="0"/>
                        <a:buChar char="•"/>
                      </a:pPr>
                      <a:r>
                        <a:rPr kumimoji="1" lang="en-US" altLang="ja-JP" sz="1400" dirty="0" smtClean="0"/>
                        <a:t>FE-SEM/WDS</a:t>
                      </a:r>
                    </a:p>
                    <a:p>
                      <a:pPr marL="177800" indent="-177800">
                        <a:buFont typeface="Arial" panose="020B0604020202020204" pitchFamily="34" charset="0"/>
                        <a:buChar char="•"/>
                      </a:pPr>
                      <a:endParaRPr kumimoji="1" lang="en-US" altLang="ja-JP" sz="1400" dirty="0" smtClean="0"/>
                    </a:p>
                    <a:p>
                      <a:pPr marL="177800" indent="-177800">
                        <a:buFont typeface="Arial" panose="020B0604020202020204" pitchFamily="34" charset="0"/>
                        <a:buChar char="•"/>
                      </a:pPr>
                      <a:r>
                        <a:rPr kumimoji="1" lang="en-US" altLang="ja-JP" sz="1400" dirty="0" smtClean="0"/>
                        <a:t>FE-SEM/EDS</a:t>
                      </a:r>
                    </a:p>
                    <a:p>
                      <a:pPr marL="177800" indent="-177800">
                        <a:buFont typeface="Arial" panose="020B0604020202020204" pitchFamily="34" charset="0"/>
                        <a:buChar char="•"/>
                      </a:pPr>
                      <a:r>
                        <a:rPr kumimoji="1" lang="en-US" altLang="ja-JP" sz="1400" dirty="0" smtClean="0"/>
                        <a:t>STEM-EDS</a:t>
                      </a:r>
                    </a:p>
                    <a:p>
                      <a:pPr marL="177800" indent="-177800">
                        <a:buFont typeface="Arial" panose="020B0604020202020204" pitchFamily="34" charset="0"/>
                        <a:buChar char="•"/>
                      </a:pPr>
                      <a:endParaRPr kumimoji="1" lang="en-US" altLang="ja-JP" sz="1400" dirty="0" smtClean="0"/>
                    </a:p>
                    <a:p>
                      <a:pPr marL="177800" indent="-177800">
                        <a:buFont typeface="Arial" panose="020B0604020202020204" pitchFamily="34" charset="0"/>
                        <a:buChar char="•"/>
                      </a:pPr>
                      <a:r>
                        <a:rPr kumimoji="1" lang="en-US" altLang="ja-JP" sz="1400" dirty="0" smtClean="0"/>
                        <a:t>ICP-MS</a:t>
                      </a:r>
                    </a:p>
                    <a:p>
                      <a:pPr marL="177800" indent="-177800">
                        <a:buFont typeface="Arial" panose="020B0604020202020204" pitchFamily="34" charset="0"/>
                        <a:buChar char="•"/>
                      </a:pPr>
                      <a:r>
                        <a:rPr kumimoji="1" lang="ja-JP" altLang="en-US" sz="1400" dirty="0" smtClean="0"/>
                        <a:t>放射線測定（</a:t>
                      </a:r>
                      <a:r>
                        <a:rPr kumimoji="1" lang="en-US" altLang="ja-JP" sz="1400" dirty="0" smtClean="0"/>
                        <a:t>α</a:t>
                      </a:r>
                      <a:r>
                        <a:rPr kumimoji="1" lang="ja-JP" altLang="en-US" sz="1400" dirty="0" err="1" smtClean="0"/>
                        <a:t>、</a:t>
                      </a:r>
                      <a:r>
                        <a:rPr kumimoji="1" lang="en-US" altLang="ja-JP" sz="1400" dirty="0" smtClean="0"/>
                        <a:t>γ</a:t>
                      </a:r>
                      <a:r>
                        <a:rPr kumimoji="1" lang="ja-JP" altLang="en-US" sz="1400" dirty="0" smtClean="0"/>
                        <a:t>）</a:t>
                      </a:r>
                      <a:endParaRPr kumimoji="1" lang="en-US" altLang="ja-JP" sz="1400" dirty="0" smtClean="0"/>
                    </a:p>
                    <a:p>
                      <a:endParaRPr kumimoji="1" lang="ja-JP" altLang="en-US" sz="1400" dirty="0"/>
                    </a:p>
                  </a:txBody>
                  <a:tcPr>
                    <a:solidFill>
                      <a:schemeClr val="accent5">
                        <a:lumMod val="20000"/>
                        <a:lumOff val="80000"/>
                      </a:schemeClr>
                    </a:solidFill>
                  </a:tcPr>
                </a:tc>
                <a:extLst>
                  <a:ext uri="{0D108BD9-81ED-4DB2-BD59-A6C34878D82A}">
                    <a16:rowId xmlns:a16="http://schemas.microsoft.com/office/drawing/2014/main" val="3349728138"/>
                  </a:ext>
                </a:extLst>
              </a:tr>
              <a:tr h="445411">
                <a:tc>
                  <a:txBody>
                    <a:bodyPr/>
                    <a:lstStyle/>
                    <a:p>
                      <a:r>
                        <a:rPr kumimoji="1" lang="ja-JP" altLang="en-US" sz="1400" dirty="0" smtClean="0"/>
                        <a:t>　② </a:t>
                      </a:r>
                      <a:r>
                        <a:rPr kumimoji="1" lang="en-US" altLang="ja-JP" sz="1400" dirty="0" smtClean="0"/>
                        <a:t>2</a:t>
                      </a:r>
                      <a:r>
                        <a:rPr kumimoji="1" lang="ja-JP" altLang="en-US" sz="1400" dirty="0" smtClean="0"/>
                        <a:t>号機 オペフロ</a:t>
                      </a:r>
                      <a:endParaRPr kumimoji="1" lang="en-US" altLang="ja-JP" sz="1400" dirty="0" smtClean="0"/>
                    </a:p>
                    <a:p>
                      <a:r>
                        <a:rPr kumimoji="1" lang="ja-JP" altLang="en-US" sz="1400" dirty="0" smtClean="0"/>
                        <a:t>　　　　　　　</a:t>
                      </a:r>
                      <a:r>
                        <a:rPr kumimoji="1" lang="en-US" altLang="ja-JP" sz="1400" dirty="0" smtClean="0"/>
                        <a:t>FHM</a:t>
                      </a:r>
                      <a:r>
                        <a:rPr kumimoji="1" lang="ja-JP" altLang="en-US" sz="1400" dirty="0" smtClean="0"/>
                        <a:t>操作室調査スミア</a:t>
                      </a:r>
                    </a:p>
                  </a:txBody>
                  <a:tcPr>
                    <a:solidFill>
                      <a:schemeClr val="accent5">
                        <a:lumMod val="20000"/>
                        <a:lumOff val="80000"/>
                      </a:schemeClr>
                    </a:solidFill>
                  </a:tcPr>
                </a:tc>
                <a:tc rowSpan="2">
                  <a:txBody>
                    <a:bodyPr/>
                    <a:lstStyle/>
                    <a:p>
                      <a:pPr marL="92075" indent="-92075">
                        <a:buFont typeface="Arial" panose="020B0604020202020204" pitchFamily="34" charset="0"/>
                        <a:buChar char="•"/>
                      </a:pPr>
                      <a:r>
                        <a:rPr kumimoji="1" lang="en-US" altLang="ja-JP" sz="1400" dirty="0" smtClean="0"/>
                        <a:t>2</a:t>
                      </a:r>
                      <a:r>
                        <a:rPr kumimoji="1" lang="ja-JP" altLang="en-US" sz="1400" dirty="0" smtClean="0"/>
                        <a:t>号機事故途中</a:t>
                      </a:r>
                      <a:r>
                        <a:rPr kumimoji="1" lang="ja-JP" altLang="en-US" sz="1200" dirty="0" smtClean="0"/>
                        <a:t>（</a:t>
                      </a:r>
                      <a:r>
                        <a:rPr kumimoji="1" lang="en-US" altLang="ja-JP" sz="1200" dirty="0" smtClean="0"/>
                        <a:t>R/B</a:t>
                      </a:r>
                      <a:r>
                        <a:rPr kumimoji="1" lang="ja-JP" altLang="en-US" sz="1200" dirty="0" err="1" smtClean="0"/>
                        <a:t>への</a:t>
                      </a:r>
                      <a:r>
                        <a:rPr kumimoji="1" lang="ja-JP" altLang="en-US" sz="1200" dirty="0" smtClean="0"/>
                        <a:t>リーク時）</a:t>
                      </a:r>
                      <a:r>
                        <a:rPr kumimoji="1" lang="ja-JP" altLang="en-US" sz="1400" dirty="0" smtClean="0"/>
                        <a:t>の燃料デブリの状態</a:t>
                      </a:r>
                      <a:r>
                        <a:rPr kumimoji="1" lang="ja-JP" altLang="en-US" sz="1200" dirty="0" smtClean="0"/>
                        <a:t>（養生シートやウェル差圧ラインとの比較）</a:t>
                      </a:r>
                      <a:endParaRPr kumimoji="1" lang="en-US" altLang="ja-JP" sz="1200" dirty="0" smtClean="0"/>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smtClean="0"/>
                        <a:t>2</a:t>
                      </a:r>
                      <a:r>
                        <a:rPr kumimoji="1" lang="ja-JP" altLang="en-US" sz="1400" dirty="0" smtClean="0"/>
                        <a:t>号機オペフロでの放射性物質の分布</a:t>
                      </a:r>
                      <a:endParaRPr kumimoji="1" lang="en-US" altLang="ja-JP" sz="1400" dirty="0" smtClean="0"/>
                    </a:p>
                  </a:txBody>
                  <a:tcPr>
                    <a:solidFill>
                      <a:schemeClr val="accent5">
                        <a:lumMod val="20000"/>
                        <a:lumOff val="80000"/>
                      </a:schemeClr>
                    </a:solidFill>
                  </a:tcPr>
                </a:tc>
                <a:tc vMerge="1">
                  <a:txBody>
                    <a:bodyPr/>
                    <a:lstStyle/>
                    <a:p>
                      <a:endParaRPr kumimoji="1" lang="ja-JP" altLang="en-US" sz="1200" dirty="0"/>
                    </a:p>
                  </a:txBody>
                  <a:tcPr/>
                </a:tc>
                <a:extLst>
                  <a:ext uri="{0D108BD9-81ED-4DB2-BD59-A6C34878D82A}">
                    <a16:rowId xmlns:a16="http://schemas.microsoft.com/office/drawing/2014/main" val="4210975330"/>
                  </a:ext>
                </a:extLst>
              </a:tr>
              <a:tr h="445411">
                <a:tc>
                  <a:txBody>
                    <a:bodyPr/>
                    <a:lstStyle/>
                    <a:p>
                      <a:r>
                        <a:rPr kumimoji="1" lang="ja-JP" altLang="en-US" sz="1400" dirty="0" smtClean="0"/>
                        <a:t>　③ </a:t>
                      </a:r>
                      <a:r>
                        <a:rPr kumimoji="1" lang="en-US" altLang="ja-JP" sz="1400" dirty="0" smtClean="0"/>
                        <a:t>2</a:t>
                      </a:r>
                      <a:r>
                        <a:rPr kumimoji="1" lang="ja-JP" altLang="en-US" sz="1400" dirty="0" smtClean="0"/>
                        <a:t>号機 オペフロ</a:t>
                      </a:r>
                      <a:endParaRPr kumimoji="1" lang="en-US" altLang="ja-JP" sz="1400" dirty="0" smtClean="0"/>
                    </a:p>
                    <a:p>
                      <a:r>
                        <a:rPr kumimoji="1" lang="ja-JP" altLang="en-US" sz="1400" dirty="0" smtClean="0"/>
                        <a:t>　　　　　　　シールドプラグ穿孔部ダスト</a:t>
                      </a:r>
                    </a:p>
                  </a:txBody>
                  <a:tcPr>
                    <a:solidFill>
                      <a:schemeClr val="accent5">
                        <a:lumMod val="20000"/>
                        <a:lumOff val="80000"/>
                      </a:schemeClr>
                    </a:solidFill>
                  </a:tcPr>
                </a:tc>
                <a:tc vMerge="1">
                  <a:txBody>
                    <a:bodyPr/>
                    <a:lstStyle/>
                    <a:p>
                      <a:endParaRPr kumimoji="1" lang="ja-JP" altLang="en-US" sz="1200" dirty="0"/>
                    </a:p>
                  </a:txBody>
                  <a:tcPr/>
                </a:tc>
                <a:tc vMerge="1">
                  <a:txBody>
                    <a:bodyPr/>
                    <a:lstStyle/>
                    <a:p>
                      <a:endParaRPr kumimoji="1" lang="ja-JP" altLang="en-US" sz="1200" dirty="0"/>
                    </a:p>
                  </a:txBody>
                  <a:tcPr/>
                </a:tc>
                <a:extLst>
                  <a:ext uri="{0D108BD9-81ED-4DB2-BD59-A6C34878D82A}">
                    <a16:rowId xmlns:a16="http://schemas.microsoft.com/office/drawing/2014/main" val="3351745148"/>
                  </a:ext>
                </a:extLst>
              </a:tr>
              <a:tr h="262007">
                <a:tc>
                  <a:txBody>
                    <a:bodyPr/>
                    <a:lstStyle/>
                    <a:p>
                      <a:r>
                        <a:rPr kumimoji="1" lang="ja-JP" altLang="en-US" sz="1400" dirty="0" smtClean="0"/>
                        <a:t>　④ </a:t>
                      </a:r>
                      <a:r>
                        <a:rPr kumimoji="1" lang="en-US" altLang="ja-JP" sz="1400" dirty="0" smtClean="0"/>
                        <a:t>1</a:t>
                      </a:r>
                      <a:r>
                        <a:rPr kumimoji="1" lang="ja-JP" altLang="en-US" sz="1400" dirty="0" smtClean="0"/>
                        <a:t>号機</a:t>
                      </a:r>
                      <a:r>
                        <a:rPr kumimoji="1" lang="en-US" altLang="ja-JP" sz="1400" baseline="0" dirty="0" smtClean="0"/>
                        <a:t> </a:t>
                      </a:r>
                      <a:r>
                        <a:rPr kumimoji="1" lang="en-US" altLang="ja-JP" sz="1400" dirty="0" smtClean="0"/>
                        <a:t>SGTS</a:t>
                      </a:r>
                      <a:r>
                        <a:rPr kumimoji="1" lang="ja-JP" altLang="en-US" sz="1400" dirty="0" smtClean="0"/>
                        <a:t>室スミア</a:t>
                      </a:r>
                    </a:p>
                  </a:txBody>
                  <a:tcPr>
                    <a:solidFill>
                      <a:schemeClr val="accent5">
                        <a:lumMod val="20000"/>
                        <a:lumOff val="80000"/>
                      </a:schemeClr>
                    </a:solidFill>
                  </a:tcPr>
                </a:tc>
                <a:tc rowSpan="2">
                  <a:txBody>
                    <a:bodyPr/>
                    <a:lstStyle/>
                    <a:p>
                      <a:pPr marL="92075" indent="-92075">
                        <a:buFont typeface="Arial" panose="020B0604020202020204" pitchFamily="34" charset="0"/>
                        <a:buChar char="•"/>
                      </a:pPr>
                      <a:r>
                        <a:rPr kumimoji="1" lang="ja-JP" altLang="en-US" sz="1400" dirty="0" smtClean="0"/>
                        <a:t>１号機事故途中（ベント時）の燃料デブリ状態</a:t>
                      </a:r>
                      <a:r>
                        <a:rPr kumimoji="1" lang="ja-JP" altLang="en-US" sz="1200" dirty="0" smtClean="0"/>
                        <a:t>（</a:t>
                      </a:r>
                      <a:r>
                        <a:rPr kumimoji="1" lang="en-US" altLang="ja-JP" sz="1200" dirty="0" smtClean="0"/>
                        <a:t>1/2</a:t>
                      </a:r>
                      <a:r>
                        <a:rPr kumimoji="1" lang="ja-JP" altLang="en-US" sz="1200" dirty="0" smtClean="0"/>
                        <a:t>号機</a:t>
                      </a:r>
                      <a:r>
                        <a:rPr kumimoji="1" lang="en-US" altLang="ja-JP" sz="1200" dirty="0" smtClean="0"/>
                        <a:t>SGTS</a:t>
                      </a:r>
                      <a:r>
                        <a:rPr kumimoji="1" lang="ja-JP" altLang="en-US" sz="1200" dirty="0" smtClean="0"/>
                        <a:t>配管内スミアとの比較）</a:t>
                      </a:r>
                      <a:endParaRPr kumimoji="1" lang="ja-JP" altLang="en-US" sz="1200" dirty="0"/>
                    </a:p>
                  </a:txBody>
                  <a:tcPr>
                    <a:solidFill>
                      <a:schemeClr val="accent5">
                        <a:lumMod val="20000"/>
                        <a:lumOff val="80000"/>
                      </a:schemeClr>
                    </a:solidFill>
                  </a:tcPr>
                </a:tc>
                <a:tc vMerge="1">
                  <a:txBody>
                    <a:bodyPr/>
                    <a:lstStyle/>
                    <a:p>
                      <a:endParaRPr kumimoji="1" lang="ja-JP" altLang="en-US" sz="1200" dirty="0"/>
                    </a:p>
                  </a:txBody>
                  <a:tcPr/>
                </a:tc>
                <a:extLst>
                  <a:ext uri="{0D108BD9-81ED-4DB2-BD59-A6C34878D82A}">
                    <a16:rowId xmlns:a16="http://schemas.microsoft.com/office/drawing/2014/main" val="218314132"/>
                  </a:ext>
                </a:extLst>
              </a:tr>
              <a:tr h="340609">
                <a:tc>
                  <a:txBody>
                    <a:bodyPr/>
                    <a:lstStyle/>
                    <a:p>
                      <a:r>
                        <a:rPr kumimoji="1" lang="ja-JP" altLang="en-US" sz="1400" baseline="0" dirty="0" smtClean="0"/>
                        <a:t>　⑤ </a:t>
                      </a:r>
                      <a:r>
                        <a:rPr kumimoji="1" lang="en-US" altLang="ja-JP" sz="1400" dirty="0" smtClean="0"/>
                        <a:t>2</a:t>
                      </a:r>
                      <a:r>
                        <a:rPr kumimoji="1" lang="ja-JP" altLang="en-US" sz="1400" dirty="0" smtClean="0"/>
                        <a:t>号機 </a:t>
                      </a:r>
                      <a:r>
                        <a:rPr kumimoji="1" lang="en-US" altLang="ja-JP" sz="1400" dirty="0" smtClean="0"/>
                        <a:t>SGTS</a:t>
                      </a:r>
                      <a:r>
                        <a:rPr kumimoji="1" lang="ja-JP" altLang="en-US" sz="1400" dirty="0" smtClean="0"/>
                        <a:t>室スミア</a:t>
                      </a:r>
                    </a:p>
                  </a:txBody>
                  <a:tcPr>
                    <a:solidFill>
                      <a:schemeClr val="accent5">
                        <a:lumMod val="20000"/>
                        <a:lumOff val="80000"/>
                      </a:schemeClr>
                    </a:solidFill>
                  </a:tcPr>
                </a:tc>
                <a:tc vMerge="1">
                  <a:txBody>
                    <a:bodyPr/>
                    <a:lstStyle/>
                    <a:p>
                      <a:endParaRPr kumimoji="1" lang="ja-JP" altLang="en-US" sz="1200" dirty="0"/>
                    </a:p>
                  </a:txBody>
                  <a:tcPr/>
                </a:tc>
                <a:tc vMerge="1">
                  <a:txBody>
                    <a:bodyPr/>
                    <a:lstStyle/>
                    <a:p>
                      <a:endParaRPr kumimoji="1" lang="ja-JP" altLang="en-US" sz="1200" dirty="0"/>
                    </a:p>
                  </a:txBody>
                  <a:tcPr/>
                </a:tc>
                <a:extLst>
                  <a:ext uri="{0D108BD9-81ED-4DB2-BD59-A6C34878D82A}">
                    <a16:rowId xmlns:a16="http://schemas.microsoft.com/office/drawing/2014/main" val="781522096"/>
                  </a:ext>
                </a:extLst>
              </a:tr>
              <a:tr h="524014">
                <a:tc>
                  <a:txBody>
                    <a:bodyPr/>
                    <a:lstStyle/>
                    <a:p>
                      <a:r>
                        <a:rPr kumimoji="1" lang="ja-JP" altLang="en-US" sz="1400" dirty="0" smtClean="0"/>
                        <a:t>　⑥ </a:t>
                      </a:r>
                      <a:r>
                        <a:rPr kumimoji="1" lang="en-US" altLang="ja-JP" sz="1400" dirty="0" smtClean="0"/>
                        <a:t>3</a:t>
                      </a:r>
                      <a:r>
                        <a:rPr kumimoji="1" lang="ja-JP" altLang="en-US" sz="1400" dirty="0" smtClean="0"/>
                        <a:t>号機 </a:t>
                      </a:r>
                      <a:r>
                        <a:rPr kumimoji="1" lang="en-US" altLang="ja-JP" sz="1400" dirty="0" smtClean="0"/>
                        <a:t>RHR</a:t>
                      </a:r>
                      <a:r>
                        <a:rPr kumimoji="1" lang="ja-JP" altLang="en-US" sz="1400" dirty="0" smtClean="0"/>
                        <a:t>（</a:t>
                      </a:r>
                      <a:r>
                        <a:rPr kumimoji="1" lang="en-US" altLang="ja-JP" sz="1400" dirty="0" smtClean="0"/>
                        <a:t>A</a:t>
                      </a:r>
                      <a:r>
                        <a:rPr kumimoji="1" lang="ja-JP" altLang="en-US" sz="1400" dirty="0" smtClean="0"/>
                        <a:t>系統）残水</a:t>
                      </a:r>
                      <a:r>
                        <a:rPr kumimoji="1" lang="ja-JP" altLang="en-US" sz="1200" spc="-100" baseline="0" dirty="0" smtClean="0"/>
                        <a:t>（熱交換器内）</a:t>
                      </a:r>
                    </a:p>
                  </a:txBody>
                  <a:tcPr>
                    <a:solidFill>
                      <a:schemeClr val="accent5">
                        <a:lumMod val="20000"/>
                        <a:lumOff val="80000"/>
                      </a:schemeClr>
                    </a:solidFill>
                  </a:tcPr>
                </a:tc>
                <a:tc>
                  <a:txBody>
                    <a:bodyPr/>
                    <a:lstStyle/>
                    <a:p>
                      <a:pPr marL="92075" indent="-92075">
                        <a:buFont typeface="Arial" panose="020B0604020202020204" pitchFamily="34" charset="0"/>
                        <a:buChar char="•"/>
                      </a:pPr>
                      <a:r>
                        <a:rPr kumimoji="1" lang="en-US" altLang="ja-JP" sz="1400" dirty="0" smtClean="0"/>
                        <a:t>3</a:t>
                      </a:r>
                      <a:r>
                        <a:rPr kumimoji="1" lang="ja-JP" altLang="en-US" sz="1400" dirty="0" smtClean="0"/>
                        <a:t>号機の事故初期における</a:t>
                      </a:r>
                      <a:r>
                        <a:rPr kumimoji="1" lang="en-US" altLang="ja-JP" sz="1400" dirty="0" smtClean="0"/>
                        <a:t>PCV</a:t>
                      </a:r>
                      <a:r>
                        <a:rPr kumimoji="1" lang="ja-JP" altLang="en-US" sz="1400" dirty="0" smtClean="0"/>
                        <a:t>内の状態</a:t>
                      </a:r>
                      <a:endParaRPr kumimoji="1" lang="en-US" altLang="ja-JP" sz="1400" dirty="0" smtClean="0"/>
                    </a:p>
                    <a:p>
                      <a:pPr marL="92075" indent="-92075">
                        <a:buFont typeface="Arial" panose="020B0604020202020204" pitchFamily="34" charset="0"/>
                        <a:buChar char="•"/>
                      </a:pPr>
                      <a:r>
                        <a:rPr kumimoji="1" lang="ja-JP" altLang="en-US" sz="1400" dirty="0" smtClean="0"/>
                        <a:t>水中での沈殿物の形成挙動</a:t>
                      </a:r>
                      <a:endParaRPr kumimoji="1" lang="ja-JP" altLang="en-US" sz="1400" dirty="0"/>
                    </a:p>
                  </a:txBody>
                  <a:tcPr>
                    <a:solidFill>
                      <a:schemeClr val="accent5">
                        <a:lumMod val="20000"/>
                        <a:lumOff val="80000"/>
                      </a:schemeClr>
                    </a:solidFill>
                  </a:tcPr>
                </a:tc>
                <a:tc vMerge="1">
                  <a:txBody>
                    <a:bodyPr/>
                    <a:lstStyle/>
                    <a:p>
                      <a:endParaRPr kumimoji="1" lang="ja-JP" altLang="en-US" sz="1200" dirty="0"/>
                    </a:p>
                  </a:txBody>
                  <a:tcPr/>
                </a:tc>
                <a:extLst>
                  <a:ext uri="{0D108BD9-81ED-4DB2-BD59-A6C34878D82A}">
                    <a16:rowId xmlns:a16="http://schemas.microsoft.com/office/drawing/2014/main" val="2655762386"/>
                  </a:ext>
                </a:extLst>
              </a:tr>
              <a:tr h="262007">
                <a:tc>
                  <a:txBody>
                    <a:bodyPr/>
                    <a:lstStyle/>
                    <a:p>
                      <a:r>
                        <a:rPr kumimoji="1" lang="en-US" altLang="ja-JP" sz="1400" dirty="0" smtClean="0"/>
                        <a:t>(2) R4</a:t>
                      </a:r>
                      <a:r>
                        <a:rPr kumimoji="1" lang="ja-JP" altLang="en-US" sz="1400" dirty="0" smtClean="0"/>
                        <a:t>年度輸送分（</a:t>
                      </a:r>
                      <a:r>
                        <a:rPr kumimoji="1" lang="en-US" altLang="ja-JP" sz="1400" dirty="0" smtClean="0"/>
                        <a:t>2</a:t>
                      </a:r>
                      <a:r>
                        <a:rPr kumimoji="1" lang="ja-JP" altLang="en-US" sz="1400" dirty="0" smtClean="0"/>
                        <a:t>回目）</a:t>
                      </a:r>
                    </a:p>
                  </a:txBody>
                  <a:tcPr>
                    <a:solidFill>
                      <a:schemeClr val="accent6">
                        <a:lumMod val="40000"/>
                        <a:lumOff val="60000"/>
                      </a:schemeClr>
                    </a:solidFill>
                  </a:tcPr>
                </a:tc>
                <a:tc>
                  <a:txBody>
                    <a:bodyPr/>
                    <a:lstStyle/>
                    <a:p>
                      <a:endParaRPr kumimoji="1" lang="ja-JP" altLang="en-US" sz="1400" dirty="0"/>
                    </a:p>
                  </a:txBody>
                  <a:tcPr>
                    <a:solidFill>
                      <a:schemeClr val="accent6">
                        <a:lumMod val="40000"/>
                        <a:lumOff val="60000"/>
                      </a:schemeClr>
                    </a:solidFill>
                  </a:tcPr>
                </a:tc>
                <a:tc>
                  <a:txBody>
                    <a:bodyPr/>
                    <a:lstStyle/>
                    <a:p>
                      <a:endParaRPr kumimoji="1" lang="ja-JP" altLang="en-US" sz="1400" dirty="0"/>
                    </a:p>
                  </a:txBody>
                  <a:tcPr>
                    <a:solidFill>
                      <a:schemeClr val="accent6">
                        <a:lumMod val="40000"/>
                        <a:lumOff val="60000"/>
                      </a:schemeClr>
                    </a:solidFill>
                  </a:tcPr>
                </a:tc>
                <a:extLst>
                  <a:ext uri="{0D108BD9-81ED-4DB2-BD59-A6C34878D82A}">
                    <a16:rowId xmlns:a16="http://schemas.microsoft.com/office/drawing/2014/main" val="2888694302"/>
                  </a:ext>
                </a:extLst>
              </a:tr>
              <a:tr h="445411">
                <a:tc>
                  <a:txBody>
                    <a:bodyPr/>
                    <a:lstStyle/>
                    <a:p>
                      <a:r>
                        <a:rPr kumimoji="1" lang="ja-JP" altLang="en-US" sz="1400" dirty="0" smtClean="0"/>
                        <a:t>　⑦ </a:t>
                      </a:r>
                      <a:r>
                        <a:rPr kumimoji="1" lang="en-US" altLang="ja-JP" sz="1400" dirty="0" smtClean="0"/>
                        <a:t>1</a:t>
                      </a:r>
                      <a:r>
                        <a:rPr kumimoji="1" lang="ja-JP" altLang="en-US" sz="1400" dirty="0" smtClean="0"/>
                        <a:t>号機 </a:t>
                      </a:r>
                      <a:r>
                        <a:rPr kumimoji="1" lang="en-US" altLang="ja-JP" sz="1400" dirty="0" smtClean="0"/>
                        <a:t>PCV</a:t>
                      </a:r>
                      <a:r>
                        <a:rPr kumimoji="1" lang="ja-JP" altLang="en-US" sz="1400" dirty="0" smtClean="0"/>
                        <a:t>底部堆積物</a:t>
                      </a:r>
                      <a:endParaRPr kumimoji="1" lang="en-US" altLang="ja-JP" sz="1400" dirty="0" smtClean="0"/>
                    </a:p>
                    <a:p>
                      <a:r>
                        <a:rPr kumimoji="1" lang="ja-JP" altLang="en-US" sz="1400" dirty="0" smtClean="0"/>
                        <a:t>　　　　　　　</a:t>
                      </a:r>
                      <a:r>
                        <a:rPr kumimoji="1" lang="ja-JP" altLang="en-US" sz="1200" dirty="0" smtClean="0"/>
                        <a:t>（水中</a:t>
                      </a:r>
                      <a:r>
                        <a:rPr kumimoji="1" lang="en-US" altLang="ja-JP" sz="1200" dirty="0" smtClean="0"/>
                        <a:t>ROV-E</a:t>
                      </a:r>
                      <a:r>
                        <a:rPr kumimoji="1" lang="ja-JP" altLang="en-US" sz="1200" dirty="0" smtClean="0"/>
                        <a:t>採取サンプル）</a:t>
                      </a:r>
                    </a:p>
                  </a:txBody>
                  <a:tcPr>
                    <a:solidFill>
                      <a:schemeClr val="accent5">
                        <a:lumMod val="20000"/>
                        <a:lumOff val="80000"/>
                      </a:schemeClr>
                    </a:solidFill>
                  </a:tcPr>
                </a:tc>
                <a:tc>
                  <a:txBody>
                    <a:bodyPr/>
                    <a:lstStyle/>
                    <a:p>
                      <a:pPr marL="92075" indent="-92075">
                        <a:buFont typeface="Arial" panose="020B0604020202020204" pitchFamily="34" charset="0"/>
                        <a:buChar char="•"/>
                      </a:pPr>
                      <a:r>
                        <a:rPr kumimoji="1" lang="ja-JP" altLang="en-US" sz="1400" spc="0" baseline="0" dirty="0" smtClean="0"/>
                        <a:t>表層の泥状・粉状堆積物の由来・起源</a:t>
                      </a:r>
                      <a:endParaRPr kumimoji="1" lang="ja-JP" altLang="en-US" sz="1400" spc="0" baseline="0" dirty="0"/>
                    </a:p>
                  </a:txBody>
                  <a:tcPr>
                    <a:solidFill>
                      <a:schemeClr val="accent5">
                        <a:lumMod val="20000"/>
                        <a:lumOff val="80000"/>
                      </a:schemeClr>
                    </a:solidFill>
                  </a:tcPr>
                </a:tc>
                <a:tc>
                  <a:txBody>
                    <a:bodyPr/>
                    <a:lstStyle/>
                    <a:p>
                      <a:r>
                        <a:rPr kumimoji="1" lang="ja-JP" altLang="en-US" sz="1400" dirty="0" smtClean="0"/>
                        <a:t>同上</a:t>
                      </a:r>
                      <a:r>
                        <a:rPr kumimoji="1" lang="ja-JP" altLang="en-US" sz="1400" dirty="0" smtClean="0">
                          <a:solidFill>
                            <a:srgbClr val="FF0000"/>
                          </a:solidFill>
                        </a:rPr>
                        <a:t>（ただし輸送時期により分析項目を厳選）</a:t>
                      </a:r>
                      <a:endParaRPr kumimoji="1" lang="en-US" altLang="ja-JP" sz="1400" dirty="0" smtClean="0">
                        <a:solidFill>
                          <a:srgbClr val="FF0000"/>
                        </a:solidFill>
                      </a:endParaRPr>
                    </a:p>
                  </a:txBody>
                  <a:tcPr>
                    <a:solidFill>
                      <a:schemeClr val="accent5">
                        <a:lumMod val="20000"/>
                        <a:lumOff val="80000"/>
                      </a:schemeClr>
                    </a:solidFill>
                  </a:tcPr>
                </a:tc>
                <a:extLst>
                  <a:ext uri="{0D108BD9-81ED-4DB2-BD59-A6C34878D82A}">
                    <a16:rowId xmlns:a16="http://schemas.microsoft.com/office/drawing/2014/main" val="2284876085"/>
                  </a:ext>
                </a:extLst>
              </a:tr>
              <a:tr h="262007">
                <a:tc>
                  <a:txBody>
                    <a:bodyPr/>
                    <a:lstStyle/>
                    <a:p>
                      <a:r>
                        <a:rPr kumimoji="1" lang="en-US" altLang="ja-JP" sz="1400" dirty="0" smtClean="0"/>
                        <a:t>(3)</a:t>
                      </a:r>
                      <a:r>
                        <a:rPr kumimoji="1" lang="ja-JP" altLang="en-US" sz="1400" baseline="0" dirty="0" smtClean="0"/>
                        <a:t> 過年度輸送分</a:t>
                      </a:r>
                      <a:endParaRPr kumimoji="1" lang="ja-JP" altLang="en-US" sz="1400" dirty="0" smtClean="0"/>
                    </a:p>
                  </a:txBody>
                  <a:tcPr>
                    <a:solidFill>
                      <a:schemeClr val="accent6">
                        <a:lumMod val="40000"/>
                        <a:lumOff val="60000"/>
                      </a:schemeClr>
                    </a:solidFill>
                  </a:tcPr>
                </a:tc>
                <a:tc>
                  <a:txBody>
                    <a:bodyPr/>
                    <a:lstStyle/>
                    <a:p>
                      <a:endParaRPr kumimoji="1" lang="ja-JP" altLang="en-US" sz="1400" dirty="0"/>
                    </a:p>
                  </a:txBody>
                  <a:tcPr>
                    <a:solidFill>
                      <a:schemeClr val="accent6">
                        <a:lumMod val="40000"/>
                        <a:lumOff val="60000"/>
                      </a:schemeClr>
                    </a:solidFill>
                  </a:tcPr>
                </a:tc>
                <a:tc>
                  <a:txBody>
                    <a:bodyPr/>
                    <a:lstStyle/>
                    <a:p>
                      <a:endParaRPr kumimoji="1" lang="ja-JP" altLang="en-US" sz="1400" dirty="0"/>
                    </a:p>
                  </a:txBody>
                  <a:tcPr>
                    <a:solidFill>
                      <a:schemeClr val="accent6">
                        <a:lumMod val="40000"/>
                        <a:lumOff val="60000"/>
                      </a:schemeClr>
                    </a:solidFill>
                  </a:tcPr>
                </a:tc>
                <a:extLst>
                  <a:ext uri="{0D108BD9-81ED-4DB2-BD59-A6C34878D82A}">
                    <a16:rowId xmlns:a16="http://schemas.microsoft.com/office/drawing/2014/main" val="1710615380"/>
                  </a:ext>
                </a:extLst>
              </a:tr>
              <a:tr h="328810">
                <a:tc>
                  <a:txBody>
                    <a:bodyPr/>
                    <a:lstStyle/>
                    <a:p>
                      <a:r>
                        <a:rPr kumimoji="1" lang="ja-JP" altLang="en-US" sz="1400" dirty="0" smtClean="0"/>
                        <a:t>　候補</a:t>
                      </a:r>
                      <a:r>
                        <a:rPr kumimoji="1" lang="en-US" altLang="ja-JP" sz="1400" dirty="0" smtClean="0"/>
                        <a:t>1</a:t>
                      </a:r>
                      <a:r>
                        <a:rPr kumimoji="1" lang="ja-JP" altLang="en-US" sz="1400" dirty="0" smtClean="0"/>
                        <a:t>）</a:t>
                      </a:r>
                      <a:r>
                        <a:rPr kumimoji="1" lang="ja-JP" altLang="en-US" sz="1400" baseline="0" dirty="0" smtClean="0"/>
                        <a:t> </a:t>
                      </a:r>
                      <a:r>
                        <a:rPr kumimoji="1" lang="en-US" altLang="ja-JP" sz="1400" dirty="0" smtClean="0"/>
                        <a:t>1</a:t>
                      </a:r>
                      <a:r>
                        <a:rPr kumimoji="1" lang="ja-JP" altLang="en-US" sz="1400" dirty="0" smtClean="0"/>
                        <a:t>号機 </a:t>
                      </a:r>
                      <a:r>
                        <a:rPr kumimoji="1" lang="en-US" altLang="ja-JP" sz="1400" dirty="0" smtClean="0"/>
                        <a:t>PCV</a:t>
                      </a:r>
                      <a:r>
                        <a:rPr kumimoji="1" lang="ja-JP" altLang="en-US" sz="1400" dirty="0" smtClean="0"/>
                        <a:t>底部堆積物</a:t>
                      </a:r>
                      <a:endParaRPr kumimoji="1" lang="en-US" altLang="ja-JP" sz="1400" dirty="0" smtClean="0"/>
                    </a:p>
                    <a:p>
                      <a:r>
                        <a:rPr kumimoji="1" lang="en-US" altLang="ja-JP" sz="1400" baseline="0" dirty="0" smtClean="0"/>
                        <a:t>                        </a:t>
                      </a:r>
                      <a:r>
                        <a:rPr kumimoji="1" lang="ja-JP" altLang="en-US" sz="1200" dirty="0" smtClean="0"/>
                        <a:t>（</a:t>
                      </a:r>
                      <a:r>
                        <a:rPr kumimoji="1" lang="en-US" altLang="ja-JP" sz="1200" dirty="0" smtClean="0"/>
                        <a:t>2017</a:t>
                      </a:r>
                      <a:r>
                        <a:rPr kumimoji="1" lang="ja-JP" altLang="en-US" sz="1200" dirty="0" smtClean="0"/>
                        <a:t>年度採取）</a:t>
                      </a:r>
                    </a:p>
                  </a:txBody>
                  <a:tcPr>
                    <a:solidFill>
                      <a:schemeClr val="accent5">
                        <a:lumMod val="20000"/>
                        <a:lumOff val="80000"/>
                      </a:schemeClr>
                    </a:solidFill>
                  </a:tcPr>
                </a:tc>
                <a:tc>
                  <a:txBody>
                    <a:bodyPr/>
                    <a:lstStyle/>
                    <a:p>
                      <a:pPr marL="92075" indent="-92075">
                        <a:buFont typeface="Arial" panose="020B0604020202020204" pitchFamily="34" charset="0"/>
                        <a:buChar char="•"/>
                      </a:pPr>
                      <a:r>
                        <a:rPr kumimoji="1" lang="ja-JP" altLang="en-US" sz="1400" spc="0" baseline="0" dirty="0" smtClean="0"/>
                        <a:t>表層の泥状・粉状堆積物の由来・起源</a:t>
                      </a:r>
                      <a:endParaRPr kumimoji="1" lang="ja-JP" altLang="en-US" sz="1400" spc="0" baseline="0" dirty="0"/>
                    </a:p>
                  </a:txBody>
                  <a:tcPr>
                    <a:solidFill>
                      <a:schemeClr val="accent5">
                        <a:lumMod val="20000"/>
                        <a:lumOff val="80000"/>
                      </a:schemeClr>
                    </a:solidFill>
                  </a:tcPr>
                </a:tc>
                <a:tc rowSpan="2">
                  <a:txBody>
                    <a:bodyPr/>
                    <a:lstStyle/>
                    <a:p>
                      <a:r>
                        <a:rPr kumimoji="1" lang="en-US" altLang="ja-JP" sz="1400" dirty="0" smtClean="0"/>
                        <a:t>SEM/EDS</a:t>
                      </a:r>
                      <a:r>
                        <a:rPr kumimoji="1" lang="ja-JP" altLang="en-US" sz="1400" dirty="0" smtClean="0"/>
                        <a:t>（再探索または追加探索）</a:t>
                      </a:r>
                      <a:endParaRPr kumimoji="1" lang="en-US" altLang="ja-JP" sz="1400" dirty="0" err="1" smtClean="0"/>
                    </a:p>
                    <a:p>
                      <a:r>
                        <a:rPr kumimoji="1" lang="en-US" altLang="ja-JP" sz="1400" dirty="0" smtClean="0"/>
                        <a:t>STEM/EDS</a:t>
                      </a:r>
                      <a:r>
                        <a:rPr kumimoji="1" lang="ja-JP" altLang="en-US" sz="1400" dirty="0" smtClean="0"/>
                        <a:t>（既存箇所または新規検出箇所）</a:t>
                      </a:r>
                      <a:endParaRPr kumimoji="1" lang="ja-JP" altLang="en-US" sz="1400" dirty="0"/>
                    </a:p>
                  </a:txBody>
                  <a:tcPr>
                    <a:solidFill>
                      <a:schemeClr val="accent5">
                        <a:lumMod val="20000"/>
                        <a:lumOff val="80000"/>
                      </a:schemeClr>
                    </a:solidFill>
                  </a:tcPr>
                </a:tc>
                <a:extLst>
                  <a:ext uri="{0D108BD9-81ED-4DB2-BD59-A6C34878D82A}">
                    <a16:rowId xmlns:a16="http://schemas.microsoft.com/office/drawing/2014/main" val="1940517125"/>
                  </a:ext>
                </a:extLst>
              </a:tr>
              <a:tr h="483410">
                <a:tc>
                  <a:txBody>
                    <a:bodyPr/>
                    <a:lstStyle/>
                    <a:p>
                      <a:r>
                        <a:rPr kumimoji="1" lang="ja-JP" altLang="en-US" sz="1400" dirty="0" smtClean="0"/>
                        <a:t>　候補</a:t>
                      </a:r>
                      <a:r>
                        <a:rPr kumimoji="1" lang="en-US" altLang="ja-JP" sz="1400" dirty="0" smtClean="0"/>
                        <a:t>2</a:t>
                      </a:r>
                      <a:r>
                        <a:rPr kumimoji="1" lang="ja-JP" altLang="en-US" sz="1400" dirty="0" smtClean="0"/>
                        <a:t>） </a:t>
                      </a:r>
                      <a:r>
                        <a:rPr kumimoji="1" lang="en-US" altLang="ja-JP" sz="1400" dirty="0" smtClean="0"/>
                        <a:t>2</a:t>
                      </a:r>
                      <a:r>
                        <a:rPr kumimoji="1" lang="ja-JP" altLang="en-US" sz="1400" dirty="0" smtClean="0"/>
                        <a:t>号機 </a:t>
                      </a:r>
                      <a:r>
                        <a:rPr kumimoji="1" lang="en-US" altLang="ja-JP" sz="1400" dirty="0" smtClean="0"/>
                        <a:t>TIP</a:t>
                      </a:r>
                      <a:r>
                        <a:rPr kumimoji="1" lang="ja-JP" altLang="en-US" sz="1400" dirty="0" smtClean="0"/>
                        <a:t>案内管閉塞物</a:t>
                      </a:r>
                    </a:p>
                  </a:txBody>
                  <a:tcPr>
                    <a:solidFill>
                      <a:schemeClr val="accent5">
                        <a:lumMod val="20000"/>
                        <a:lumOff val="80000"/>
                      </a:schemeClr>
                    </a:solidFill>
                  </a:tcPr>
                </a:tc>
                <a:tc>
                  <a:txBody>
                    <a:bodyPr/>
                    <a:lstStyle/>
                    <a:p>
                      <a:pPr marL="92075" indent="-92075">
                        <a:buFont typeface="Arial" panose="020B0604020202020204" pitchFamily="34" charset="0"/>
                        <a:buChar char="•"/>
                      </a:pPr>
                      <a:r>
                        <a:rPr kumimoji="1" lang="en-US" altLang="ja-JP" sz="1400" dirty="0" smtClean="0"/>
                        <a:t>2</a:t>
                      </a:r>
                      <a:r>
                        <a:rPr kumimoji="1" lang="ja-JP" altLang="en-US" sz="1400" dirty="0" smtClean="0"/>
                        <a:t>号機事故初期における炉心材料間の反応条件</a:t>
                      </a:r>
                      <a:endParaRPr kumimoji="1" lang="ja-JP" altLang="en-US" sz="1400" dirty="0"/>
                    </a:p>
                  </a:txBody>
                  <a:tcPr>
                    <a:solidFill>
                      <a:schemeClr val="accent5">
                        <a:lumMod val="20000"/>
                        <a:lumOff val="80000"/>
                      </a:schemeClr>
                    </a:solidFill>
                  </a:tcPr>
                </a:tc>
                <a:tc vMerge="1">
                  <a:txBody>
                    <a:bodyPr/>
                    <a:lstStyle/>
                    <a:p>
                      <a:endParaRPr kumimoji="1" lang="ja-JP" altLang="en-US" sz="1200" dirty="0"/>
                    </a:p>
                  </a:txBody>
                  <a:tcPr/>
                </a:tc>
                <a:extLst>
                  <a:ext uri="{0D108BD9-81ED-4DB2-BD59-A6C34878D82A}">
                    <a16:rowId xmlns:a16="http://schemas.microsoft.com/office/drawing/2014/main" val="3312077804"/>
                  </a:ext>
                </a:extLst>
              </a:tr>
            </a:tbl>
          </a:graphicData>
        </a:graphic>
      </p:graphicFrame>
      <p:sp>
        <p:nvSpPr>
          <p:cNvPr id="7" name="テキスト ボックス 6"/>
          <p:cNvSpPr txBox="1"/>
          <p:nvPr/>
        </p:nvSpPr>
        <p:spPr>
          <a:xfrm>
            <a:off x="0" y="6519446"/>
            <a:ext cx="8084567" cy="307777"/>
          </a:xfrm>
          <a:prstGeom prst="rect">
            <a:avLst/>
          </a:prstGeom>
          <a:noFill/>
        </p:spPr>
        <p:txBody>
          <a:bodyPr wrap="square" rtlCol="0">
            <a:spAutoFit/>
          </a:bodyPr>
          <a:lstStyle/>
          <a:p>
            <a:r>
              <a:rPr kumimoji="1" lang="en-US" altLang="ja-JP" sz="1400" dirty="0" smtClean="0">
                <a:solidFill>
                  <a:schemeClr val="tx1">
                    <a:lumMod val="95000"/>
                    <a:lumOff val="5000"/>
                  </a:schemeClr>
                </a:solidFill>
              </a:rPr>
              <a:t>※</a:t>
            </a:r>
            <a:r>
              <a:rPr kumimoji="1" lang="ja-JP" altLang="en-US" sz="1400" dirty="0" smtClean="0">
                <a:solidFill>
                  <a:schemeClr val="tx1">
                    <a:lumMod val="95000"/>
                    <a:lumOff val="5000"/>
                  </a:schemeClr>
                </a:solidFill>
              </a:rPr>
              <a:t>　分析項目の詳細内訳は</a:t>
            </a:r>
            <a:r>
              <a:rPr kumimoji="1" lang="en-US" altLang="ja-JP" sz="1400" dirty="0" err="1" smtClean="0">
                <a:solidFill>
                  <a:schemeClr val="tx1">
                    <a:lumMod val="95000"/>
                    <a:lumOff val="5000"/>
                  </a:schemeClr>
                </a:solidFill>
              </a:rPr>
              <a:t>p.</a:t>
            </a:r>
            <a:r>
              <a:rPr kumimoji="1" lang="en-US" altLang="ja-JP" sz="1400" dirty="0" err="1" smtClean="0">
                <a:solidFill>
                  <a:srgbClr val="FF0000"/>
                </a:solidFill>
              </a:rPr>
              <a:t>xx</a:t>
            </a:r>
            <a:r>
              <a:rPr kumimoji="1" lang="ja-JP" altLang="en-US" sz="1400" dirty="0" smtClean="0">
                <a:solidFill>
                  <a:schemeClr val="tx1">
                    <a:lumMod val="95000"/>
                    <a:lumOff val="5000"/>
                  </a:schemeClr>
                </a:solidFill>
              </a:rPr>
              <a:t>参照。</a:t>
            </a:r>
            <a:endParaRPr kumimoji="1" lang="en-US" altLang="ja-JP" sz="1400" dirty="0" smtClean="0">
              <a:solidFill>
                <a:schemeClr val="tx1">
                  <a:lumMod val="95000"/>
                  <a:lumOff val="5000"/>
                </a:schemeClr>
              </a:solidFill>
            </a:endParaRPr>
          </a:p>
        </p:txBody>
      </p:sp>
    </p:spTree>
    <p:extLst>
      <p:ext uri="{BB962C8B-B14F-4D97-AF65-F5344CB8AC3E}">
        <p14:creationId xmlns:p14="http://schemas.microsoft.com/office/powerpoint/2010/main" val="115399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8</a:t>
            </a:fld>
            <a:endParaRPr kumimoji="1" lang="ja-JP" altLang="en-US"/>
          </a:p>
        </p:txBody>
      </p:sp>
      <p:sp>
        <p:nvSpPr>
          <p:cNvPr id="3" name="テキスト ボックス 2"/>
          <p:cNvSpPr txBox="1"/>
          <p:nvPr/>
        </p:nvSpPr>
        <p:spPr>
          <a:xfrm>
            <a:off x="131768" y="114251"/>
            <a:ext cx="2183611" cy="400110"/>
          </a:xfrm>
          <a:prstGeom prst="rect">
            <a:avLst/>
          </a:prstGeom>
          <a:noFill/>
        </p:spPr>
        <p:txBody>
          <a:bodyPr wrap="none" rtlCol="0">
            <a:spAutoFit/>
          </a:bodyPr>
          <a:lstStyle/>
          <a:p>
            <a:r>
              <a:rPr kumimoji="1" lang="ja-JP" altLang="en-US" sz="2000" b="1" dirty="0" smtClean="0">
                <a:solidFill>
                  <a:srgbClr val="0070C0"/>
                </a:solidFill>
              </a:rPr>
              <a:t>分析対象サンプル</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9" name="テキスト ボックス 8"/>
          <p:cNvSpPr txBox="1"/>
          <p:nvPr/>
        </p:nvSpPr>
        <p:spPr>
          <a:xfrm>
            <a:off x="436567" y="562825"/>
            <a:ext cx="5086649" cy="400110"/>
          </a:xfrm>
          <a:prstGeom prst="rect">
            <a:avLst/>
          </a:prstGeom>
          <a:noFill/>
        </p:spPr>
        <p:txBody>
          <a:bodyPr wrap="none" rtlCol="0">
            <a:spAutoFit/>
          </a:bodyPr>
          <a:lstStyle/>
          <a:p>
            <a:r>
              <a:rPr kumimoji="1" lang="ja-JP" altLang="en-US" sz="2000" dirty="0" smtClean="0">
                <a:solidFill>
                  <a:srgbClr val="00B050"/>
                </a:solidFill>
              </a:rPr>
              <a:t>① </a:t>
            </a:r>
            <a:r>
              <a:rPr kumimoji="1" lang="en-US" altLang="ja-JP" sz="2000" dirty="0" smtClean="0">
                <a:solidFill>
                  <a:srgbClr val="00B050"/>
                </a:solidFill>
              </a:rPr>
              <a:t>2</a:t>
            </a:r>
            <a:r>
              <a:rPr kumimoji="1" lang="ja-JP" altLang="en-US" sz="2000" dirty="0" smtClean="0">
                <a:solidFill>
                  <a:srgbClr val="00B050"/>
                </a:solidFill>
              </a:rPr>
              <a:t>号機 </a:t>
            </a:r>
            <a:r>
              <a:rPr kumimoji="1" lang="en-US" altLang="ja-JP" sz="2000" dirty="0" smtClean="0">
                <a:solidFill>
                  <a:srgbClr val="00B050"/>
                </a:solidFill>
              </a:rPr>
              <a:t>X-53</a:t>
            </a:r>
            <a:r>
              <a:rPr kumimoji="1" lang="ja-JP" altLang="en-US" sz="2000" dirty="0" err="1" smtClean="0">
                <a:solidFill>
                  <a:srgbClr val="00B050"/>
                </a:solidFill>
              </a:rPr>
              <a:t>ぺ</a:t>
            </a:r>
            <a:r>
              <a:rPr kumimoji="1" lang="ja-JP" altLang="en-US" sz="2000" dirty="0" smtClean="0">
                <a:solidFill>
                  <a:srgbClr val="00B050"/>
                </a:solidFill>
              </a:rPr>
              <a:t>ネ</a:t>
            </a:r>
            <a:r>
              <a:rPr kumimoji="1" lang="ja-JP" altLang="en-US" sz="2000" dirty="0">
                <a:solidFill>
                  <a:srgbClr val="00B050"/>
                </a:solidFill>
              </a:rPr>
              <a:t>既設フランジの穴あけコア</a:t>
            </a:r>
          </a:p>
        </p:txBody>
      </p:sp>
      <p:sp>
        <p:nvSpPr>
          <p:cNvPr id="4" name="正方形/長方形 3"/>
          <p:cNvSpPr/>
          <p:nvPr/>
        </p:nvSpPr>
        <p:spPr>
          <a:xfrm>
            <a:off x="3894924" y="1005816"/>
            <a:ext cx="4893475" cy="584775"/>
          </a:xfrm>
          <a:prstGeom prst="rect">
            <a:avLst/>
          </a:prstGeom>
        </p:spPr>
        <p:txBody>
          <a:bodyPr wrap="square">
            <a:spAutoFit/>
          </a:bodyPr>
          <a:lstStyle/>
          <a:p>
            <a:pPr>
              <a:spcBef>
                <a:spcPts val="300"/>
              </a:spcBef>
            </a:pPr>
            <a:r>
              <a:rPr lang="ja-JP" altLang="en-US" sz="1600" dirty="0" smtClean="0"/>
              <a:t>スプレイ治具挿入のため、内扉</a:t>
            </a:r>
            <a:r>
              <a:rPr lang="ja-JP" altLang="en-US" sz="1600" dirty="0"/>
              <a:t>（PCV内壁狭隘部の奥に位置</a:t>
            </a:r>
            <a:r>
              <a:rPr lang="ja-JP" altLang="en-US" sz="1600" dirty="0" smtClean="0"/>
              <a:t>）の既設孔（</a:t>
            </a:r>
            <a:r>
              <a:rPr lang="en-US" altLang="ja-JP" sz="1600" dirty="0" smtClean="0"/>
              <a:t>φ50mm</a:t>
            </a:r>
            <a:r>
              <a:rPr lang="ja-JP" altLang="en-US" sz="1600" dirty="0" smtClean="0"/>
              <a:t>）をコア</a:t>
            </a:r>
            <a:r>
              <a:rPr lang="ja-JP" altLang="en-US" sz="1600" dirty="0"/>
              <a:t>抜きしたもの</a:t>
            </a:r>
            <a:r>
              <a:rPr lang="ja-JP" altLang="en-US" sz="1600" dirty="0" smtClean="0"/>
              <a:t>。</a:t>
            </a:r>
            <a:endParaRPr lang="en-US" altLang="ja-JP" sz="1600" dirty="0" smtClean="0"/>
          </a:p>
        </p:txBody>
      </p:sp>
      <p:pic>
        <p:nvPicPr>
          <p:cNvPr id="5" name="図 4"/>
          <p:cNvPicPr>
            <a:picLocks noChangeAspect="1"/>
          </p:cNvPicPr>
          <p:nvPr/>
        </p:nvPicPr>
        <p:blipFill>
          <a:blip r:embed="rId2"/>
          <a:stretch>
            <a:fillRect/>
          </a:stretch>
        </p:blipFill>
        <p:spPr>
          <a:xfrm>
            <a:off x="256947" y="4055196"/>
            <a:ext cx="3081766" cy="1057920"/>
          </a:xfrm>
          <a:prstGeom prst="rect">
            <a:avLst/>
          </a:prstGeom>
        </p:spPr>
      </p:pic>
      <p:sp>
        <p:nvSpPr>
          <p:cNvPr id="6" name="正方形/長方形 5"/>
          <p:cNvSpPr/>
          <p:nvPr/>
        </p:nvSpPr>
        <p:spPr>
          <a:xfrm>
            <a:off x="436566" y="6349915"/>
            <a:ext cx="8201591" cy="415498"/>
          </a:xfrm>
          <a:prstGeom prst="rect">
            <a:avLst/>
          </a:prstGeom>
        </p:spPr>
        <p:txBody>
          <a:bodyPr wrap="square">
            <a:spAutoFit/>
          </a:bodyPr>
          <a:lstStyle/>
          <a:p>
            <a:r>
              <a:rPr lang="en-US" altLang="ja-JP" sz="1050" dirty="0" smtClean="0"/>
              <a:t>TEPCO (2012): </a:t>
            </a:r>
            <a:r>
              <a:rPr lang="ja-JP" altLang="en-US" sz="1050" dirty="0" smtClean="0"/>
              <a:t>https</a:t>
            </a:r>
            <a:r>
              <a:rPr lang="ja-JP" altLang="en-US" sz="1050" dirty="0"/>
              <a:t>://www.tepco.co.jp/nu/fukushima-np/images/handouts_120724_05-j.</a:t>
            </a:r>
            <a:r>
              <a:rPr lang="ja-JP" altLang="en-US" sz="1050" dirty="0" smtClean="0"/>
              <a:t>pdf</a:t>
            </a:r>
            <a:endParaRPr lang="en-US" altLang="ja-JP" sz="1050" dirty="0" smtClean="0"/>
          </a:p>
          <a:p>
            <a:r>
              <a:rPr lang="en-US" altLang="ja-JP" sz="1050" dirty="0"/>
              <a:t>TEPCO </a:t>
            </a:r>
            <a:r>
              <a:rPr lang="en-US" altLang="ja-JP" sz="1050" dirty="0" smtClean="0"/>
              <a:t>(2021</a:t>
            </a:r>
            <a:r>
              <a:rPr lang="en-US" altLang="ja-JP" sz="1050" dirty="0"/>
              <a:t>): https://www.meti.go.jp/earthquake/nuclear/decommissioning/committee/osensuitaisakuteam/2021/10/95-3-3-3.pdf</a:t>
            </a:r>
            <a:endParaRPr lang="ja-JP" altLang="en-US" sz="1050" dirty="0"/>
          </a:p>
        </p:txBody>
      </p:sp>
      <p:sp>
        <p:nvSpPr>
          <p:cNvPr id="12" name="正方形/長方形 11"/>
          <p:cNvSpPr/>
          <p:nvPr/>
        </p:nvSpPr>
        <p:spPr>
          <a:xfrm>
            <a:off x="422810" y="5306409"/>
            <a:ext cx="2869894" cy="523220"/>
          </a:xfrm>
          <a:prstGeom prst="rect">
            <a:avLst/>
          </a:prstGeom>
        </p:spPr>
        <p:txBody>
          <a:bodyPr wrap="square">
            <a:spAutoFit/>
          </a:bodyPr>
          <a:lstStyle/>
          <a:p>
            <a:pPr algn="ctr"/>
            <a:r>
              <a:rPr lang="ja-JP" altLang="en-US" sz="1400" dirty="0" smtClean="0">
                <a:solidFill>
                  <a:srgbClr val="0070C0"/>
                </a:solidFill>
              </a:rPr>
              <a:t>参考）</a:t>
            </a:r>
            <a:r>
              <a:rPr lang="en-US" altLang="ja-JP" sz="1400" dirty="0" smtClean="0">
                <a:solidFill>
                  <a:srgbClr val="0070C0"/>
                </a:solidFill>
              </a:rPr>
              <a:t>X-53</a:t>
            </a:r>
            <a:r>
              <a:rPr lang="ja-JP" altLang="en-US" sz="1400" dirty="0" smtClean="0">
                <a:solidFill>
                  <a:srgbClr val="0070C0"/>
                </a:solidFill>
              </a:rPr>
              <a:t>ペネ初回穴あけ加工時</a:t>
            </a:r>
            <a:endParaRPr lang="en-US" altLang="ja-JP" sz="1400" dirty="0" smtClean="0">
              <a:solidFill>
                <a:srgbClr val="0070C0"/>
              </a:solidFill>
            </a:endParaRPr>
          </a:p>
          <a:p>
            <a:pPr algn="ctr"/>
            <a:r>
              <a:rPr lang="ja-JP" altLang="en-US" sz="1400" dirty="0" smtClean="0">
                <a:solidFill>
                  <a:srgbClr val="0070C0"/>
                </a:solidFill>
              </a:rPr>
              <a:t>（</a:t>
            </a:r>
            <a:r>
              <a:rPr lang="en-US" altLang="ja-JP" sz="1400" dirty="0" smtClean="0">
                <a:solidFill>
                  <a:srgbClr val="0070C0"/>
                </a:solidFill>
              </a:rPr>
              <a:t>2012</a:t>
            </a:r>
            <a:r>
              <a:rPr lang="ja-JP" altLang="en-US" sz="1400" dirty="0" smtClean="0">
                <a:solidFill>
                  <a:srgbClr val="0070C0"/>
                </a:solidFill>
              </a:rPr>
              <a:t>年</a:t>
            </a:r>
            <a:r>
              <a:rPr lang="en-US" altLang="ja-JP" sz="1400" dirty="0" smtClean="0">
                <a:solidFill>
                  <a:srgbClr val="0070C0"/>
                </a:solidFill>
              </a:rPr>
              <a:t>1</a:t>
            </a:r>
            <a:r>
              <a:rPr lang="ja-JP" altLang="en-US" sz="1400" dirty="0" smtClean="0">
                <a:solidFill>
                  <a:srgbClr val="0070C0"/>
                </a:solidFill>
              </a:rPr>
              <a:t>月</a:t>
            </a:r>
            <a:r>
              <a:rPr lang="en-US" altLang="ja-JP" sz="1400" dirty="0" smtClean="0">
                <a:solidFill>
                  <a:srgbClr val="0070C0"/>
                </a:solidFill>
              </a:rPr>
              <a:t>17</a:t>
            </a:r>
            <a:r>
              <a:rPr lang="ja-JP" altLang="en-US" sz="1400" dirty="0" smtClean="0">
                <a:solidFill>
                  <a:srgbClr val="0070C0"/>
                </a:solidFill>
              </a:rPr>
              <a:t>日時点）</a:t>
            </a:r>
            <a:endParaRPr lang="ja-JP" altLang="en-US" sz="1400" dirty="0">
              <a:solidFill>
                <a:srgbClr val="0070C0"/>
              </a:solidFill>
            </a:endParaRPr>
          </a:p>
        </p:txBody>
      </p:sp>
      <p:sp>
        <p:nvSpPr>
          <p:cNvPr id="13" name="正方形/長方形 12"/>
          <p:cNvSpPr/>
          <p:nvPr/>
        </p:nvSpPr>
        <p:spPr>
          <a:xfrm>
            <a:off x="1674816" y="5119343"/>
            <a:ext cx="1859931" cy="253916"/>
          </a:xfrm>
          <a:prstGeom prst="rect">
            <a:avLst/>
          </a:prstGeom>
        </p:spPr>
        <p:txBody>
          <a:bodyPr wrap="square">
            <a:spAutoFit/>
          </a:bodyPr>
          <a:lstStyle/>
          <a:p>
            <a:pPr algn="ctr"/>
            <a:r>
              <a:rPr lang="ja-JP" altLang="en-US" sz="1050" dirty="0" smtClean="0"/>
              <a:t>出典（</a:t>
            </a:r>
            <a:r>
              <a:rPr lang="en-US" altLang="ja-JP" sz="1050" dirty="0" smtClean="0"/>
              <a:t>TEPCO, 2012</a:t>
            </a:r>
            <a:r>
              <a:rPr lang="ja-JP" altLang="en-US" sz="1050" dirty="0" smtClean="0"/>
              <a:t>）に追記</a:t>
            </a:r>
            <a:endParaRPr lang="ja-JP" altLang="en-US" sz="1050" dirty="0"/>
          </a:p>
        </p:txBody>
      </p:sp>
      <p:pic>
        <p:nvPicPr>
          <p:cNvPr id="14" name="図 13"/>
          <p:cNvPicPr>
            <a:picLocks noChangeAspect="1"/>
          </p:cNvPicPr>
          <p:nvPr/>
        </p:nvPicPr>
        <p:blipFill>
          <a:blip r:embed="rId3"/>
          <a:stretch>
            <a:fillRect/>
          </a:stretch>
        </p:blipFill>
        <p:spPr>
          <a:xfrm>
            <a:off x="457349" y="1198469"/>
            <a:ext cx="2871566" cy="1338290"/>
          </a:xfrm>
          <a:prstGeom prst="rect">
            <a:avLst/>
          </a:prstGeom>
        </p:spPr>
      </p:pic>
      <p:sp>
        <p:nvSpPr>
          <p:cNvPr id="16" name="正方形/長方形 15"/>
          <p:cNvSpPr/>
          <p:nvPr/>
        </p:nvSpPr>
        <p:spPr>
          <a:xfrm>
            <a:off x="2343743" y="3206140"/>
            <a:ext cx="1713450" cy="253916"/>
          </a:xfrm>
          <a:prstGeom prst="rect">
            <a:avLst/>
          </a:prstGeom>
        </p:spPr>
        <p:txBody>
          <a:bodyPr wrap="square">
            <a:spAutoFit/>
          </a:bodyPr>
          <a:lstStyle/>
          <a:p>
            <a:pPr algn="ctr"/>
            <a:r>
              <a:rPr lang="ja-JP" altLang="en-US" sz="1050" dirty="0" smtClean="0"/>
              <a:t>出典（</a:t>
            </a:r>
            <a:r>
              <a:rPr lang="en-US" altLang="ja-JP" sz="1050" dirty="0" smtClean="0"/>
              <a:t>TEPCO, 2021</a:t>
            </a:r>
            <a:r>
              <a:rPr lang="ja-JP" altLang="en-US" sz="1050" dirty="0" smtClean="0"/>
              <a:t>）</a:t>
            </a:r>
            <a:endParaRPr lang="ja-JP" altLang="en-US" sz="1050" dirty="0"/>
          </a:p>
        </p:txBody>
      </p:sp>
      <p:pic>
        <p:nvPicPr>
          <p:cNvPr id="17" name="図 16"/>
          <p:cNvPicPr>
            <a:picLocks noChangeAspect="1"/>
          </p:cNvPicPr>
          <p:nvPr/>
        </p:nvPicPr>
        <p:blipFill>
          <a:blip r:embed="rId4"/>
          <a:stretch>
            <a:fillRect/>
          </a:stretch>
        </p:blipFill>
        <p:spPr>
          <a:xfrm>
            <a:off x="430815" y="2570095"/>
            <a:ext cx="2110666" cy="842896"/>
          </a:xfrm>
          <a:prstGeom prst="rect">
            <a:avLst/>
          </a:prstGeom>
        </p:spPr>
      </p:pic>
      <p:sp>
        <p:nvSpPr>
          <p:cNvPr id="19" name="正方形/長方形 18"/>
          <p:cNvSpPr/>
          <p:nvPr/>
        </p:nvSpPr>
        <p:spPr>
          <a:xfrm>
            <a:off x="664853" y="3503519"/>
            <a:ext cx="2869894" cy="523220"/>
          </a:xfrm>
          <a:prstGeom prst="rect">
            <a:avLst/>
          </a:prstGeom>
        </p:spPr>
        <p:txBody>
          <a:bodyPr wrap="square">
            <a:spAutoFit/>
          </a:bodyPr>
          <a:lstStyle/>
          <a:p>
            <a:pPr algn="ctr"/>
            <a:r>
              <a:rPr lang="en-US" altLang="ja-JP" sz="1400" dirty="0" smtClean="0">
                <a:solidFill>
                  <a:srgbClr val="0070C0"/>
                </a:solidFill>
              </a:rPr>
              <a:t>X-53</a:t>
            </a:r>
            <a:r>
              <a:rPr lang="ja-JP" altLang="en-US" sz="1400" dirty="0" smtClean="0">
                <a:solidFill>
                  <a:srgbClr val="0070C0"/>
                </a:solidFill>
              </a:rPr>
              <a:t>ペネ既設孔拡大時</a:t>
            </a:r>
            <a:endParaRPr lang="en-US" altLang="ja-JP" sz="1400" dirty="0" smtClean="0">
              <a:solidFill>
                <a:srgbClr val="0070C0"/>
              </a:solidFill>
            </a:endParaRPr>
          </a:p>
          <a:p>
            <a:pPr algn="ctr"/>
            <a:r>
              <a:rPr lang="ja-JP" altLang="en-US" sz="1400" dirty="0" smtClean="0">
                <a:solidFill>
                  <a:srgbClr val="0070C0"/>
                </a:solidFill>
              </a:rPr>
              <a:t>（</a:t>
            </a:r>
            <a:r>
              <a:rPr lang="en-US" altLang="ja-JP" sz="1400" dirty="0" smtClean="0">
                <a:solidFill>
                  <a:srgbClr val="0070C0"/>
                </a:solidFill>
              </a:rPr>
              <a:t>2021</a:t>
            </a:r>
            <a:r>
              <a:rPr lang="ja-JP" altLang="en-US" sz="1400" dirty="0" smtClean="0">
                <a:solidFill>
                  <a:srgbClr val="0070C0"/>
                </a:solidFill>
              </a:rPr>
              <a:t>年</a:t>
            </a:r>
            <a:r>
              <a:rPr lang="en-US" altLang="ja-JP" sz="1400" dirty="0" smtClean="0">
                <a:solidFill>
                  <a:srgbClr val="0070C0"/>
                </a:solidFill>
              </a:rPr>
              <a:t>9</a:t>
            </a:r>
            <a:r>
              <a:rPr lang="ja-JP" altLang="en-US" sz="1400" dirty="0" smtClean="0">
                <a:solidFill>
                  <a:srgbClr val="0070C0"/>
                </a:solidFill>
              </a:rPr>
              <a:t>～</a:t>
            </a:r>
            <a:r>
              <a:rPr lang="en-US" altLang="ja-JP" sz="1400" dirty="0" smtClean="0">
                <a:solidFill>
                  <a:srgbClr val="0070C0"/>
                </a:solidFill>
              </a:rPr>
              <a:t>10</a:t>
            </a:r>
            <a:r>
              <a:rPr lang="ja-JP" altLang="en-US" sz="1400" dirty="0" smtClean="0">
                <a:solidFill>
                  <a:srgbClr val="0070C0"/>
                </a:solidFill>
              </a:rPr>
              <a:t>月）</a:t>
            </a:r>
            <a:endParaRPr lang="ja-JP" altLang="en-US" sz="1400" dirty="0">
              <a:solidFill>
                <a:srgbClr val="0070C0"/>
              </a:solidFill>
            </a:endParaRPr>
          </a:p>
        </p:txBody>
      </p:sp>
      <p:sp>
        <p:nvSpPr>
          <p:cNvPr id="20" name="正方形/長方形 19"/>
          <p:cNvSpPr/>
          <p:nvPr/>
        </p:nvSpPr>
        <p:spPr>
          <a:xfrm>
            <a:off x="3995609" y="5306409"/>
            <a:ext cx="5016791" cy="830997"/>
          </a:xfrm>
          <a:prstGeom prst="rect">
            <a:avLst/>
          </a:prstGeom>
        </p:spPr>
        <p:txBody>
          <a:bodyPr wrap="square">
            <a:spAutoFit/>
          </a:bodyPr>
          <a:lstStyle/>
          <a:p>
            <a:r>
              <a:rPr lang="en-US" altLang="ja-JP" sz="1600" dirty="0" smtClean="0"/>
              <a:t>【</a:t>
            </a:r>
            <a:r>
              <a:rPr lang="ja-JP" altLang="en-US" sz="1600" dirty="0" smtClean="0"/>
              <a:t>主要関心事項</a:t>
            </a:r>
            <a:r>
              <a:rPr lang="en-US" altLang="ja-JP" sz="1600" dirty="0" smtClean="0"/>
              <a:t>】</a:t>
            </a:r>
          </a:p>
          <a:p>
            <a:pPr marL="285750" indent="-285750">
              <a:buFont typeface="Wingdings" panose="05000000000000000000" pitchFamily="2" charset="2"/>
              <a:buChar char="l"/>
            </a:pPr>
            <a:r>
              <a:rPr lang="ja-JP" altLang="en-US" sz="1600" dirty="0" smtClean="0"/>
              <a:t>炉内計装・ケーブル由来成分の検出（</a:t>
            </a:r>
            <a:r>
              <a:rPr lang="en-US" altLang="ja-JP" sz="1600" dirty="0" smtClean="0"/>
              <a:t>Sb, Cu-Ni, …</a:t>
            </a:r>
            <a:r>
              <a:rPr lang="ja-JP" altLang="en-US" sz="1600" dirty="0" smtClean="0"/>
              <a:t>）</a:t>
            </a:r>
            <a:endParaRPr lang="en-US" altLang="ja-JP" sz="1600" dirty="0" smtClean="0"/>
          </a:p>
          <a:p>
            <a:pPr marL="285750" indent="-285750">
              <a:buFont typeface="Wingdings" panose="05000000000000000000" pitchFamily="2" charset="2"/>
              <a:buChar char="l"/>
            </a:pPr>
            <a:r>
              <a:rPr lang="en-US" altLang="ja-JP" sz="1600" dirty="0"/>
              <a:t>U</a:t>
            </a:r>
            <a:r>
              <a:rPr lang="ja-JP" altLang="en-US" sz="1600" dirty="0"/>
              <a:t>粒子、</a:t>
            </a:r>
            <a:r>
              <a:rPr lang="en-US" altLang="ja-JP" sz="1600" dirty="0"/>
              <a:t>Cs</a:t>
            </a:r>
            <a:r>
              <a:rPr lang="ja-JP" altLang="en-US" sz="1600" dirty="0"/>
              <a:t>粒子の検出及び詳細構造の</a:t>
            </a:r>
            <a:r>
              <a:rPr lang="ja-JP" altLang="en-US" sz="1600" dirty="0" smtClean="0"/>
              <a:t>把握</a:t>
            </a:r>
            <a:endParaRPr lang="en-US" altLang="ja-JP" sz="1600" dirty="0"/>
          </a:p>
        </p:txBody>
      </p:sp>
      <p:sp>
        <p:nvSpPr>
          <p:cNvPr id="18" name="雲 17"/>
          <p:cNvSpPr/>
          <p:nvPr/>
        </p:nvSpPr>
        <p:spPr>
          <a:xfrm>
            <a:off x="379562" y="4422846"/>
            <a:ext cx="891396" cy="432422"/>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995609" y="1704952"/>
            <a:ext cx="4792791" cy="1931298"/>
          </a:xfrm>
          <a:prstGeom prst="rect">
            <a:avLst/>
          </a:prstGeom>
        </p:spPr>
        <p:txBody>
          <a:bodyPr wrap="square">
            <a:spAutoFit/>
          </a:bodyPr>
          <a:lstStyle/>
          <a:p>
            <a:pPr>
              <a:spcBef>
                <a:spcPts val="300"/>
              </a:spcBef>
            </a:pPr>
            <a:r>
              <a:rPr lang="en-US" altLang="ja-JP" sz="1600" dirty="0" smtClean="0"/>
              <a:t>【</a:t>
            </a:r>
            <a:r>
              <a:rPr lang="ja-JP" altLang="en-US" sz="1600" dirty="0" smtClean="0"/>
              <a:t>期待</a:t>
            </a:r>
            <a:r>
              <a:rPr lang="en-US" altLang="ja-JP" sz="1600" dirty="0" smtClean="0"/>
              <a:t>】</a:t>
            </a:r>
          </a:p>
          <a:p>
            <a:pPr marL="285750" indent="-285750">
              <a:spcBef>
                <a:spcPts val="300"/>
              </a:spcBef>
              <a:buFont typeface="Wingdings" panose="05000000000000000000" pitchFamily="2" charset="2"/>
              <a:buChar char="l"/>
            </a:pPr>
            <a:r>
              <a:rPr lang="ja-JP" altLang="en-US" sz="1600" dirty="0" smtClean="0"/>
              <a:t>PCV内高圧時（</a:t>
            </a:r>
            <a:r>
              <a:rPr lang="en-US" altLang="ja-JP" sz="1600" dirty="0" smtClean="0"/>
              <a:t>X-6</a:t>
            </a:r>
            <a:r>
              <a:rPr lang="ja-JP" altLang="en-US" sz="1600" dirty="0" smtClean="0"/>
              <a:t>ペネやオペフロへのリーク発生時）にPCV内</a:t>
            </a:r>
            <a:r>
              <a:rPr lang="ja-JP" altLang="en-US" sz="1600" dirty="0"/>
              <a:t>由来</a:t>
            </a:r>
            <a:r>
              <a:rPr lang="ja-JP" altLang="en-US" sz="1600" dirty="0" smtClean="0"/>
              <a:t>の物質</a:t>
            </a:r>
            <a:r>
              <a:rPr lang="ja-JP" altLang="en-US" sz="1600" dirty="0"/>
              <a:t>が付着</a:t>
            </a:r>
            <a:r>
              <a:rPr lang="ja-JP" altLang="en-US" sz="1600" dirty="0" smtClean="0"/>
              <a:t>した可能性あり</a:t>
            </a:r>
            <a:r>
              <a:rPr lang="en-US" altLang="ja-JP" sz="1600" baseline="30000" dirty="0" smtClean="0"/>
              <a:t>※</a:t>
            </a:r>
            <a:r>
              <a:rPr lang="ja-JP" altLang="en-US" sz="1600" dirty="0" err="1" smtClean="0"/>
              <a:t>。</a:t>
            </a:r>
            <a:endParaRPr lang="en-US" altLang="ja-JP" sz="1600" dirty="0" smtClean="0"/>
          </a:p>
          <a:p>
            <a:pPr marL="285750" indent="-285750">
              <a:spcBef>
                <a:spcPts val="300"/>
              </a:spcBef>
              <a:buFont typeface="Wingdings" panose="05000000000000000000" pitchFamily="2" charset="2"/>
              <a:buChar char="l"/>
            </a:pPr>
            <a:endParaRPr lang="en-US" altLang="ja-JP" sz="1600" dirty="0" smtClean="0"/>
          </a:p>
          <a:p>
            <a:pPr marL="285750" indent="-285750">
              <a:spcBef>
                <a:spcPts val="300"/>
              </a:spcBef>
              <a:buFont typeface="Wingdings" panose="05000000000000000000" pitchFamily="2" charset="2"/>
              <a:buChar char="ü"/>
            </a:pPr>
            <a:r>
              <a:rPr lang="ja-JP" altLang="en-US" sz="1600" dirty="0"/>
              <a:t>ケーブル</a:t>
            </a:r>
            <a:r>
              <a:rPr lang="ja-JP" altLang="en-US" sz="1600" dirty="0" smtClean="0"/>
              <a:t>や被覆由来の材料が含まれる場合、</a:t>
            </a:r>
            <a:r>
              <a:rPr lang="en-US" altLang="ja-JP" sz="1600" dirty="0" smtClean="0"/>
              <a:t>PCV</a:t>
            </a:r>
            <a:r>
              <a:rPr lang="ja-JP" altLang="en-US" sz="1600" dirty="0" smtClean="0"/>
              <a:t>内での破損</a:t>
            </a:r>
            <a:r>
              <a:rPr lang="ja-JP" altLang="en-US" sz="1600" dirty="0"/>
              <a:t>箇所</a:t>
            </a:r>
            <a:r>
              <a:rPr lang="ja-JP" altLang="en-US" sz="1600" dirty="0" smtClean="0"/>
              <a:t>（デブリによる高温部位を受けた可能性がある箇所）の推定に資する可能性あり。</a:t>
            </a:r>
            <a:endParaRPr lang="en-US" altLang="ja-JP" sz="1600" dirty="0"/>
          </a:p>
        </p:txBody>
      </p:sp>
      <p:sp>
        <p:nvSpPr>
          <p:cNvPr id="22" name="テキスト ボックス 21"/>
          <p:cNvSpPr txBox="1"/>
          <p:nvPr/>
        </p:nvSpPr>
        <p:spPr>
          <a:xfrm>
            <a:off x="2442941" y="114251"/>
            <a:ext cx="3105337" cy="400110"/>
          </a:xfrm>
          <a:prstGeom prst="rect">
            <a:avLst/>
          </a:prstGeom>
          <a:noFill/>
        </p:spPr>
        <p:txBody>
          <a:bodyPr wrap="none" rtlCol="0">
            <a:spAutoFit/>
          </a:bodyPr>
          <a:lstStyle/>
          <a:p>
            <a:r>
              <a:rPr kumimoji="1" lang="en-US" altLang="ja-JP" sz="2000" b="1" dirty="0" smtClean="0">
                <a:solidFill>
                  <a:srgbClr val="0070C0"/>
                </a:solidFill>
              </a:rPr>
              <a:t>(1) R4</a:t>
            </a:r>
            <a:r>
              <a:rPr kumimoji="1" lang="ja-JP" altLang="en-US" sz="2000" b="1" dirty="0" smtClean="0">
                <a:solidFill>
                  <a:srgbClr val="0070C0"/>
                </a:solidFill>
              </a:rPr>
              <a:t>年度輸送分（</a:t>
            </a:r>
            <a:r>
              <a:rPr kumimoji="1" lang="en-US" altLang="ja-JP" sz="2000" b="1" dirty="0" smtClean="0">
                <a:solidFill>
                  <a:srgbClr val="0070C0"/>
                </a:solidFill>
              </a:rPr>
              <a:t>1</a:t>
            </a:r>
            <a:r>
              <a:rPr kumimoji="1" lang="ja-JP" altLang="en-US" sz="2000" b="1" dirty="0" smtClean="0">
                <a:solidFill>
                  <a:srgbClr val="0070C0"/>
                </a:solidFill>
              </a:rPr>
              <a:t>回目）</a:t>
            </a:r>
            <a:endParaRPr kumimoji="1" lang="ja-JP" altLang="en-US" sz="2000" b="1" dirty="0">
              <a:solidFill>
                <a:srgbClr val="0070C0"/>
              </a:solidFill>
            </a:endParaRPr>
          </a:p>
        </p:txBody>
      </p:sp>
      <p:sp>
        <p:nvSpPr>
          <p:cNvPr id="24" name="正方形/長方形 23"/>
          <p:cNvSpPr/>
          <p:nvPr/>
        </p:nvSpPr>
        <p:spPr>
          <a:xfrm>
            <a:off x="4186109" y="4602992"/>
            <a:ext cx="4311104" cy="523220"/>
          </a:xfrm>
          <a:prstGeom prst="rect">
            <a:avLst/>
          </a:prstGeom>
        </p:spPr>
        <p:txBody>
          <a:bodyPr wrap="square">
            <a:spAutoFit/>
          </a:bodyPr>
          <a:lstStyle/>
          <a:p>
            <a:pPr marL="285750" indent="-285750">
              <a:spcBef>
                <a:spcPts val="300"/>
              </a:spcBef>
              <a:buFont typeface="Yu Gothic" panose="020B0400000000000000" pitchFamily="50" charset="-128"/>
              <a:buChar char="※"/>
            </a:pPr>
            <a:r>
              <a:rPr lang="ja-JP" altLang="en-US" sz="1400" dirty="0" smtClean="0"/>
              <a:t>もともと</a:t>
            </a:r>
            <a:r>
              <a:rPr lang="ja-JP" altLang="en-US" sz="1400" dirty="0"/>
              <a:t>は内扉前（</a:t>
            </a:r>
            <a:r>
              <a:rPr lang="en-US" altLang="ja-JP" sz="1400" dirty="0"/>
              <a:t>PCV</a:t>
            </a:r>
            <a:r>
              <a:rPr lang="ja-JP" altLang="en-US" sz="1400" dirty="0"/>
              <a:t>側）にコンクリートブロックが</a:t>
            </a:r>
            <a:r>
              <a:rPr lang="ja-JP" altLang="en-US" sz="1400" dirty="0" smtClean="0"/>
              <a:t>置かれていた可能性</a:t>
            </a:r>
            <a:r>
              <a:rPr lang="ja-JP" altLang="en-US" sz="1400" dirty="0"/>
              <a:t>あり</a:t>
            </a:r>
            <a:r>
              <a:rPr lang="ja-JP" altLang="en-US" sz="1400" dirty="0" smtClean="0"/>
              <a:t>。</a:t>
            </a:r>
            <a:endParaRPr lang="en-US" altLang="ja-JP" sz="1400" dirty="0" smtClean="0"/>
          </a:p>
        </p:txBody>
      </p:sp>
      <p:sp>
        <p:nvSpPr>
          <p:cNvPr id="8" name="下矢印 7"/>
          <p:cNvSpPr/>
          <p:nvPr/>
        </p:nvSpPr>
        <p:spPr>
          <a:xfrm>
            <a:off x="5630004" y="2567247"/>
            <a:ext cx="1524000" cy="235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894924" y="3640080"/>
            <a:ext cx="4792791" cy="584775"/>
          </a:xfrm>
          <a:prstGeom prst="rect">
            <a:avLst/>
          </a:prstGeom>
        </p:spPr>
        <p:txBody>
          <a:bodyPr wrap="square">
            <a:spAutoFit/>
          </a:bodyPr>
          <a:lstStyle/>
          <a:p>
            <a:r>
              <a:rPr lang="en-US" altLang="ja-JP" sz="1600" dirty="0" smtClean="0"/>
              <a:t>	</a:t>
            </a:r>
            <a:r>
              <a:rPr lang="ja-JP" altLang="en-US" sz="1600" dirty="0" smtClean="0"/>
              <a:t>例）　</a:t>
            </a:r>
            <a:r>
              <a:rPr lang="en-US" altLang="ja-JP" sz="1600" dirty="0" smtClean="0"/>
              <a:t>Sb</a:t>
            </a:r>
            <a:r>
              <a:rPr lang="ja-JP" altLang="en-US" sz="1600" dirty="0" smtClean="0"/>
              <a:t>：</a:t>
            </a:r>
            <a:r>
              <a:rPr lang="en-US" altLang="ja-JP" sz="1600" dirty="0" smtClean="0"/>
              <a:t>	RPV</a:t>
            </a:r>
            <a:r>
              <a:rPr lang="ja-JP" altLang="en-US" sz="1600" dirty="0" smtClean="0"/>
              <a:t>下部に位置するケーブル類の</a:t>
            </a:r>
            <a:endParaRPr lang="en-US" altLang="ja-JP" sz="1600" dirty="0" smtClean="0"/>
          </a:p>
          <a:p>
            <a:r>
              <a:rPr lang="en-US" altLang="ja-JP" sz="1600" dirty="0"/>
              <a:t>	</a:t>
            </a:r>
            <a:r>
              <a:rPr lang="en-US" altLang="ja-JP" sz="1600" dirty="0" smtClean="0"/>
              <a:t>		</a:t>
            </a:r>
            <a:r>
              <a:rPr lang="ja-JP" altLang="en-US" sz="1600" dirty="0" smtClean="0"/>
              <a:t>シースや絶縁体</a:t>
            </a:r>
            <a:r>
              <a:rPr lang="ja-JP" altLang="en-US" sz="1600" dirty="0"/>
              <a:t>に使用</a:t>
            </a:r>
            <a:r>
              <a:rPr lang="ja-JP" altLang="en-US" sz="1600" dirty="0" smtClean="0"/>
              <a:t>。</a:t>
            </a:r>
            <a:endParaRPr lang="en-US" altLang="ja-JP" sz="1600" dirty="0" smtClean="0"/>
          </a:p>
        </p:txBody>
      </p:sp>
    </p:spTree>
    <p:extLst>
      <p:ext uri="{BB962C8B-B14F-4D97-AF65-F5344CB8AC3E}">
        <p14:creationId xmlns:p14="http://schemas.microsoft.com/office/powerpoint/2010/main" val="225527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D7446E1-4830-4A76-8D7A-07D31005D218}" type="slidenum">
              <a:rPr kumimoji="1" lang="ja-JP" altLang="en-US" smtClean="0"/>
              <a:t>9</a:t>
            </a:fld>
            <a:endParaRPr kumimoji="1" lang="ja-JP" altLang="en-US"/>
          </a:p>
        </p:txBody>
      </p:sp>
      <p:sp>
        <p:nvSpPr>
          <p:cNvPr id="3" name="テキスト ボックス 2"/>
          <p:cNvSpPr txBox="1"/>
          <p:nvPr/>
        </p:nvSpPr>
        <p:spPr>
          <a:xfrm>
            <a:off x="131768" y="114251"/>
            <a:ext cx="2183611" cy="400110"/>
          </a:xfrm>
          <a:prstGeom prst="rect">
            <a:avLst/>
          </a:prstGeom>
          <a:noFill/>
        </p:spPr>
        <p:txBody>
          <a:bodyPr wrap="none" rtlCol="0">
            <a:spAutoFit/>
          </a:bodyPr>
          <a:lstStyle/>
          <a:p>
            <a:r>
              <a:rPr kumimoji="1" lang="ja-JP" altLang="en-US" sz="2000" b="1" dirty="0" smtClean="0">
                <a:solidFill>
                  <a:srgbClr val="0070C0"/>
                </a:solidFill>
              </a:rPr>
              <a:t>分析対象サンプル</a:t>
            </a:r>
            <a:endParaRPr kumimoji="1" lang="ja-JP" altLang="en-US" sz="2000" b="1" dirty="0">
              <a:solidFill>
                <a:srgbClr val="0070C0"/>
              </a:solidFill>
            </a:endParaRPr>
          </a:p>
        </p:txBody>
      </p:sp>
      <p:sp>
        <p:nvSpPr>
          <p:cNvPr id="23" name="テキスト ボックス 22"/>
          <p:cNvSpPr txBox="1"/>
          <p:nvPr/>
        </p:nvSpPr>
        <p:spPr>
          <a:xfrm>
            <a:off x="7559252" y="98862"/>
            <a:ext cx="1467068" cy="400110"/>
          </a:xfrm>
          <a:prstGeom prst="rect">
            <a:avLst/>
          </a:prstGeom>
          <a:noFill/>
          <a:ln>
            <a:solidFill>
              <a:srgbClr val="FF0000"/>
            </a:solidFill>
          </a:ln>
        </p:spPr>
        <p:txBody>
          <a:bodyPr wrap="none" rtlCol="0">
            <a:spAutoFit/>
          </a:bodyPr>
          <a:lstStyle/>
          <a:p>
            <a:pPr algn="ctr">
              <a:spcBef>
                <a:spcPts val="600"/>
              </a:spcBef>
            </a:pPr>
            <a:r>
              <a:rPr kumimoji="1" lang="ja-JP" altLang="en-US" sz="2000" dirty="0" smtClean="0">
                <a:solidFill>
                  <a:srgbClr val="FF0000"/>
                </a:solidFill>
              </a:rPr>
              <a:t>関係者外秘</a:t>
            </a:r>
            <a:endParaRPr kumimoji="1" lang="ja-JP" altLang="en-US" sz="2000" dirty="0">
              <a:solidFill>
                <a:srgbClr val="FF0000"/>
              </a:solidFill>
            </a:endParaRPr>
          </a:p>
        </p:txBody>
      </p:sp>
      <p:sp>
        <p:nvSpPr>
          <p:cNvPr id="9" name="テキスト ボックス 8"/>
          <p:cNvSpPr txBox="1"/>
          <p:nvPr/>
        </p:nvSpPr>
        <p:spPr>
          <a:xfrm>
            <a:off x="436567" y="562825"/>
            <a:ext cx="4717958" cy="400110"/>
          </a:xfrm>
          <a:prstGeom prst="rect">
            <a:avLst/>
          </a:prstGeom>
          <a:noFill/>
        </p:spPr>
        <p:txBody>
          <a:bodyPr wrap="none" rtlCol="0">
            <a:spAutoFit/>
          </a:bodyPr>
          <a:lstStyle/>
          <a:p>
            <a:r>
              <a:rPr kumimoji="1" lang="ja-JP" altLang="en-US" sz="2000" dirty="0" smtClean="0">
                <a:solidFill>
                  <a:srgbClr val="00B050"/>
                </a:solidFill>
              </a:rPr>
              <a:t>② </a:t>
            </a:r>
            <a:r>
              <a:rPr kumimoji="1" lang="en-US" altLang="ja-JP" sz="2000" dirty="0" smtClean="0">
                <a:solidFill>
                  <a:srgbClr val="00B050"/>
                </a:solidFill>
              </a:rPr>
              <a:t>2</a:t>
            </a:r>
            <a:r>
              <a:rPr kumimoji="1" lang="ja-JP" altLang="en-US" sz="2000" dirty="0" smtClean="0">
                <a:solidFill>
                  <a:srgbClr val="00B050"/>
                </a:solidFill>
              </a:rPr>
              <a:t>号機 オペフロ</a:t>
            </a:r>
            <a:r>
              <a:rPr kumimoji="1" lang="en-US" altLang="ja-JP" sz="2000" dirty="0">
                <a:solidFill>
                  <a:srgbClr val="00B050"/>
                </a:solidFill>
              </a:rPr>
              <a:t>FHM</a:t>
            </a:r>
            <a:r>
              <a:rPr kumimoji="1" lang="ja-JP" altLang="en-US" sz="2000" dirty="0" smtClean="0">
                <a:solidFill>
                  <a:srgbClr val="00B050"/>
                </a:solidFill>
              </a:rPr>
              <a:t>操作室調査</a:t>
            </a:r>
            <a:r>
              <a:rPr kumimoji="1" lang="ja-JP" altLang="en-US" sz="2000" dirty="0">
                <a:solidFill>
                  <a:srgbClr val="00B050"/>
                </a:solidFill>
              </a:rPr>
              <a:t>スミア</a:t>
            </a:r>
          </a:p>
        </p:txBody>
      </p:sp>
      <p:pic>
        <p:nvPicPr>
          <p:cNvPr id="4" name="図 3"/>
          <p:cNvPicPr>
            <a:picLocks noChangeAspect="1"/>
          </p:cNvPicPr>
          <p:nvPr/>
        </p:nvPicPr>
        <p:blipFill rotWithShape="1">
          <a:blip r:embed="rId2"/>
          <a:srcRect l="18563" t="25374" r="28624" b="23814"/>
          <a:stretch/>
        </p:blipFill>
        <p:spPr>
          <a:xfrm rot="10800000">
            <a:off x="118071" y="1172065"/>
            <a:ext cx="1915064" cy="2631385"/>
          </a:xfrm>
          <a:prstGeom prst="rect">
            <a:avLst/>
          </a:prstGeom>
        </p:spPr>
      </p:pic>
      <p:grpSp>
        <p:nvGrpSpPr>
          <p:cNvPr id="153" name="グループ化 152"/>
          <p:cNvGrpSpPr>
            <a:grpSpLocks noChangeAspect="1"/>
          </p:cNvGrpSpPr>
          <p:nvPr/>
        </p:nvGrpSpPr>
        <p:grpSpPr>
          <a:xfrm>
            <a:off x="2092819" y="1550112"/>
            <a:ext cx="2214129" cy="1545633"/>
            <a:chOff x="4115866" y="958632"/>
            <a:chExt cx="3567393" cy="2490316"/>
          </a:xfrm>
        </p:grpSpPr>
        <p:sp>
          <p:nvSpPr>
            <p:cNvPr id="6" name="正方形/長方形 5"/>
            <p:cNvSpPr/>
            <p:nvPr/>
          </p:nvSpPr>
          <p:spPr>
            <a:xfrm>
              <a:off x="4313764" y="1058546"/>
              <a:ext cx="3369495" cy="2226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7C13B801-6CD3-4CC5-9A2D-4A63B946E6DB}"/>
                </a:ext>
              </a:extLst>
            </p:cNvPr>
            <p:cNvPicPr>
              <a:picLocks noChangeAspect="1"/>
            </p:cNvPicPr>
            <p:nvPr/>
          </p:nvPicPr>
          <p:blipFill>
            <a:blip r:embed="rId3"/>
            <a:stretch>
              <a:fillRect/>
            </a:stretch>
          </p:blipFill>
          <p:spPr>
            <a:xfrm>
              <a:off x="4314446" y="1518798"/>
              <a:ext cx="3308799" cy="1555531"/>
            </a:xfrm>
            <a:prstGeom prst="rect">
              <a:avLst/>
            </a:prstGeom>
          </p:spPr>
        </p:pic>
        <p:sp>
          <p:nvSpPr>
            <p:cNvPr id="82" name="テキスト ボックス 81">
              <a:extLst>
                <a:ext uri="{FF2B5EF4-FFF2-40B4-BE49-F238E27FC236}">
                  <a16:creationId xmlns:a16="http://schemas.microsoft.com/office/drawing/2014/main" id="{802588B7-1D10-4BC0-A724-60CB3C154171}"/>
                </a:ext>
              </a:extLst>
            </p:cNvPr>
            <p:cNvSpPr txBox="1"/>
            <p:nvPr/>
          </p:nvSpPr>
          <p:spPr>
            <a:xfrm>
              <a:off x="4761754" y="3002649"/>
              <a:ext cx="1674545" cy="446299"/>
            </a:xfrm>
            <a:prstGeom prst="rect">
              <a:avLst/>
            </a:prstGeom>
            <a:noFill/>
            <a:ln>
              <a:noFill/>
            </a:ln>
          </p:spPr>
          <p:txBody>
            <a:bodyPr wrap="square" rtlCol="0">
              <a:spAutoFit/>
            </a:bodyPr>
            <a:lstStyle/>
            <a:p>
              <a:pPr algn="ctr"/>
              <a:r>
                <a:rPr lang="ja-JP" altLang="en-US" sz="1200" u="sng" dirty="0">
                  <a:latin typeface="+mn-ea"/>
                </a:rPr>
                <a:t>屋</a:t>
              </a:r>
              <a:r>
                <a:rPr lang="ja-JP" altLang="en-US" sz="1200" u="sng" dirty="0" smtClean="0">
                  <a:latin typeface="+mn-ea"/>
                </a:rPr>
                <a:t>上部</a:t>
              </a:r>
              <a:endParaRPr lang="en-US" altLang="ja-JP" sz="1200" u="sng" dirty="0">
                <a:latin typeface="+mn-ea"/>
              </a:endParaRPr>
            </a:p>
          </p:txBody>
        </p:sp>
        <p:sp>
          <p:nvSpPr>
            <p:cNvPr id="83" name="楕円 82">
              <a:extLst>
                <a:ext uri="{FF2B5EF4-FFF2-40B4-BE49-F238E27FC236}">
                  <a16:creationId xmlns:a16="http://schemas.microsoft.com/office/drawing/2014/main" id="{451F75F7-1FC8-4C9F-8885-6C4D82AB1C95}"/>
                </a:ext>
              </a:extLst>
            </p:cNvPr>
            <p:cNvSpPr/>
            <p:nvPr/>
          </p:nvSpPr>
          <p:spPr>
            <a:xfrm>
              <a:off x="5348627" y="1374310"/>
              <a:ext cx="180000" cy="180000"/>
            </a:xfrm>
            <a:prstGeom prst="ellipse">
              <a:avLst/>
            </a:prstGeom>
            <a:solidFill>
              <a:srgbClr val="0099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楕円 83">
              <a:extLst>
                <a:ext uri="{FF2B5EF4-FFF2-40B4-BE49-F238E27FC236}">
                  <a16:creationId xmlns:a16="http://schemas.microsoft.com/office/drawing/2014/main" id="{131C342D-95E5-4727-9CEC-C4CA7A69DD4B}"/>
                </a:ext>
              </a:extLst>
            </p:cNvPr>
            <p:cNvSpPr/>
            <p:nvPr/>
          </p:nvSpPr>
          <p:spPr>
            <a:xfrm>
              <a:off x="5086884" y="1374310"/>
              <a:ext cx="180000" cy="180000"/>
            </a:xfrm>
            <a:prstGeom prst="ellipse">
              <a:avLst/>
            </a:prstGeom>
            <a:solidFill>
              <a:srgbClr val="0099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テキスト ボックス 84">
              <a:extLst>
                <a:ext uri="{FF2B5EF4-FFF2-40B4-BE49-F238E27FC236}">
                  <a16:creationId xmlns:a16="http://schemas.microsoft.com/office/drawing/2014/main" id="{4F882FBE-EE41-4186-968F-3A48544B9114}"/>
                </a:ext>
              </a:extLst>
            </p:cNvPr>
            <p:cNvSpPr txBox="1"/>
            <p:nvPr/>
          </p:nvSpPr>
          <p:spPr>
            <a:xfrm>
              <a:off x="4856065" y="1310421"/>
              <a:ext cx="230819" cy="307777"/>
            </a:xfrm>
            <a:prstGeom prst="rect">
              <a:avLst/>
            </a:prstGeom>
            <a:noFill/>
          </p:spPr>
          <p:txBody>
            <a:bodyPr wrap="square" rtlCol="0">
              <a:spAutoFit/>
            </a:bodyPr>
            <a:lstStyle/>
            <a:p>
              <a:pPr algn="ctr"/>
              <a:r>
                <a:rPr kumimoji="1" lang="ja-JP" altLang="en-US" sz="1400" dirty="0">
                  <a:solidFill>
                    <a:srgbClr val="009900"/>
                  </a:solidFill>
                  <a:latin typeface="メイリオ" panose="020B0604030504040204" pitchFamily="50" charset="-128"/>
                  <a:ea typeface="メイリオ" panose="020B0604030504040204" pitchFamily="50" charset="-128"/>
                </a:rPr>
                <a:t>⑧</a:t>
              </a:r>
            </a:p>
          </p:txBody>
        </p:sp>
        <p:sp>
          <p:nvSpPr>
            <p:cNvPr id="86" name="テキスト ボックス 85">
              <a:extLst>
                <a:ext uri="{FF2B5EF4-FFF2-40B4-BE49-F238E27FC236}">
                  <a16:creationId xmlns:a16="http://schemas.microsoft.com/office/drawing/2014/main" id="{6F1A1B72-4315-47E4-A50C-B452BF47CA22}"/>
                </a:ext>
              </a:extLst>
            </p:cNvPr>
            <p:cNvSpPr txBox="1"/>
            <p:nvPr/>
          </p:nvSpPr>
          <p:spPr>
            <a:xfrm>
              <a:off x="5528627" y="1310421"/>
              <a:ext cx="230819" cy="307777"/>
            </a:xfrm>
            <a:prstGeom prst="rect">
              <a:avLst/>
            </a:prstGeom>
            <a:noFill/>
          </p:spPr>
          <p:txBody>
            <a:bodyPr wrap="square" rtlCol="0">
              <a:spAutoFit/>
            </a:bodyPr>
            <a:lstStyle/>
            <a:p>
              <a:pPr algn="ctr"/>
              <a:r>
                <a:rPr lang="ja-JP" altLang="en-US" sz="1400" dirty="0">
                  <a:solidFill>
                    <a:srgbClr val="009900"/>
                  </a:solidFill>
                  <a:latin typeface="メイリオ" panose="020B0604030504040204" pitchFamily="50" charset="-128"/>
                  <a:ea typeface="メイリオ" panose="020B0604030504040204" pitchFamily="50" charset="-128"/>
                </a:rPr>
                <a:t>⑨</a:t>
              </a:r>
              <a:endParaRPr kumimoji="1" lang="ja-JP" altLang="en-US" sz="1400" dirty="0">
                <a:solidFill>
                  <a:srgbClr val="009900"/>
                </a:solidFill>
                <a:latin typeface="メイリオ" panose="020B0604030504040204" pitchFamily="50" charset="-128"/>
                <a:ea typeface="メイリオ" panose="020B0604030504040204" pitchFamily="50" charset="-128"/>
              </a:endParaRPr>
            </a:p>
          </p:txBody>
        </p:sp>
        <p:sp>
          <p:nvSpPr>
            <p:cNvPr id="87" name="テキスト ボックス 86"/>
            <p:cNvSpPr txBox="1"/>
            <p:nvPr/>
          </p:nvSpPr>
          <p:spPr>
            <a:xfrm>
              <a:off x="4909694" y="972698"/>
              <a:ext cx="551778" cy="495889"/>
            </a:xfrm>
            <a:prstGeom prst="rect">
              <a:avLst/>
            </a:prstGeom>
            <a:noFill/>
          </p:spPr>
          <p:txBody>
            <a:bodyPr wrap="square" rtlCol="0">
              <a:spAutoFit/>
            </a:bodyPr>
            <a:lstStyle/>
            <a:p>
              <a:r>
                <a:rPr lang="ja-JP" altLang="en-US" sz="1400" b="1" dirty="0" smtClean="0">
                  <a:solidFill>
                    <a:schemeClr val="accent2">
                      <a:lumMod val="75000"/>
                    </a:schemeClr>
                  </a:solidFill>
                </a:rPr>
                <a:t>大</a:t>
              </a:r>
              <a:endParaRPr kumimoji="1" lang="ja-JP" altLang="en-US" sz="1400" b="1" dirty="0">
                <a:solidFill>
                  <a:schemeClr val="accent2">
                    <a:lumMod val="75000"/>
                  </a:schemeClr>
                </a:solidFill>
              </a:endParaRPr>
            </a:p>
          </p:txBody>
        </p:sp>
        <p:sp>
          <p:nvSpPr>
            <p:cNvPr id="88" name="テキスト ボックス 87"/>
            <p:cNvSpPr txBox="1"/>
            <p:nvPr/>
          </p:nvSpPr>
          <p:spPr>
            <a:xfrm>
              <a:off x="4115866" y="958632"/>
              <a:ext cx="1105608" cy="595066"/>
            </a:xfrm>
            <a:prstGeom prst="rect">
              <a:avLst/>
            </a:prstGeom>
            <a:noFill/>
          </p:spPr>
          <p:txBody>
            <a:bodyPr wrap="square" rtlCol="0">
              <a:spAutoFit/>
            </a:bodyPr>
            <a:lstStyle/>
            <a:p>
              <a:r>
                <a:rPr kumimoji="1" lang="ja-JP" altLang="en-US" sz="900" dirty="0" smtClean="0"/>
                <a:t>⑧</a:t>
              </a:r>
              <a:r>
                <a:rPr kumimoji="1" lang="en-US" altLang="ja-JP" sz="900" dirty="0" smtClean="0"/>
                <a:t>α:0.44</a:t>
              </a:r>
            </a:p>
            <a:p>
              <a:r>
                <a:rPr lang="ja-JP" altLang="en-US" sz="900" dirty="0" smtClean="0"/>
                <a:t>　 </a:t>
              </a:r>
              <a:r>
                <a:rPr kumimoji="1" lang="en-US" altLang="ja-JP" sz="900" dirty="0" smtClean="0"/>
                <a:t>β:370</a:t>
              </a:r>
              <a:endParaRPr kumimoji="1" lang="ja-JP" altLang="en-US" sz="900" dirty="0"/>
            </a:p>
          </p:txBody>
        </p:sp>
        <p:sp>
          <p:nvSpPr>
            <p:cNvPr id="89" name="テキスト ボックス 88"/>
            <p:cNvSpPr txBox="1"/>
            <p:nvPr/>
          </p:nvSpPr>
          <p:spPr>
            <a:xfrm>
              <a:off x="5569386" y="1017349"/>
              <a:ext cx="1264305" cy="595066"/>
            </a:xfrm>
            <a:prstGeom prst="rect">
              <a:avLst/>
            </a:prstGeom>
            <a:noFill/>
          </p:spPr>
          <p:txBody>
            <a:bodyPr wrap="square" rtlCol="0">
              <a:spAutoFit/>
            </a:bodyPr>
            <a:lstStyle/>
            <a:p>
              <a:r>
                <a:rPr kumimoji="1" lang="ja-JP" altLang="en-US" sz="900" dirty="0" smtClean="0"/>
                <a:t>⑨</a:t>
              </a:r>
              <a:r>
                <a:rPr kumimoji="1" lang="en-US" altLang="ja-JP" sz="900" dirty="0" smtClean="0"/>
                <a:t>α:&lt;0.002 </a:t>
              </a:r>
            </a:p>
            <a:p>
              <a:r>
                <a:rPr lang="ja-JP" altLang="en-US" sz="900" dirty="0"/>
                <a:t>　</a:t>
              </a:r>
              <a:r>
                <a:rPr lang="ja-JP" altLang="en-US" sz="900" dirty="0" smtClean="0"/>
                <a:t> </a:t>
              </a:r>
              <a:r>
                <a:rPr kumimoji="1" lang="en-US" altLang="ja-JP" sz="900" dirty="0" smtClean="0"/>
                <a:t>β:140</a:t>
              </a:r>
              <a:endParaRPr kumimoji="1" lang="ja-JP" altLang="en-US" sz="900" dirty="0"/>
            </a:p>
          </p:txBody>
        </p:sp>
      </p:grpSp>
      <p:grpSp>
        <p:nvGrpSpPr>
          <p:cNvPr id="155" name="グループ化 154"/>
          <p:cNvGrpSpPr>
            <a:grpSpLocks noChangeAspect="1"/>
          </p:cNvGrpSpPr>
          <p:nvPr/>
        </p:nvGrpSpPr>
        <p:grpSpPr>
          <a:xfrm>
            <a:off x="2185824" y="3061933"/>
            <a:ext cx="2517667" cy="1698524"/>
            <a:chOff x="4947058" y="1851804"/>
            <a:chExt cx="2517667" cy="1698524"/>
          </a:xfrm>
        </p:grpSpPr>
        <p:sp>
          <p:nvSpPr>
            <p:cNvPr id="154" name="正方形/長方形 153"/>
            <p:cNvSpPr/>
            <p:nvPr/>
          </p:nvSpPr>
          <p:spPr>
            <a:xfrm>
              <a:off x="5070295" y="1851804"/>
              <a:ext cx="2394430" cy="1698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90">
              <a:extLst>
                <a:ext uri="{FF2B5EF4-FFF2-40B4-BE49-F238E27FC236}">
                  <a16:creationId xmlns:a16="http://schemas.microsoft.com/office/drawing/2014/main" id="{810B54F0-AAA6-4E0D-ADC5-EE2C600AABDD}"/>
                </a:ext>
              </a:extLst>
            </p:cNvPr>
            <p:cNvPicPr>
              <a:picLocks noChangeAspect="1"/>
            </p:cNvPicPr>
            <p:nvPr/>
          </p:nvPicPr>
          <p:blipFill rotWithShape="1">
            <a:blip r:embed="rId4"/>
            <a:srcRect t="8732" r="42676" b="25947"/>
            <a:stretch/>
          </p:blipFill>
          <p:spPr>
            <a:xfrm>
              <a:off x="5336909" y="2000222"/>
              <a:ext cx="1843070" cy="1257159"/>
            </a:xfrm>
            <a:prstGeom prst="rect">
              <a:avLst/>
            </a:prstGeom>
          </p:spPr>
        </p:pic>
        <p:sp>
          <p:nvSpPr>
            <p:cNvPr id="92" name="楕円 91">
              <a:extLst>
                <a:ext uri="{FF2B5EF4-FFF2-40B4-BE49-F238E27FC236}">
                  <a16:creationId xmlns:a16="http://schemas.microsoft.com/office/drawing/2014/main" id="{48A6A265-0619-44E2-AF74-15AEF1E76048}"/>
                </a:ext>
              </a:extLst>
            </p:cNvPr>
            <p:cNvSpPr/>
            <p:nvPr/>
          </p:nvSpPr>
          <p:spPr>
            <a:xfrm>
              <a:off x="5431002" y="2336813"/>
              <a:ext cx="132925" cy="132925"/>
            </a:xfrm>
            <a:prstGeom prst="ellipse">
              <a:avLst/>
            </a:prstGeom>
            <a:solidFill>
              <a:srgbClr val="FF0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3" name="楕円 92">
              <a:extLst>
                <a:ext uri="{FF2B5EF4-FFF2-40B4-BE49-F238E27FC236}">
                  <a16:creationId xmlns:a16="http://schemas.microsoft.com/office/drawing/2014/main" id="{244DD03D-4EDA-4EFD-8A24-D3F5B6BCE5E5}"/>
                </a:ext>
              </a:extLst>
            </p:cNvPr>
            <p:cNvSpPr/>
            <p:nvPr/>
          </p:nvSpPr>
          <p:spPr>
            <a:xfrm>
              <a:off x="5282840" y="2334123"/>
              <a:ext cx="132925" cy="132925"/>
            </a:xfrm>
            <a:prstGeom prst="ellipse">
              <a:avLst/>
            </a:prstGeom>
            <a:solidFill>
              <a:srgbClr val="0000FF"/>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 name="テキスト ボックス 93">
              <a:extLst>
                <a:ext uri="{FF2B5EF4-FFF2-40B4-BE49-F238E27FC236}">
                  <a16:creationId xmlns:a16="http://schemas.microsoft.com/office/drawing/2014/main" id="{A2D434D9-83C6-4B4F-9B21-AAC01EFF6955}"/>
                </a:ext>
              </a:extLst>
            </p:cNvPr>
            <p:cNvSpPr txBox="1"/>
            <p:nvPr/>
          </p:nvSpPr>
          <p:spPr>
            <a:xfrm>
              <a:off x="5034571" y="3032422"/>
              <a:ext cx="1192113" cy="276999"/>
            </a:xfrm>
            <a:prstGeom prst="rect">
              <a:avLst/>
            </a:prstGeom>
            <a:noFill/>
            <a:ln>
              <a:noFill/>
            </a:ln>
          </p:spPr>
          <p:txBody>
            <a:bodyPr wrap="square" rtlCol="0">
              <a:spAutoFit/>
            </a:bodyPr>
            <a:lstStyle/>
            <a:p>
              <a:pPr algn="ctr"/>
              <a:r>
                <a:rPr lang="en-US" altLang="ja-JP" sz="1200" u="sng" dirty="0">
                  <a:latin typeface="+mn-ea"/>
                </a:rPr>
                <a:t>1</a:t>
              </a:r>
              <a:r>
                <a:rPr lang="ja-JP" altLang="en-US" sz="1200" u="sng" dirty="0">
                  <a:latin typeface="+mn-ea"/>
                </a:rPr>
                <a:t>階機械</a:t>
              </a:r>
              <a:r>
                <a:rPr lang="ja-JP" altLang="en-US" sz="1200" u="sng" dirty="0" smtClean="0">
                  <a:latin typeface="+mn-ea"/>
                </a:rPr>
                <a:t>室内</a:t>
              </a:r>
              <a:endParaRPr lang="en-US" altLang="ja-JP" sz="1200" u="sng" dirty="0">
                <a:latin typeface="+mn-ea"/>
              </a:endParaRPr>
            </a:p>
          </p:txBody>
        </p:sp>
        <p:pic>
          <p:nvPicPr>
            <p:cNvPr id="95" name="図 2">
              <a:extLst>
                <a:ext uri="{FF2B5EF4-FFF2-40B4-BE49-F238E27FC236}">
                  <a16:creationId xmlns:a16="http://schemas.microsoft.com/office/drawing/2014/main" id="{5424D874-14B2-4432-A194-D31F6F5319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179979" y="2017724"/>
              <a:ext cx="219224" cy="2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楕円 95">
              <a:extLst>
                <a:ext uri="{FF2B5EF4-FFF2-40B4-BE49-F238E27FC236}">
                  <a16:creationId xmlns:a16="http://schemas.microsoft.com/office/drawing/2014/main" id="{DD0A8BDC-B8BD-4630-A6F1-B6CD4A4F9305}"/>
                </a:ext>
              </a:extLst>
            </p:cNvPr>
            <p:cNvSpPr/>
            <p:nvPr/>
          </p:nvSpPr>
          <p:spPr>
            <a:xfrm>
              <a:off x="6323694" y="2636824"/>
              <a:ext cx="132925" cy="132925"/>
            </a:xfrm>
            <a:prstGeom prst="ellipse">
              <a:avLst/>
            </a:prstGeom>
            <a:solidFill>
              <a:srgbClr val="FF0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 name="楕円 96">
              <a:extLst>
                <a:ext uri="{FF2B5EF4-FFF2-40B4-BE49-F238E27FC236}">
                  <a16:creationId xmlns:a16="http://schemas.microsoft.com/office/drawing/2014/main" id="{0C02447C-6F16-443E-B372-D665EF6F726C}"/>
                </a:ext>
              </a:extLst>
            </p:cNvPr>
            <p:cNvSpPr/>
            <p:nvPr/>
          </p:nvSpPr>
          <p:spPr>
            <a:xfrm>
              <a:off x="6318041" y="2782117"/>
              <a:ext cx="132925" cy="132925"/>
            </a:xfrm>
            <a:prstGeom prst="ellipse">
              <a:avLst/>
            </a:prstGeom>
            <a:solidFill>
              <a:srgbClr val="0000FF"/>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 name="テキスト ボックス 97">
              <a:extLst>
                <a:ext uri="{FF2B5EF4-FFF2-40B4-BE49-F238E27FC236}">
                  <a16:creationId xmlns:a16="http://schemas.microsoft.com/office/drawing/2014/main" id="{E84C74B9-6F48-4F5C-9CDE-F388422D773D}"/>
                </a:ext>
              </a:extLst>
            </p:cNvPr>
            <p:cNvSpPr txBox="1"/>
            <p:nvPr/>
          </p:nvSpPr>
          <p:spPr>
            <a:xfrm>
              <a:off x="5125926" y="2312737"/>
              <a:ext cx="170453" cy="227284"/>
            </a:xfrm>
            <a:prstGeom prst="rect">
              <a:avLst/>
            </a:prstGeom>
            <a:noFill/>
          </p:spPr>
          <p:txBody>
            <a:bodyPr wrap="square" rtlCol="0">
              <a:spAutoFit/>
            </a:bodyPr>
            <a:lstStyle/>
            <a:p>
              <a:pPr algn="ctr"/>
              <a:r>
                <a:rPr kumimoji="1" lang="ja-JP" altLang="en-US" sz="1400" dirty="0">
                  <a:solidFill>
                    <a:srgbClr val="0000FF"/>
                  </a:solidFill>
                  <a:latin typeface="メイリオ" panose="020B0604030504040204" pitchFamily="50" charset="-128"/>
                  <a:ea typeface="メイリオ" panose="020B0604030504040204" pitchFamily="50" charset="-128"/>
                </a:rPr>
                <a:t>①</a:t>
              </a:r>
            </a:p>
          </p:txBody>
        </p:sp>
        <p:sp>
          <p:nvSpPr>
            <p:cNvPr id="99" name="テキスト ボックス 98">
              <a:extLst>
                <a:ext uri="{FF2B5EF4-FFF2-40B4-BE49-F238E27FC236}">
                  <a16:creationId xmlns:a16="http://schemas.microsoft.com/office/drawing/2014/main" id="{5FC3D414-8E9B-4692-8502-70E71E79541C}"/>
                </a:ext>
              </a:extLst>
            </p:cNvPr>
            <p:cNvSpPr txBox="1"/>
            <p:nvPr/>
          </p:nvSpPr>
          <p:spPr>
            <a:xfrm>
              <a:off x="5548006" y="2312737"/>
              <a:ext cx="170453" cy="227284"/>
            </a:xfrm>
            <a:prstGeom prst="rect">
              <a:avLst/>
            </a:prstGeom>
            <a:noFill/>
          </p:spPr>
          <p:txBody>
            <a:bodyPr wrap="square" rtlCol="0">
              <a:spAutoFit/>
            </a:bodyPr>
            <a:lstStyle/>
            <a:p>
              <a:pPr algn="ctr"/>
              <a:r>
                <a:rPr lang="ja-JP" altLang="en-US" sz="1400" dirty="0">
                  <a:solidFill>
                    <a:srgbClr val="FF0000"/>
                  </a:solidFill>
                  <a:latin typeface="メイリオ" panose="020B0604030504040204" pitchFamily="50" charset="-128"/>
                  <a:ea typeface="メイリオ" panose="020B0604030504040204" pitchFamily="50" charset="-128"/>
                </a:rPr>
                <a:t>②</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231A6F5D-7ECB-4D4A-B239-28EBA82FCE76}"/>
                </a:ext>
              </a:extLst>
            </p:cNvPr>
            <p:cNvSpPr txBox="1"/>
            <p:nvPr/>
          </p:nvSpPr>
          <p:spPr>
            <a:xfrm>
              <a:off x="6156769" y="2753650"/>
              <a:ext cx="170453" cy="227284"/>
            </a:xfrm>
            <a:prstGeom prst="rect">
              <a:avLst/>
            </a:prstGeom>
            <a:noFill/>
          </p:spPr>
          <p:txBody>
            <a:bodyPr wrap="square" rtlCol="0">
              <a:spAutoFit/>
            </a:bodyPr>
            <a:lstStyle/>
            <a:p>
              <a:pPr algn="ctr"/>
              <a:r>
                <a:rPr lang="ja-JP" altLang="en-US" sz="1400" dirty="0">
                  <a:solidFill>
                    <a:srgbClr val="0000FF"/>
                  </a:solidFill>
                  <a:latin typeface="メイリオ" panose="020B0604030504040204" pitchFamily="50" charset="-128"/>
                  <a:ea typeface="メイリオ" panose="020B0604030504040204" pitchFamily="50" charset="-128"/>
                </a:rPr>
                <a:t>③</a:t>
              </a:r>
              <a:endParaRPr kumimoji="1" lang="ja-JP" altLang="en-US" sz="1400" dirty="0">
                <a:solidFill>
                  <a:srgbClr val="0000FF"/>
                </a:solidFill>
                <a:latin typeface="メイリオ" panose="020B0604030504040204" pitchFamily="50" charset="-128"/>
                <a:ea typeface="メイリオ" panose="020B0604030504040204" pitchFamily="50" charset="-128"/>
              </a:endParaRPr>
            </a:p>
          </p:txBody>
        </p:sp>
        <p:sp>
          <p:nvSpPr>
            <p:cNvPr id="101" name="テキスト ボックス 100">
              <a:extLst>
                <a:ext uri="{FF2B5EF4-FFF2-40B4-BE49-F238E27FC236}">
                  <a16:creationId xmlns:a16="http://schemas.microsoft.com/office/drawing/2014/main" id="{9A0E5BA8-9733-4397-8BCC-4FB68F3083C8}"/>
                </a:ext>
              </a:extLst>
            </p:cNvPr>
            <p:cNvSpPr txBox="1"/>
            <p:nvPr/>
          </p:nvSpPr>
          <p:spPr>
            <a:xfrm>
              <a:off x="6158659" y="2597018"/>
              <a:ext cx="170453" cy="227284"/>
            </a:xfrm>
            <a:prstGeom prst="rect">
              <a:avLst/>
            </a:prstGeom>
            <a:noFill/>
          </p:spPr>
          <p:txBody>
            <a:bodyPr wrap="square" rtlCol="0">
              <a:spAutoFit/>
            </a:bodyPr>
            <a:lstStyle/>
            <a:p>
              <a:pPr algn="ctr"/>
              <a:r>
                <a:rPr kumimoji="1" lang="ja-JP" altLang="en-US" sz="1400" dirty="0">
                  <a:solidFill>
                    <a:srgbClr val="FF0000"/>
                  </a:solidFill>
                  <a:latin typeface="メイリオ" panose="020B0604030504040204" pitchFamily="50" charset="-128"/>
                  <a:ea typeface="メイリオ" panose="020B0604030504040204" pitchFamily="50" charset="-128"/>
                </a:rPr>
                <a:t>④</a:t>
              </a:r>
            </a:p>
          </p:txBody>
        </p:sp>
        <p:sp>
          <p:nvSpPr>
            <p:cNvPr id="102" name="テキスト ボックス 101"/>
            <p:cNvSpPr txBox="1"/>
            <p:nvPr/>
          </p:nvSpPr>
          <p:spPr>
            <a:xfrm>
              <a:off x="6441320" y="2589644"/>
              <a:ext cx="232256" cy="227284"/>
            </a:xfrm>
            <a:prstGeom prst="rect">
              <a:avLst/>
            </a:prstGeom>
            <a:noFill/>
          </p:spPr>
          <p:txBody>
            <a:bodyPr wrap="none" rtlCol="0">
              <a:spAutoFit/>
            </a:bodyPr>
            <a:lstStyle/>
            <a:p>
              <a:r>
                <a:rPr kumimoji="1" lang="en-US" altLang="ja-JP" sz="1400" b="1" dirty="0" smtClean="0">
                  <a:solidFill>
                    <a:srgbClr val="CC66FF"/>
                  </a:solidFill>
                </a:rPr>
                <a:t>N</a:t>
              </a:r>
              <a:endParaRPr kumimoji="1" lang="ja-JP" altLang="en-US" sz="1400" b="1" dirty="0">
                <a:solidFill>
                  <a:srgbClr val="CC66FF"/>
                </a:solidFill>
              </a:endParaRPr>
            </a:p>
          </p:txBody>
        </p:sp>
        <p:sp>
          <p:nvSpPr>
            <p:cNvPr id="103" name="テキスト ボックス 102"/>
            <p:cNvSpPr txBox="1"/>
            <p:nvPr/>
          </p:nvSpPr>
          <p:spPr>
            <a:xfrm>
              <a:off x="4947058" y="2019790"/>
              <a:ext cx="672909" cy="369332"/>
            </a:xfrm>
            <a:prstGeom prst="rect">
              <a:avLst/>
            </a:prstGeom>
            <a:noFill/>
          </p:spPr>
          <p:txBody>
            <a:bodyPr wrap="square" rtlCol="0">
              <a:spAutoFit/>
            </a:bodyPr>
            <a:lstStyle/>
            <a:p>
              <a:r>
                <a:rPr lang="ja-JP" altLang="en-US" sz="900" dirty="0"/>
                <a:t>①</a:t>
              </a:r>
              <a:r>
                <a:rPr kumimoji="1" lang="en-US" altLang="ja-JP" sz="900" dirty="0" smtClean="0"/>
                <a:t>α:&lt;0.2</a:t>
              </a:r>
            </a:p>
            <a:p>
              <a:r>
                <a:rPr lang="ja-JP" altLang="en-US" sz="900" dirty="0"/>
                <a:t>　</a:t>
              </a:r>
              <a:r>
                <a:rPr lang="ja-JP" altLang="en-US" sz="900" dirty="0" smtClean="0"/>
                <a:t> </a:t>
              </a:r>
              <a:r>
                <a:rPr kumimoji="1" lang="en-US" altLang="ja-JP" sz="900" dirty="0" smtClean="0"/>
                <a:t>β:6.5</a:t>
              </a:r>
              <a:endParaRPr kumimoji="1" lang="ja-JP" altLang="en-US" sz="900" dirty="0"/>
            </a:p>
          </p:txBody>
        </p:sp>
        <p:sp>
          <p:nvSpPr>
            <p:cNvPr id="104" name="テキスト ボックス 103"/>
            <p:cNvSpPr txBox="1"/>
            <p:nvPr/>
          </p:nvSpPr>
          <p:spPr>
            <a:xfrm>
              <a:off x="5545861" y="2165102"/>
              <a:ext cx="772180" cy="374919"/>
            </a:xfrm>
            <a:prstGeom prst="rect">
              <a:avLst/>
            </a:prstGeom>
            <a:noFill/>
          </p:spPr>
          <p:txBody>
            <a:bodyPr wrap="square" rtlCol="0">
              <a:spAutoFit/>
            </a:bodyPr>
            <a:lstStyle/>
            <a:p>
              <a:r>
                <a:rPr lang="ja-JP" altLang="en-US" sz="900" dirty="0" smtClean="0"/>
                <a:t>②</a:t>
              </a:r>
              <a:r>
                <a:rPr kumimoji="1" lang="en-US" altLang="ja-JP" sz="900" dirty="0" smtClean="0"/>
                <a:t>α:&lt;0.2</a:t>
              </a:r>
            </a:p>
            <a:p>
              <a:r>
                <a:rPr lang="ja-JP" altLang="en-US" sz="900" dirty="0"/>
                <a:t>　</a:t>
              </a:r>
              <a:r>
                <a:rPr lang="ja-JP" altLang="en-US" sz="900" dirty="0" smtClean="0"/>
                <a:t> </a:t>
              </a:r>
              <a:r>
                <a:rPr kumimoji="1" lang="en-US" altLang="ja-JP" sz="900" dirty="0" smtClean="0"/>
                <a:t>β:140</a:t>
              </a:r>
              <a:endParaRPr kumimoji="1" lang="ja-JP" altLang="en-US" sz="900" dirty="0"/>
            </a:p>
          </p:txBody>
        </p:sp>
        <p:sp>
          <p:nvSpPr>
            <p:cNvPr id="105" name="テキスト ボックス 104"/>
            <p:cNvSpPr txBox="1"/>
            <p:nvPr/>
          </p:nvSpPr>
          <p:spPr>
            <a:xfrm>
              <a:off x="6029422" y="2937311"/>
              <a:ext cx="463091" cy="272741"/>
            </a:xfrm>
            <a:prstGeom prst="rect">
              <a:avLst/>
            </a:prstGeom>
            <a:noFill/>
          </p:spPr>
          <p:txBody>
            <a:bodyPr wrap="none" rtlCol="0">
              <a:spAutoFit/>
            </a:bodyPr>
            <a:lstStyle/>
            <a:p>
              <a:r>
                <a:rPr kumimoji="1" lang="ja-JP" altLang="en-US" sz="900" dirty="0" smtClean="0"/>
                <a:t>③</a:t>
              </a:r>
              <a:r>
                <a:rPr kumimoji="1" lang="en-US" altLang="ja-JP" sz="900" dirty="0" smtClean="0"/>
                <a:t>α:&lt;0.2</a:t>
              </a:r>
            </a:p>
            <a:p>
              <a:r>
                <a:rPr lang="ja-JP" altLang="en-US" sz="900" dirty="0"/>
                <a:t>　</a:t>
              </a:r>
              <a:r>
                <a:rPr lang="ja-JP" altLang="en-US" sz="900" dirty="0" smtClean="0"/>
                <a:t> </a:t>
              </a:r>
              <a:r>
                <a:rPr kumimoji="1" lang="en-US" altLang="ja-JP" sz="900" dirty="0" smtClean="0"/>
                <a:t>β:240</a:t>
              </a:r>
              <a:endParaRPr kumimoji="1" lang="ja-JP" altLang="en-US" sz="900" dirty="0"/>
            </a:p>
          </p:txBody>
        </p:sp>
        <p:sp>
          <p:nvSpPr>
            <p:cNvPr id="106" name="テキスト ボックス 105"/>
            <p:cNvSpPr txBox="1"/>
            <p:nvPr/>
          </p:nvSpPr>
          <p:spPr>
            <a:xfrm>
              <a:off x="6145806" y="2296398"/>
              <a:ext cx="463091" cy="272741"/>
            </a:xfrm>
            <a:prstGeom prst="rect">
              <a:avLst/>
            </a:prstGeom>
            <a:noFill/>
          </p:spPr>
          <p:txBody>
            <a:bodyPr wrap="none" rtlCol="0">
              <a:spAutoFit/>
            </a:bodyPr>
            <a:lstStyle/>
            <a:p>
              <a:r>
                <a:rPr lang="ja-JP" altLang="en-US" sz="900" dirty="0"/>
                <a:t>④</a:t>
              </a:r>
              <a:r>
                <a:rPr kumimoji="1" lang="en-US" altLang="ja-JP" sz="900" dirty="0" smtClean="0"/>
                <a:t>α:&lt;0.2</a:t>
              </a:r>
            </a:p>
            <a:p>
              <a:r>
                <a:rPr lang="ja-JP" altLang="en-US" sz="900" dirty="0"/>
                <a:t>　</a:t>
              </a:r>
              <a:r>
                <a:rPr lang="ja-JP" altLang="en-US" sz="900" dirty="0" smtClean="0"/>
                <a:t> </a:t>
              </a:r>
              <a:r>
                <a:rPr kumimoji="1" lang="en-US" altLang="ja-JP" sz="900" dirty="0" smtClean="0"/>
                <a:t>β:300</a:t>
              </a:r>
              <a:endParaRPr kumimoji="1" lang="ja-JP" altLang="en-US" sz="900" dirty="0"/>
            </a:p>
          </p:txBody>
        </p:sp>
      </p:grpSp>
      <p:grpSp>
        <p:nvGrpSpPr>
          <p:cNvPr id="157" name="グループ化 156"/>
          <p:cNvGrpSpPr>
            <a:grpSpLocks noChangeAspect="1"/>
          </p:cNvGrpSpPr>
          <p:nvPr/>
        </p:nvGrpSpPr>
        <p:grpSpPr>
          <a:xfrm>
            <a:off x="0" y="4575710"/>
            <a:ext cx="3331633" cy="1675146"/>
            <a:chOff x="4728126" y="1952718"/>
            <a:chExt cx="3331633" cy="1675146"/>
          </a:xfrm>
        </p:grpSpPr>
        <p:sp>
          <p:nvSpPr>
            <p:cNvPr id="156" name="正方形/長方形 155"/>
            <p:cNvSpPr/>
            <p:nvPr/>
          </p:nvSpPr>
          <p:spPr>
            <a:xfrm>
              <a:off x="4728126" y="1952718"/>
              <a:ext cx="3331633" cy="167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図 107">
              <a:extLst>
                <a:ext uri="{FF2B5EF4-FFF2-40B4-BE49-F238E27FC236}">
                  <a16:creationId xmlns:a16="http://schemas.microsoft.com/office/drawing/2014/main" id="{197EC39C-77C7-4CD8-B87A-529E7516B2F1}"/>
                </a:ext>
              </a:extLst>
            </p:cNvPr>
            <p:cNvPicPr>
              <a:picLocks noChangeAspect="1"/>
            </p:cNvPicPr>
            <p:nvPr/>
          </p:nvPicPr>
          <p:blipFill rotWithShape="1">
            <a:blip r:embed="rId6"/>
            <a:srcRect l="-965" t="-6087" r="7091" b="24363"/>
            <a:stretch/>
          </p:blipFill>
          <p:spPr>
            <a:xfrm>
              <a:off x="4804530" y="1952718"/>
              <a:ext cx="3059358" cy="1239080"/>
            </a:xfrm>
            <a:prstGeom prst="rect">
              <a:avLst/>
            </a:prstGeom>
          </p:spPr>
        </p:pic>
        <p:sp>
          <p:nvSpPr>
            <p:cNvPr id="109" name="テキスト ボックス 108">
              <a:extLst>
                <a:ext uri="{FF2B5EF4-FFF2-40B4-BE49-F238E27FC236}">
                  <a16:creationId xmlns:a16="http://schemas.microsoft.com/office/drawing/2014/main" id="{D6F145CB-7973-4755-91C3-799A7F84A72A}"/>
                </a:ext>
              </a:extLst>
            </p:cNvPr>
            <p:cNvSpPr txBox="1"/>
            <p:nvPr/>
          </p:nvSpPr>
          <p:spPr>
            <a:xfrm>
              <a:off x="5166423" y="3161733"/>
              <a:ext cx="1309385" cy="276999"/>
            </a:xfrm>
            <a:prstGeom prst="rect">
              <a:avLst/>
            </a:prstGeom>
            <a:noFill/>
            <a:ln>
              <a:noFill/>
            </a:ln>
          </p:spPr>
          <p:txBody>
            <a:bodyPr wrap="square" rtlCol="0">
              <a:spAutoFit/>
            </a:bodyPr>
            <a:lstStyle/>
            <a:p>
              <a:pPr algn="ctr"/>
              <a:r>
                <a:rPr lang="en-US" altLang="ja-JP" sz="1200" u="sng" dirty="0">
                  <a:latin typeface="+mn-ea"/>
                </a:rPr>
                <a:t>2</a:t>
              </a:r>
              <a:r>
                <a:rPr lang="ja-JP" altLang="en-US" sz="1200" u="sng" dirty="0">
                  <a:latin typeface="+mn-ea"/>
                </a:rPr>
                <a:t>階操作</a:t>
              </a:r>
              <a:r>
                <a:rPr lang="ja-JP" altLang="en-US" sz="1200" u="sng" dirty="0" smtClean="0">
                  <a:latin typeface="+mn-ea"/>
                </a:rPr>
                <a:t>室内</a:t>
              </a:r>
              <a:endParaRPr lang="en-US" altLang="ja-JP" sz="1200" u="sng" dirty="0">
                <a:latin typeface="+mn-ea"/>
              </a:endParaRPr>
            </a:p>
          </p:txBody>
        </p:sp>
        <p:sp>
          <p:nvSpPr>
            <p:cNvPr id="110" name="楕円 109">
              <a:extLst>
                <a:ext uri="{FF2B5EF4-FFF2-40B4-BE49-F238E27FC236}">
                  <a16:creationId xmlns:a16="http://schemas.microsoft.com/office/drawing/2014/main" id="{58F32B05-EE8D-49FF-9152-1691F3CB558B}"/>
                </a:ext>
              </a:extLst>
            </p:cNvPr>
            <p:cNvSpPr/>
            <p:nvPr/>
          </p:nvSpPr>
          <p:spPr>
            <a:xfrm>
              <a:off x="7330347" y="2688065"/>
              <a:ext cx="107673" cy="107673"/>
            </a:xfrm>
            <a:prstGeom prst="ellipse">
              <a:avLst/>
            </a:prstGeom>
            <a:solidFill>
              <a:srgbClr val="0000FF"/>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 name="楕円 110">
              <a:extLst>
                <a:ext uri="{FF2B5EF4-FFF2-40B4-BE49-F238E27FC236}">
                  <a16:creationId xmlns:a16="http://schemas.microsoft.com/office/drawing/2014/main" id="{B4514ED8-56AD-4B6B-9B0C-57443E0EAD43}"/>
                </a:ext>
              </a:extLst>
            </p:cNvPr>
            <p:cNvSpPr/>
            <p:nvPr/>
          </p:nvSpPr>
          <p:spPr>
            <a:xfrm>
              <a:off x="6959017" y="2682754"/>
              <a:ext cx="107673" cy="107673"/>
            </a:xfrm>
            <a:prstGeom prst="ellipse">
              <a:avLst/>
            </a:prstGeom>
            <a:solidFill>
              <a:srgbClr val="0000FF"/>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 name="楕円 111">
              <a:extLst>
                <a:ext uri="{FF2B5EF4-FFF2-40B4-BE49-F238E27FC236}">
                  <a16:creationId xmlns:a16="http://schemas.microsoft.com/office/drawing/2014/main" id="{4D30B50D-6C0E-45FF-91BB-1FD3E6FD3D60}"/>
                </a:ext>
              </a:extLst>
            </p:cNvPr>
            <p:cNvSpPr/>
            <p:nvPr/>
          </p:nvSpPr>
          <p:spPr>
            <a:xfrm>
              <a:off x="7330347" y="3016713"/>
              <a:ext cx="107673" cy="107673"/>
            </a:xfrm>
            <a:prstGeom prst="ellipse">
              <a:avLst/>
            </a:prstGeom>
            <a:solidFill>
              <a:srgbClr val="0000FF"/>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楕円 112">
              <a:extLst>
                <a:ext uri="{FF2B5EF4-FFF2-40B4-BE49-F238E27FC236}">
                  <a16:creationId xmlns:a16="http://schemas.microsoft.com/office/drawing/2014/main" id="{F58C44A3-A526-40B2-AA0A-7B3B27751483}"/>
                </a:ext>
              </a:extLst>
            </p:cNvPr>
            <p:cNvSpPr/>
            <p:nvPr/>
          </p:nvSpPr>
          <p:spPr>
            <a:xfrm>
              <a:off x="7257615" y="2900897"/>
              <a:ext cx="107673" cy="107673"/>
            </a:xfrm>
            <a:prstGeom prst="ellipse">
              <a:avLst/>
            </a:prstGeom>
            <a:solidFill>
              <a:srgbClr val="00B0F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テキスト ボックス 113">
              <a:extLst>
                <a:ext uri="{FF2B5EF4-FFF2-40B4-BE49-F238E27FC236}">
                  <a16:creationId xmlns:a16="http://schemas.microsoft.com/office/drawing/2014/main" id="{B33AE018-AC33-4259-923F-4B44BF26A724}"/>
                </a:ext>
              </a:extLst>
            </p:cNvPr>
            <p:cNvSpPr txBox="1"/>
            <p:nvPr/>
          </p:nvSpPr>
          <p:spPr>
            <a:xfrm>
              <a:off x="7383338" y="2912190"/>
              <a:ext cx="138072" cy="184107"/>
            </a:xfrm>
            <a:prstGeom prst="rect">
              <a:avLst/>
            </a:prstGeom>
            <a:noFill/>
          </p:spPr>
          <p:txBody>
            <a:bodyPr wrap="square" rtlCol="0">
              <a:spAutoFit/>
            </a:bodyPr>
            <a:lstStyle/>
            <a:p>
              <a:pPr algn="ctr"/>
              <a:r>
                <a:rPr lang="ja-JP" altLang="en-US" sz="1400" dirty="0">
                  <a:solidFill>
                    <a:srgbClr val="0000FF"/>
                  </a:solidFill>
                  <a:latin typeface="メイリオ" panose="020B0604030504040204" pitchFamily="50" charset="-128"/>
                  <a:ea typeface="メイリオ" panose="020B0604030504040204" pitchFamily="50" charset="-128"/>
                </a:rPr>
                <a:t>⑤</a:t>
              </a:r>
              <a:endParaRPr kumimoji="1" lang="ja-JP" altLang="en-US" sz="1400" dirty="0">
                <a:solidFill>
                  <a:srgbClr val="0000FF"/>
                </a:solidFill>
                <a:latin typeface="メイリオ" panose="020B0604030504040204" pitchFamily="50" charset="-128"/>
                <a:ea typeface="メイリオ" panose="020B0604030504040204" pitchFamily="50" charset="-128"/>
              </a:endParaRPr>
            </a:p>
          </p:txBody>
        </p:sp>
        <p:sp>
          <p:nvSpPr>
            <p:cNvPr id="115" name="テキスト ボックス 114">
              <a:extLst>
                <a:ext uri="{FF2B5EF4-FFF2-40B4-BE49-F238E27FC236}">
                  <a16:creationId xmlns:a16="http://schemas.microsoft.com/office/drawing/2014/main" id="{138CE2D0-8FCF-4FB1-BEEB-D2DD6F78F347}"/>
                </a:ext>
              </a:extLst>
            </p:cNvPr>
            <p:cNvSpPr txBox="1"/>
            <p:nvPr/>
          </p:nvSpPr>
          <p:spPr>
            <a:xfrm>
              <a:off x="6820945" y="2649847"/>
              <a:ext cx="138072" cy="184107"/>
            </a:xfrm>
            <a:prstGeom prst="rect">
              <a:avLst/>
            </a:prstGeom>
            <a:noFill/>
          </p:spPr>
          <p:txBody>
            <a:bodyPr wrap="square" rtlCol="0">
              <a:spAutoFit/>
            </a:bodyPr>
            <a:lstStyle/>
            <a:p>
              <a:pPr algn="ctr"/>
              <a:r>
                <a:rPr kumimoji="1" lang="ja-JP" altLang="en-US" sz="1400" dirty="0">
                  <a:solidFill>
                    <a:srgbClr val="0000FF"/>
                  </a:solidFill>
                  <a:latin typeface="メイリオ" panose="020B0604030504040204" pitchFamily="50" charset="-128"/>
                  <a:ea typeface="メイリオ" panose="020B0604030504040204" pitchFamily="50" charset="-128"/>
                </a:rPr>
                <a:t>⑥</a:t>
              </a:r>
            </a:p>
          </p:txBody>
        </p:sp>
        <p:sp>
          <p:nvSpPr>
            <p:cNvPr id="116" name="テキスト ボックス 115">
              <a:extLst>
                <a:ext uri="{FF2B5EF4-FFF2-40B4-BE49-F238E27FC236}">
                  <a16:creationId xmlns:a16="http://schemas.microsoft.com/office/drawing/2014/main" id="{78EE2B38-E64E-4E56-978D-486E78FE2DE9}"/>
                </a:ext>
              </a:extLst>
            </p:cNvPr>
            <p:cNvSpPr txBox="1"/>
            <p:nvPr/>
          </p:nvSpPr>
          <p:spPr>
            <a:xfrm>
              <a:off x="7193281" y="2693359"/>
              <a:ext cx="138072" cy="184107"/>
            </a:xfrm>
            <a:prstGeom prst="rect">
              <a:avLst/>
            </a:prstGeom>
            <a:noFill/>
          </p:spPr>
          <p:txBody>
            <a:bodyPr wrap="square" rtlCol="0">
              <a:spAutoFit/>
            </a:bodyPr>
            <a:lstStyle/>
            <a:p>
              <a:pPr algn="ctr"/>
              <a:r>
                <a:rPr lang="ja-JP" altLang="en-US" sz="1400" dirty="0">
                  <a:solidFill>
                    <a:srgbClr val="0000FF"/>
                  </a:solidFill>
                  <a:latin typeface="メイリオ" panose="020B0604030504040204" pitchFamily="50" charset="-128"/>
                  <a:ea typeface="メイリオ" panose="020B0604030504040204" pitchFamily="50" charset="-128"/>
                </a:rPr>
                <a:t>⑦</a:t>
              </a:r>
              <a:endParaRPr kumimoji="1" lang="ja-JP" altLang="en-US" sz="1400" dirty="0">
                <a:solidFill>
                  <a:srgbClr val="0000FF"/>
                </a:solidFill>
                <a:latin typeface="メイリオ" panose="020B0604030504040204" pitchFamily="50" charset="-128"/>
                <a:ea typeface="メイリオ" panose="020B0604030504040204" pitchFamily="50" charset="-128"/>
              </a:endParaRPr>
            </a:p>
          </p:txBody>
        </p:sp>
        <p:sp>
          <p:nvSpPr>
            <p:cNvPr id="117" name="テキスト ボックス 116">
              <a:extLst>
                <a:ext uri="{FF2B5EF4-FFF2-40B4-BE49-F238E27FC236}">
                  <a16:creationId xmlns:a16="http://schemas.microsoft.com/office/drawing/2014/main" id="{D18741CD-B2A8-4EA2-910E-4CE79E59D651}"/>
                </a:ext>
              </a:extLst>
            </p:cNvPr>
            <p:cNvSpPr txBox="1"/>
            <p:nvPr/>
          </p:nvSpPr>
          <p:spPr>
            <a:xfrm>
              <a:off x="6952070" y="2819118"/>
              <a:ext cx="389638" cy="184107"/>
            </a:xfrm>
            <a:prstGeom prst="rect">
              <a:avLst/>
            </a:prstGeom>
            <a:noFill/>
          </p:spPr>
          <p:txBody>
            <a:bodyPr wrap="square" rtlCol="0">
              <a:spAutoFit/>
            </a:bodyPr>
            <a:lstStyle/>
            <a:p>
              <a:pPr algn="ctr"/>
              <a:r>
                <a:rPr lang="ja-JP" altLang="en-US" sz="1400" dirty="0">
                  <a:solidFill>
                    <a:srgbClr val="00B0F0"/>
                  </a:solidFill>
                  <a:latin typeface="メイリオ" panose="020B0604030504040204" pitchFamily="50" charset="-128"/>
                  <a:ea typeface="メイリオ" panose="020B0604030504040204" pitchFamily="50" charset="-128"/>
                </a:rPr>
                <a:t>表</a:t>
              </a:r>
              <a:r>
                <a:rPr lang="en-US" altLang="ja-JP" sz="1400" dirty="0">
                  <a:solidFill>
                    <a:srgbClr val="00B0F0"/>
                  </a:solidFill>
                  <a:latin typeface="メイリオ" panose="020B0604030504040204" pitchFamily="50" charset="-128"/>
                  <a:ea typeface="メイリオ" panose="020B0604030504040204" pitchFamily="50" charset="-128"/>
                </a:rPr>
                <a:t>,</a:t>
              </a:r>
              <a:r>
                <a:rPr lang="ja-JP" altLang="en-US" sz="1400" dirty="0">
                  <a:solidFill>
                    <a:srgbClr val="00B0F0"/>
                  </a:solidFill>
                  <a:latin typeface="メイリオ" panose="020B0604030504040204" pitchFamily="50" charset="-128"/>
                  <a:ea typeface="メイリオ" panose="020B0604030504040204" pitchFamily="50" charset="-128"/>
                </a:rPr>
                <a:t>裏</a:t>
              </a:r>
              <a:endParaRPr kumimoji="1" lang="ja-JP" altLang="en-US" sz="1400" dirty="0">
                <a:solidFill>
                  <a:srgbClr val="00B0F0"/>
                </a:solidFill>
                <a:latin typeface="メイリオ" panose="020B0604030504040204" pitchFamily="50" charset="-128"/>
                <a:ea typeface="メイリオ" panose="020B0604030504040204" pitchFamily="50" charset="-128"/>
              </a:endParaRPr>
            </a:p>
          </p:txBody>
        </p:sp>
        <p:pic>
          <p:nvPicPr>
            <p:cNvPr id="118" name="図 2">
              <a:extLst>
                <a:ext uri="{FF2B5EF4-FFF2-40B4-BE49-F238E27FC236}">
                  <a16:creationId xmlns:a16="http://schemas.microsoft.com/office/drawing/2014/main" id="{0A99CC55-35DF-49D6-B1F2-4B8D9067F57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843614" y="2156410"/>
              <a:ext cx="177578" cy="2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楕円 118">
              <a:extLst>
                <a:ext uri="{FF2B5EF4-FFF2-40B4-BE49-F238E27FC236}">
                  <a16:creationId xmlns:a16="http://schemas.microsoft.com/office/drawing/2014/main" id="{F59444B6-58BF-417E-9D48-A6B57030AF76}"/>
                </a:ext>
              </a:extLst>
            </p:cNvPr>
            <p:cNvSpPr/>
            <p:nvPr/>
          </p:nvSpPr>
          <p:spPr>
            <a:xfrm>
              <a:off x="6230063" y="2539109"/>
              <a:ext cx="107673" cy="107673"/>
            </a:xfrm>
            <a:prstGeom prst="ellipse">
              <a:avLst/>
            </a:prstGeom>
            <a:solidFill>
              <a:srgbClr val="FF0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0" name="楕円 119">
              <a:extLst>
                <a:ext uri="{FF2B5EF4-FFF2-40B4-BE49-F238E27FC236}">
                  <a16:creationId xmlns:a16="http://schemas.microsoft.com/office/drawing/2014/main" id="{2D63E738-8C44-4FB7-8753-9AE22C709BFD}"/>
                </a:ext>
              </a:extLst>
            </p:cNvPr>
            <p:cNvSpPr/>
            <p:nvPr/>
          </p:nvSpPr>
          <p:spPr>
            <a:xfrm>
              <a:off x="6234187" y="2315070"/>
              <a:ext cx="107673" cy="107673"/>
            </a:xfrm>
            <a:prstGeom prst="ellipse">
              <a:avLst/>
            </a:prstGeom>
            <a:solidFill>
              <a:srgbClr val="FF0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1" name="楕円 120">
              <a:extLst>
                <a:ext uri="{FF2B5EF4-FFF2-40B4-BE49-F238E27FC236}">
                  <a16:creationId xmlns:a16="http://schemas.microsoft.com/office/drawing/2014/main" id="{FC269C18-19E1-417E-96F6-ACF40B1070CA}"/>
                </a:ext>
              </a:extLst>
            </p:cNvPr>
            <p:cNvSpPr/>
            <p:nvPr/>
          </p:nvSpPr>
          <p:spPr>
            <a:xfrm>
              <a:off x="5797351" y="2780129"/>
              <a:ext cx="107673" cy="107673"/>
            </a:xfrm>
            <a:prstGeom prst="ellipse">
              <a:avLst/>
            </a:prstGeom>
            <a:solidFill>
              <a:srgbClr val="FF0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2" name="楕円 121">
              <a:extLst>
                <a:ext uri="{FF2B5EF4-FFF2-40B4-BE49-F238E27FC236}">
                  <a16:creationId xmlns:a16="http://schemas.microsoft.com/office/drawing/2014/main" id="{7AC48230-32E7-4A51-99F5-31A549D6AF3F}"/>
                </a:ext>
              </a:extLst>
            </p:cNvPr>
            <p:cNvSpPr/>
            <p:nvPr/>
          </p:nvSpPr>
          <p:spPr>
            <a:xfrm>
              <a:off x="5808401" y="2315070"/>
              <a:ext cx="107673" cy="107673"/>
            </a:xfrm>
            <a:prstGeom prst="ellipse">
              <a:avLst/>
            </a:prstGeom>
            <a:solidFill>
              <a:srgbClr val="FF0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3" name="楕円 122">
              <a:extLst>
                <a:ext uri="{FF2B5EF4-FFF2-40B4-BE49-F238E27FC236}">
                  <a16:creationId xmlns:a16="http://schemas.microsoft.com/office/drawing/2014/main" id="{4CC638A8-FFE8-4E80-8E92-9B4A0C3FAB64}"/>
                </a:ext>
              </a:extLst>
            </p:cNvPr>
            <p:cNvSpPr/>
            <p:nvPr/>
          </p:nvSpPr>
          <p:spPr>
            <a:xfrm>
              <a:off x="5551018" y="2494909"/>
              <a:ext cx="107673" cy="107673"/>
            </a:xfrm>
            <a:prstGeom prst="ellipse">
              <a:avLst/>
            </a:prstGeom>
            <a:solidFill>
              <a:srgbClr val="FF0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4" name="正方形/長方形 123">
              <a:extLst>
                <a:ext uri="{FF2B5EF4-FFF2-40B4-BE49-F238E27FC236}">
                  <a16:creationId xmlns:a16="http://schemas.microsoft.com/office/drawing/2014/main" id="{D1009E40-0946-4D8C-A9D3-41D01BA72D96}"/>
                </a:ext>
              </a:extLst>
            </p:cNvPr>
            <p:cNvSpPr/>
            <p:nvPr/>
          </p:nvSpPr>
          <p:spPr>
            <a:xfrm rot="2820000">
              <a:off x="5013382" y="2584789"/>
              <a:ext cx="419679" cy="285816"/>
            </a:xfrm>
            <a:prstGeom prst="rect">
              <a:avLst/>
            </a:prstGeom>
            <a:solidFill>
              <a:schemeClr val="bg1">
                <a:alpha val="30196"/>
              </a:schemeClr>
            </a:solidFill>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 name="楕円 124">
              <a:extLst>
                <a:ext uri="{FF2B5EF4-FFF2-40B4-BE49-F238E27FC236}">
                  <a16:creationId xmlns:a16="http://schemas.microsoft.com/office/drawing/2014/main" id="{E661A5CA-9372-43CB-8846-D4EAB731E819}"/>
                </a:ext>
              </a:extLst>
            </p:cNvPr>
            <p:cNvSpPr/>
            <p:nvPr/>
          </p:nvSpPr>
          <p:spPr>
            <a:xfrm>
              <a:off x="5160421" y="2544634"/>
              <a:ext cx="107673" cy="107673"/>
            </a:xfrm>
            <a:prstGeom prst="ellipse">
              <a:avLst/>
            </a:prstGeom>
            <a:solidFill>
              <a:srgbClr val="FFC000"/>
            </a:solidFill>
            <a:ln>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C000"/>
                </a:solidFill>
              </a:endParaRPr>
            </a:p>
          </p:txBody>
        </p:sp>
        <p:sp>
          <p:nvSpPr>
            <p:cNvPr id="126" name="テキスト ボックス 125">
              <a:extLst>
                <a:ext uri="{FF2B5EF4-FFF2-40B4-BE49-F238E27FC236}">
                  <a16:creationId xmlns:a16="http://schemas.microsoft.com/office/drawing/2014/main" id="{2B782736-2D07-470B-8DD8-9ADF70ECEDA5}"/>
                </a:ext>
              </a:extLst>
            </p:cNvPr>
            <p:cNvSpPr txBox="1"/>
            <p:nvPr/>
          </p:nvSpPr>
          <p:spPr>
            <a:xfrm>
              <a:off x="6340818" y="2283719"/>
              <a:ext cx="138072" cy="184107"/>
            </a:xfrm>
            <a:prstGeom prst="rect">
              <a:avLst/>
            </a:prstGeom>
            <a:noFill/>
          </p:spPr>
          <p:txBody>
            <a:bodyPr wrap="square" rtlCol="0">
              <a:spAutoFit/>
            </a:bodyPr>
            <a:lstStyle/>
            <a:p>
              <a:pPr algn="ctr"/>
              <a:r>
                <a:rPr kumimoji="1" lang="ja-JP" altLang="en-US" sz="1400" dirty="0">
                  <a:solidFill>
                    <a:srgbClr val="FF0000"/>
                  </a:solidFill>
                  <a:latin typeface="メイリオ" panose="020B0604030504040204" pitchFamily="50" charset="-128"/>
                  <a:ea typeface="メイリオ" panose="020B0604030504040204" pitchFamily="50" charset="-128"/>
                </a:rPr>
                <a:t>⑩</a:t>
              </a:r>
            </a:p>
          </p:txBody>
        </p:sp>
        <p:sp>
          <p:nvSpPr>
            <p:cNvPr id="127" name="テキスト ボックス 126">
              <a:extLst>
                <a:ext uri="{FF2B5EF4-FFF2-40B4-BE49-F238E27FC236}">
                  <a16:creationId xmlns:a16="http://schemas.microsoft.com/office/drawing/2014/main" id="{52674FD4-6583-41B9-875D-E00FC59422D3}"/>
                </a:ext>
              </a:extLst>
            </p:cNvPr>
            <p:cNvSpPr txBox="1"/>
            <p:nvPr/>
          </p:nvSpPr>
          <p:spPr>
            <a:xfrm>
              <a:off x="5915553" y="2283719"/>
              <a:ext cx="138072" cy="184107"/>
            </a:xfrm>
            <a:prstGeom prst="rect">
              <a:avLst/>
            </a:prstGeom>
            <a:noFill/>
          </p:spPr>
          <p:txBody>
            <a:bodyPr wrap="square" rtlCol="0">
              <a:spAutoFit/>
            </a:bodyPr>
            <a:lstStyle/>
            <a:p>
              <a:pPr algn="ctr"/>
              <a:r>
                <a:rPr lang="ja-JP" altLang="en-US" sz="1400" dirty="0">
                  <a:solidFill>
                    <a:srgbClr val="FF0000"/>
                  </a:solidFill>
                  <a:latin typeface="メイリオ" panose="020B0604030504040204" pitchFamily="50" charset="-128"/>
                  <a:ea typeface="メイリオ" panose="020B0604030504040204" pitchFamily="50" charset="-128"/>
                </a:rPr>
                <a:t>⑪</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598D39E9-781C-470C-A079-E1448A25CE1D}"/>
                </a:ext>
              </a:extLst>
            </p:cNvPr>
            <p:cNvSpPr txBox="1"/>
            <p:nvPr/>
          </p:nvSpPr>
          <p:spPr>
            <a:xfrm>
              <a:off x="5664215" y="2462173"/>
              <a:ext cx="138072" cy="184107"/>
            </a:xfrm>
            <a:prstGeom prst="rect">
              <a:avLst/>
            </a:prstGeom>
            <a:noFill/>
          </p:spPr>
          <p:txBody>
            <a:bodyPr wrap="square" rtlCol="0">
              <a:spAutoFit/>
            </a:bodyPr>
            <a:lstStyle/>
            <a:p>
              <a:pPr algn="ctr"/>
              <a:r>
                <a:rPr kumimoji="1" lang="ja-JP" altLang="en-US" sz="1400" dirty="0">
                  <a:solidFill>
                    <a:srgbClr val="FF0000"/>
                  </a:solidFill>
                  <a:latin typeface="メイリオ" panose="020B0604030504040204" pitchFamily="50" charset="-128"/>
                  <a:ea typeface="メイリオ" panose="020B0604030504040204" pitchFamily="50" charset="-128"/>
                </a:rPr>
                <a:t>⑫</a:t>
              </a:r>
            </a:p>
          </p:txBody>
        </p:sp>
        <p:sp>
          <p:nvSpPr>
            <p:cNvPr id="129" name="テキスト ボックス 128">
              <a:extLst>
                <a:ext uri="{FF2B5EF4-FFF2-40B4-BE49-F238E27FC236}">
                  <a16:creationId xmlns:a16="http://schemas.microsoft.com/office/drawing/2014/main" id="{94AA632F-AE71-468E-A390-28F40016C8E6}"/>
                </a:ext>
              </a:extLst>
            </p:cNvPr>
            <p:cNvSpPr txBox="1"/>
            <p:nvPr/>
          </p:nvSpPr>
          <p:spPr>
            <a:xfrm>
              <a:off x="6337736" y="2519081"/>
              <a:ext cx="138072" cy="184107"/>
            </a:xfrm>
            <a:prstGeom prst="rect">
              <a:avLst/>
            </a:prstGeom>
            <a:noFill/>
          </p:spPr>
          <p:txBody>
            <a:bodyPr wrap="square" rtlCol="0">
              <a:spAutoFit/>
            </a:bodyPr>
            <a:lstStyle/>
            <a:p>
              <a:pPr algn="ctr"/>
              <a:r>
                <a:rPr lang="ja-JP" altLang="en-US" sz="1400" dirty="0">
                  <a:solidFill>
                    <a:srgbClr val="FF0000"/>
                  </a:solidFill>
                  <a:latin typeface="メイリオ" panose="020B0604030504040204" pitchFamily="50" charset="-128"/>
                  <a:ea typeface="メイリオ" panose="020B0604030504040204" pitchFamily="50" charset="-128"/>
                </a:rPr>
                <a:t>⑬</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B436057C-C16E-4D6D-B15A-057EEBE9C58A}"/>
                </a:ext>
              </a:extLst>
            </p:cNvPr>
            <p:cNvSpPr txBox="1"/>
            <p:nvPr/>
          </p:nvSpPr>
          <p:spPr>
            <a:xfrm>
              <a:off x="5910850" y="2753548"/>
              <a:ext cx="138072" cy="184107"/>
            </a:xfrm>
            <a:prstGeom prst="rect">
              <a:avLst/>
            </a:prstGeom>
            <a:noFill/>
          </p:spPr>
          <p:txBody>
            <a:bodyPr wrap="square" rtlCol="0">
              <a:spAutoFit/>
            </a:bodyPr>
            <a:lstStyle/>
            <a:p>
              <a:pPr algn="ctr"/>
              <a:r>
                <a:rPr kumimoji="1" lang="ja-JP" altLang="en-US" sz="1400" dirty="0">
                  <a:solidFill>
                    <a:srgbClr val="FF0000"/>
                  </a:solidFill>
                  <a:latin typeface="メイリオ" panose="020B0604030504040204" pitchFamily="50" charset="-128"/>
                  <a:ea typeface="メイリオ" panose="020B0604030504040204" pitchFamily="50" charset="-128"/>
                </a:rPr>
                <a:t>⑭</a:t>
              </a:r>
            </a:p>
          </p:txBody>
        </p:sp>
        <p:sp>
          <p:nvSpPr>
            <p:cNvPr id="131" name="テキスト ボックス 130">
              <a:extLst>
                <a:ext uri="{FF2B5EF4-FFF2-40B4-BE49-F238E27FC236}">
                  <a16:creationId xmlns:a16="http://schemas.microsoft.com/office/drawing/2014/main" id="{BFEA4972-E9EA-48D3-91ED-C1EBDDFC1D7B}"/>
                </a:ext>
              </a:extLst>
            </p:cNvPr>
            <p:cNvSpPr txBox="1"/>
            <p:nvPr/>
          </p:nvSpPr>
          <p:spPr>
            <a:xfrm>
              <a:off x="5242085" y="2427027"/>
              <a:ext cx="138072" cy="184107"/>
            </a:xfrm>
            <a:prstGeom prst="rect">
              <a:avLst/>
            </a:prstGeom>
            <a:noFill/>
          </p:spPr>
          <p:txBody>
            <a:bodyPr wrap="square" rtlCol="0">
              <a:spAutoFit/>
            </a:bodyPr>
            <a:lstStyle/>
            <a:p>
              <a:pPr algn="ctr"/>
              <a:r>
                <a:rPr lang="ja-JP" altLang="en-US" sz="1400" dirty="0">
                  <a:solidFill>
                    <a:srgbClr val="FFC000"/>
                  </a:solidFill>
                  <a:latin typeface="メイリオ" panose="020B0604030504040204" pitchFamily="50" charset="-128"/>
                  <a:ea typeface="メイリオ" panose="020B0604030504040204" pitchFamily="50" charset="-128"/>
                </a:rPr>
                <a:t>⑮</a:t>
              </a:r>
              <a:endParaRPr kumimoji="1" lang="ja-JP" altLang="en-US" sz="1400" dirty="0">
                <a:solidFill>
                  <a:srgbClr val="FFC000"/>
                </a:solidFill>
                <a:latin typeface="メイリオ" panose="020B0604030504040204" pitchFamily="50" charset="-128"/>
                <a:ea typeface="メイリオ" panose="020B0604030504040204" pitchFamily="50" charset="-128"/>
              </a:endParaRPr>
            </a:p>
          </p:txBody>
        </p:sp>
        <p:sp>
          <p:nvSpPr>
            <p:cNvPr id="132" name="テキスト ボックス 131"/>
            <p:cNvSpPr txBox="1"/>
            <p:nvPr/>
          </p:nvSpPr>
          <p:spPr>
            <a:xfrm>
              <a:off x="7358306" y="2814172"/>
              <a:ext cx="188135" cy="184107"/>
            </a:xfrm>
            <a:prstGeom prst="rect">
              <a:avLst/>
            </a:prstGeom>
            <a:noFill/>
          </p:spPr>
          <p:txBody>
            <a:bodyPr wrap="none" rtlCol="0">
              <a:spAutoFit/>
            </a:bodyPr>
            <a:lstStyle/>
            <a:p>
              <a:r>
                <a:rPr kumimoji="1" lang="en-US" altLang="ja-JP" sz="1400" b="1" dirty="0" smtClean="0">
                  <a:solidFill>
                    <a:srgbClr val="CC66FF"/>
                  </a:solidFill>
                </a:rPr>
                <a:t>N</a:t>
              </a:r>
              <a:endParaRPr kumimoji="1" lang="ja-JP" altLang="en-US" sz="1400" b="1" dirty="0">
                <a:solidFill>
                  <a:srgbClr val="CC66FF"/>
                </a:solidFill>
              </a:endParaRPr>
            </a:p>
          </p:txBody>
        </p:sp>
        <p:sp>
          <p:nvSpPr>
            <p:cNvPr id="133" name="テキスト ボックス 132"/>
            <p:cNvSpPr txBox="1"/>
            <p:nvPr/>
          </p:nvSpPr>
          <p:spPr>
            <a:xfrm>
              <a:off x="5569802" y="2548257"/>
              <a:ext cx="188135" cy="184107"/>
            </a:xfrm>
            <a:prstGeom prst="rect">
              <a:avLst/>
            </a:prstGeom>
            <a:noFill/>
          </p:spPr>
          <p:txBody>
            <a:bodyPr wrap="none" rtlCol="0">
              <a:spAutoFit/>
            </a:bodyPr>
            <a:lstStyle/>
            <a:p>
              <a:r>
                <a:rPr kumimoji="1" lang="en-US" altLang="ja-JP" sz="1400" b="1" dirty="0" smtClean="0">
                  <a:solidFill>
                    <a:srgbClr val="CC66FF"/>
                  </a:solidFill>
                </a:rPr>
                <a:t>N</a:t>
              </a:r>
              <a:endParaRPr kumimoji="1" lang="ja-JP" altLang="en-US" sz="1400" b="1" dirty="0">
                <a:solidFill>
                  <a:srgbClr val="CC66FF"/>
                </a:solidFill>
              </a:endParaRPr>
            </a:p>
          </p:txBody>
        </p:sp>
        <p:sp>
          <p:nvSpPr>
            <p:cNvPr id="134" name="テキスト ボックス 133"/>
            <p:cNvSpPr txBox="1"/>
            <p:nvPr/>
          </p:nvSpPr>
          <p:spPr>
            <a:xfrm>
              <a:off x="6252101" y="2422811"/>
              <a:ext cx="188135" cy="184107"/>
            </a:xfrm>
            <a:prstGeom prst="rect">
              <a:avLst/>
            </a:prstGeom>
            <a:noFill/>
          </p:spPr>
          <p:txBody>
            <a:bodyPr wrap="none" rtlCol="0">
              <a:spAutoFit/>
            </a:bodyPr>
            <a:lstStyle/>
            <a:p>
              <a:r>
                <a:rPr kumimoji="1" lang="en-US" altLang="ja-JP" sz="1400" b="1" dirty="0" smtClean="0">
                  <a:solidFill>
                    <a:srgbClr val="CC66FF"/>
                  </a:solidFill>
                </a:rPr>
                <a:t>N</a:t>
              </a:r>
              <a:endParaRPr kumimoji="1" lang="ja-JP" altLang="en-US" sz="1400" b="1" dirty="0">
                <a:solidFill>
                  <a:srgbClr val="CC66FF"/>
                </a:solidFill>
              </a:endParaRPr>
            </a:p>
          </p:txBody>
        </p:sp>
        <p:sp>
          <p:nvSpPr>
            <p:cNvPr id="135" name="テキスト ボックス 134"/>
            <p:cNvSpPr txBox="1"/>
            <p:nvPr/>
          </p:nvSpPr>
          <p:spPr>
            <a:xfrm>
              <a:off x="6858450" y="2831343"/>
              <a:ext cx="217860" cy="184107"/>
            </a:xfrm>
            <a:prstGeom prst="rect">
              <a:avLst/>
            </a:prstGeom>
            <a:noFill/>
          </p:spPr>
          <p:txBody>
            <a:bodyPr wrap="none" rtlCol="0">
              <a:spAutoFit/>
            </a:bodyPr>
            <a:lstStyle/>
            <a:p>
              <a:r>
                <a:rPr lang="ja-JP" altLang="en-US" sz="1400" b="1" dirty="0" smtClean="0">
                  <a:solidFill>
                    <a:schemeClr val="accent2">
                      <a:lumMod val="75000"/>
                    </a:schemeClr>
                  </a:solidFill>
                </a:rPr>
                <a:t>大</a:t>
              </a:r>
              <a:endParaRPr kumimoji="1" lang="ja-JP" altLang="en-US" sz="1400" b="1" dirty="0">
                <a:solidFill>
                  <a:schemeClr val="accent2">
                    <a:lumMod val="75000"/>
                  </a:schemeClr>
                </a:solidFill>
              </a:endParaRPr>
            </a:p>
          </p:txBody>
        </p:sp>
        <p:sp>
          <p:nvSpPr>
            <p:cNvPr id="136" name="テキスト ボックス 135"/>
            <p:cNvSpPr txBox="1"/>
            <p:nvPr/>
          </p:nvSpPr>
          <p:spPr>
            <a:xfrm>
              <a:off x="5007994" y="2538413"/>
              <a:ext cx="217860" cy="184107"/>
            </a:xfrm>
            <a:prstGeom prst="rect">
              <a:avLst/>
            </a:prstGeom>
            <a:noFill/>
          </p:spPr>
          <p:txBody>
            <a:bodyPr wrap="none" rtlCol="0">
              <a:spAutoFit/>
            </a:bodyPr>
            <a:lstStyle/>
            <a:p>
              <a:r>
                <a:rPr lang="ja-JP" altLang="en-US" sz="1400" b="1" dirty="0" smtClean="0">
                  <a:solidFill>
                    <a:schemeClr val="accent2">
                      <a:lumMod val="75000"/>
                    </a:schemeClr>
                  </a:solidFill>
                </a:rPr>
                <a:t>大</a:t>
              </a:r>
              <a:endParaRPr kumimoji="1" lang="ja-JP" altLang="en-US" sz="1400" b="1" dirty="0">
                <a:solidFill>
                  <a:schemeClr val="accent2">
                    <a:lumMod val="75000"/>
                  </a:schemeClr>
                </a:solidFill>
              </a:endParaRPr>
            </a:p>
          </p:txBody>
        </p:sp>
        <p:sp>
          <p:nvSpPr>
            <p:cNvPr id="137" name="テキスト ボックス 136"/>
            <p:cNvSpPr txBox="1"/>
            <p:nvPr/>
          </p:nvSpPr>
          <p:spPr>
            <a:xfrm>
              <a:off x="4870306" y="2132792"/>
              <a:ext cx="594676" cy="369332"/>
            </a:xfrm>
            <a:prstGeom prst="rect">
              <a:avLst/>
            </a:prstGeom>
            <a:noFill/>
          </p:spPr>
          <p:txBody>
            <a:bodyPr wrap="square" rtlCol="0">
              <a:spAutoFit/>
            </a:bodyPr>
            <a:lstStyle/>
            <a:p>
              <a:r>
                <a:rPr lang="ja-JP" altLang="en-US" sz="900" dirty="0"/>
                <a:t>⑮</a:t>
              </a:r>
              <a:r>
                <a:rPr kumimoji="1" lang="en-US" altLang="ja-JP" sz="900" dirty="0" smtClean="0"/>
                <a:t>α:1.3 </a:t>
              </a:r>
            </a:p>
            <a:p>
              <a:r>
                <a:rPr lang="ja-JP" altLang="en-US" sz="900" dirty="0"/>
                <a:t>　</a:t>
              </a:r>
              <a:r>
                <a:rPr lang="ja-JP" altLang="en-US" sz="900" dirty="0" smtClean="0"/>
                <a:t> </a:t>
              </a:r>
              <a:r>
                <a:rPr kumimoji="1" lang="en-US" altLang="ja-JP" sz="900" dirty="0" smtClean="0"/>
                <a:t>β:620</a:t>
              </a:r>
              <a:endParaRPr kumimoji="1" lang="ja-JP" altLang="en-US" sz="900" dirty="0"/>
            </a:p>
          </p:txBody>
        </p:sp>
        <p:sp>
          <p:nvSpPr>
            <p:cNvPr id="138" name="テキスト ボックス 137"/>
            <p:cNvSpPr txBox="1"/>
            <p:nvPr/>
          </p:nvSpPr>
          <p:spPr>
            <a:xfrm>
              <a:off x="5625495" y="2867518"/>
              <a:ext cx="725552" cy="369332"/>
            </a:xfrm>
            <a:prstGeom prst="rect">
              <a:avLst/>
            </a:prstGeom>
            <a:noFill/>
          </p:spPr>
          <p:txBody>
            <a:bodyPr wrap="square" rtlCol="0">
              <a:spAutoFit/>
            </a:bodyPr>
            <a:lstStyle/>
            <a:p>
              <a:r>
                <a:rPr lang="ja-JP" altLang="en-US" sz="900" dirty="0"/>
                <a:t>⑭</a:t>
              </a:r>
              <a:r>
                <a:rPr kumimoji="1" lang="en-US" altLang="ja-JP" sz="900" dirty="0" smtClean="0"/>
                <a:t>α:&lt;0.2</a:t>
              </a:r>
            </a:p>
            <a:p>
              <a:r>
                <a:rPr lang="ja-JP" altLang="en-US" sz="900" dirty="0"/>
                <a:t>　</a:t>
              </a:r>
              <a:r>
                <a:rPr lang="ja-JP" altLang="en-US" sz="900" dirty="0" smtClean="0"/>
                <a:t> </a:t>
              </a:r>
              <a:r>
                <a:rPr kumimoji="1" lang="en-US" altLang="ja-JP" sz="900" dirty="0" smtClean="0"/>
                <a:t>β:170</a:t>
              </a:r>
              <a:endParaRPr kumimoji="1" lang="ja-JP" altLang="en-US" sz="900" dirty="0"/>
            </a:p>
          </p:txBody>
        </p:sp>
        <p:sp>
          <p:nvSpPr>
            <p:cNvPr id="139" name="テキスト ボックス 138"/>
            <p:cNvSpPr txBox="1"/>
            <p:nvPr/>
          </p:nvSpPr>
          <p:spPr>
            <a:xfrm>
              <a:off x="6106522" y="2651799"/>
              <a:ext cx="623771" cy="369332"/>
            </a:xfrm>
            <a:prstGeom prst="rect">
              <a:avLst/>
            </a:prstGeom>
            <a:noFill/>
          </p:spPr>
          <p:txBody>
            <a:bodyPr wrap="square" rtlCol="0">
              <a:spAutoFit/>
            </a:bodyPr>
            <a:lstStyle/>
            <a:p>
              <a:r>
                <a:rPr lang="ja-JP" altLang="en-US" sz="900" dirty="0"/>
                <a:t>⑬</a:t>
              </a:r>
              <a:r>
                <a:rPr kumimoji="1" lang="en-US" altLang="ja-JP" sz="900" dirty="0" smtClean="0"/>
                <a:t>α:&lt;0.2</a:t>
              </a:r>
            </a:p>
            <a:p>
              <a:r>
                <a:rPr lang="ja-JP" altLang="en-US" sz="900" dirty="0"/>
                <a:t>　</a:t>
              </a:r>
              <a:r>
                <a:rPr lang="ja-JP" altLang="en-US" sz="900" dirty="0" smtClean="0"/>
                <a:t> </a:t>
              </a:r>
              <a:r>
                <a:rPr kumimoji="1" lang="en-US" altLang="ja-JP" sz="900" dirty="0" smtClean="0"/>
                <a:t>β:220</a:t>
              </a:r>
              <a:endParaRPr kumimoji="1" lang="ja-JP" altLang="en-US" sz="900" dirty="0"/>
            </a:p>
          </p:txBody>
        </p:sp>
        <p:sp>
          <p:nvSpPr>
            <p:cNvPr id="140" name="テキスト ボックス 139"/>
            <p:cNvSpPr txBox="1"/>
            <p:nvPr/>
          </p:nvSpPr>
          <p:spPr>
            <a:xfrm>
              <a:off x="5324492" y="2175284"/>
              <a:ext cx="646120" cy="369332"/>
            </a:xfrm>
            <a:prstGeom prst="rect">
              <a:avLst/>
            </a:prstGeom>
            <a:noFill/>
          </p:spPr>
          <p:txBody>
            <a:bodyPr wrap="square" rtlCol="0">
              <a:spAutoFit/>
            </a:bodyPr>
            <a:lstStyle/>
            <a:p>
              <a:r>
                <a:rPr lang="ja-JP" altLang="en-US" sz="900" dirty="0" smtClean="0"/>
                <a:t>⑫</a:t>
              </a:r>
              <a:r>
                <a:rPr kumimoji="1" lang="en-US" altLang="ja-JP" sz="900" dirty="0" smtClean="0"/>
                <a:t>α:&lt;0.2</a:t>
              </a:r>
            </a:p>
            <a:p>
              <a:r>
                <a:rPr lang="ja-JP" altLang="en-US" sz="900" dirty="0"/>
                <a:t>　</a:t>
              </a:r>
              <a:r>
                <a:rPr lang="ja-JP" altLang="en-US" sz="900" dirty="0" smtClean="0"/>
                <a:t> </a:t>
              </a:r>
              <a:r>
                <a:rPr kumimoji="1" lang="en-US" altLang="ja-JP" sz="900" dirty="0" smtClean="0"/>
                <a:t>β:130</a:t>
              </a:r>
              <a:endParaRPr kumimoji="1" lang="ja-JP" altLang="en-US" sz="900" dirty="0"/>
            </a:p>
          </p:txBody>
        </p:sp>
        <p:sp>
          <p:nvSpPr>
            <p:cNvPr id="141" name="テキスト ボックス 140"/>
            <p:cNvSpPr txBox="1"/>
            <p:nvPr/>
          </p:nvSpPr>
          <p:spPr>
            <a:xfrm>
              <a:off x="5704679" y="2019849"/>
              <a:ext cx="660381" cy="369332"/>
            </a:xfrm>
            <a:prstGeom prst="rect">
              <a:avLst/>
            </a:prstGeom>
            <a:noFill/>
          </p:spPr>
          <p:txBody>
            <a:bodyPr wrap="square" rtlCol="0">
              <a:spAutoFit/>
            </a:bodyPr>
            <a:lstStyle/>
            <a:p>
              <a:r>
                <a:rPr lang="ja-JP" altLang="en-US" sz="900" dirty="0"/>
                <a:t>⑪</a:t>
              </a:r>
              <a:r>
                <a:rPr kumimoji="1" lang="en-US" altLang="ja-JP" sz="900" dirty="0" smtClean="0"/>
                <a:t>α:&lt;0.2</a:t>
              </a:r>
            </a:p>
            <a:p>
              <a:r>
                <a:rPr lang="ja-JP" altLang="en-US" sz="900" dirty="0"/>
                <a:t>　</a:t>
              </a:r>
              <a:r>
                <a:rPr lang="ja-JP" altLang="en-US" sz="900" dirty="0" smtClean="0"/>
                <a:t> </a:t>
              </a:r>
              <a:r>
                <a:rPr kumimoji="1" lang="en-US" altLang="ja-JP" sz="900" dirty="0" smtClean="0"/>
                <a:t>β:260</a:t>
              </a:r>
              <a:endParaRPr kumimoji="1" lang="ja-JP" altLang="en-US" sz="900" dirty="0"/>
            </a:p>
          </p:txBody>
        </p:sp>
        <p:sp>
          <p:nvSpPr>
            <p:cNvPr id="142" name="テキスト ボックス 141"/>
            <p:cNvSpPr txBox="1"/>
            <p:nvPr/>
          </p:nvSpPr>
          <p:spPr>
            <a:xfrm>
              <a:off x="6219247" y="2035257"/>
              <a:ext cx="653837" cy="369332"/>
            </a:xfrm>
            <a:prstGeom prst="rect">
              <a:avLst/>
            </a:prstGeom>
            <a:noFill/>
          </p:spPr>
          <p:txBody>
            <a:bodyPr wrap="square" rtlCol="0">
              <a:spAutoFit/>
            </a:bodyPr>
            <a:lstStyle/>
            <a:p>
              <a:r>
                <a:rPr lang="ja-JP" altLang="en-US" sz="900" dirty="0"/>
                <a:t>⑩</a:t>
              </a:r>
              <a:r>
                <a:rPr kumimoji="1" lang="en-US" altLang="ja-JP" sz="900" dirty="0" smtClean="0"/>
                <a:t>α:&lt;0.2</a:t>
              </a:r>
            </a:p>
            <a:p>
              <a:r>
                <a:rPr lang="ja-JP" altLang="en-US" sz="900" dirty="0"/>
                <a:t>　</a:t>
              </a:r>
              <a:r>
                <a:rPr lang="ja-JP" altLang="en-US" sz="900" dirty="0" smtClean="0"/>
                <a:t> </a:t>
              </a:r>
              <a:r>
                <a:rPr kumimoji="1" lang="en-US" altLang="ja-JP" sz="900" dirty="0" smtClean="0"/>
                <a:t>β:100</a:t>
              </a:r>
              <a:endParaRPr kumimoji="1" lang="ja-JP" altLang="en-US" sz="900" dirty="0"/>
            </a:p>
          </p:txBody>
        </p:sp>
        <p:sp>
          <p:nvSpPr>
            <p:cNvPr id="143" name="テキスト ボックス 142"/>
            <p:cNvSpPr txBox="1"/>
            <p:nvPr/>
          </p:nvSpPr>
          <p:spPr>
            <a:xfrm>
              <a:off x="6596275" y="2334163"/>
              <a:ext cx="668934" cy="369332"/>
            </a:xfrm>
            <a:prstGeom prst="rect">
              <a:avLst/>
            </a:prstGeom>
            <a:noFill/>
          </p:spPr>
          <p:txBody>
            <a:bodyPr wrap="square" rtlCol="0">
              <a:spAutoFit/>
            </a:bodyPr>
            <a:lstStyle/>
            <a:p>
              <a:r>
                <a:rPr lang="ja-JP" altLang="en-US" sz="900" dirty="0" smtClean="0"/>
                <a:t>⑥</a:t>
              </a:r>
              <a:r>
                <a:rPr kumimoji="1" lang="en-US" altLang="ja-JP" sz="900" dirty="0" smtClean="0"/>
                <a:t>α:&lt;0.2</a:t>
              </a:r>
            </a:p>
            <a:p>
              <a:r>
                <a:rPr lang="ja-JP" altLang="en-US" sz="900" dirty="0"/>
                <a:t>　</a:t>
              </a:r>
              <a:r>
                <a:rPr lang="ja-JP" altLang="en-US" sz="900" dirty="0" smtClean="0"/>
                <a:t> </a:t>
              </a:r>
              <a:r>
                <a:rPr kumimoji="1" lang="en-US" altLang="ja-JP" sz="900" dirty="0" smtClean="0"/>
                <a:t>β:170</a:t>
              </a:r>
              <a:endParaRPr kumimoji="1" lang="ja-JP" altLang="en-US" sz="900" dirty="0"/>
            </a:p>
          </p:txBody>
        </p:sp>
        <p:sp>
          <p:nvSpPr>
            <p:cNvPr id="144" name="テキスト ボックス 143"/>
            <p:cNvSpPr txBox="1"/>
            <p:nvPr/>
          </p:nvSpPr>
          <p:spPr>
            <a:xfrm>
              <a:off x="7096069" y="2494777"/>
              <a:ext cx="658894" cy="369332"/>
            </a:xfrm>
            <a:prstGeom prst="rect">
              <a:avLst/>
            </a:prstGeom>
            <a:noFill/>
          </p:spPr>
          <p:txBody>
            <a:bodyPr wrap="square" rtlCol="0">
              <a:spAutoFit/>
            </a:bodyPr>
            <a:lstStyle/>
            <a:p>
              <a:r>
                <a:rPr lang="ja-JP" altLang="en-US" sz="900" dirty="0"/>
                <a:t>⑦</a:t>
              </a:r>
              <a:r>
                <a:rPr kumimoji="1" lang="en-US" altLang="ja-JP" sz="900" dirty="0" smtClean="0"/>
                <a:t>α:&lt;0.2</a:t>
              </a:r>
            </a:p>
            <a:p>
              <a:r>
                <a:rPr lang="ja-JP" altLang="en-US" sz="900" dirty="0"/>
                <a:t>　</a:t>
              </a:r>
              <a:r>
                <a:rPr lang="ja-JP" altLang="en-US" sz="900" dirty="0" smtClean="0"/>
                <a:t> </a:t>
              </a:r>
              <a:r>
                <a:rPr kumimoji="1" lang="en-US" altLang="ja-JP" sz="900" dirty="0" smtClean="0"/>
                <a:t>β:170</a:t>
              </a:r>
              <a:endParaRPr kumimoji="1" lang="ja-JP" altLang="en-US" sz="900" dirty="0"/>
            </a:p>
          </p:txBody>
        </p:sp>
        <p:sp>
          <p:nvSpPr>
            <p:cNvPr id="145" name="テキスト ボックス 144"/>
            <p:cNvSpPr txBox="1"/>
            <p:nvPr/>
          </p:nvSpPr>
          <p:spPr>
            <a:xfrm>
              <a:off x="7405966" y="3076057"/>
              <a:ext cx="375118" cy="220928"/>
            </a:xfrm>
            <a:prstGeom prst="rect">
              <a:avLst/>
            </a:prstGeom>
            <a:noFill/>
          </p:spPr>
          <p:txBody>
            <a:bodyPr wrap="none" rtlCol="0">
              <a:spAutoFit/>
            </a:bodyPr>
            <a:lstStyle/>
            <a:p>
              <a:r>
                <a:rPr lang="ja-JP" altLang="en-US" sz="900" dirty="0" smtClean="0"/>
                <a:t>⑤</a:t>
              </a:r>
              <a:r>
                <a:rPr kumimoji="1" lang="en-US" altLang="ja-JP" sz="900" dirty="0" smtClean="0"/>
                <a:t>α:&lt;0.2</a:t>
              </a:r>
            </a:p>
            <a:p>
              <a:r>
                <a:rPr lang="ja-JP" altLang="en-US" sz="900" dirty="0"/>
                <a:t>　</a:t>
              </a:r>
              <a:r>
                <a:rPr lang="ja-JP" altLang="en-US" sz="900" dirty="0" smtClean="0"/>
                <a:t> </a:t>
              </a:r>
              <a:r>
                <a:rPr kumimoji="1" lang="en-US" altLang="ja-JP" sz="900" dirty="0" smtClean="0"/>
                <a:t>β:750</a:t>
              </a:r>
              <a:endParaRPr kumimoji="1" lang="ja-JP" altLang="en-US" sz="900" dirty="0"/>
            </a:p>
          </p:txBody>
        </p:sp>
        <p:sp>
          <p:nvSpPr>
            <p:cNvPr id="146" name="テキスト ボックス 145"/>
            <p:cNvSpPr txBox="1"/>
            <p:nvPr/>
          </p:nvSpPr>
          <p:spPr>
            <a:xfrm>
              <a:off x="6233774" y="3095306"/>
              <a:ext cx="813799" cy="369332"/>
            </a:xfrm>
            <a:prstGeom prst="rect">
              <a:avLst/>
            </a:prstGeom>
            <a:noFill/>
          </p:spPr>
          <p:txBody>
            <a:bodyPr wrap="square" rtlCol="0">
              <a:spAutoFit/>
            </a:bodyPr>
            <a:lstStyle/>
            <a:p>
              <a:r>
                <a:rPr lang="ja-JP" altLang="en-US" sz="900" dirty="0" smtClean="0"/>
                <a:t>表 </a:t>
              </a:r>
              <a:r>
                <a:rPr kumimoji="1" lang="en-US" altLang="ja-JP" sz="900" dirty="0" smtClean="0"/>
                <a:t>α:&lt;0.002 </a:t>
              </a:r>
            </a:p>
            <a:p>
              <a:r>
                <a:rPr lang="ja-JP" altLang="en-US" sz="900" dirty="0"/>
                <a:t>　</a:t>
              </a:r>
              <a:r>
                <a:rPr lang="ja-JP" altLang="en-US" sz="900" dirty="0" smtClean="0"/>
                <a:t>　</a:t>
              </a:r>
              <a:r>
                <a:rPr kumimoji="1" lang="en-US" altLang="ja-JP" sz="900" dirty="0" smtClean="0"/>
                <a:t>β:815</a:t>
              </a:r>
            </a:p>
          </p:txBody>
        </p:sp>
        <p:sp>
          <p:nvSpPr>
            <p:cNvPr id="147" name="テキスト ボックス 146"/>
            <p:cNvSpPr txBox="1"/>
            <p:nvPr/>
          </p:nvSpPr>
          <p:spPr>
            <a:xfrm>
              <a:off x="6851524" y="3222614"/>
              <a:ext cx="490185" cy="220928"/>
            </a:xfrm>
            <a:prstGeom prst="rect">
              <a:avLst/>
            </a:prstGeom>
            <a:noFill/>
          </p:spPr>
          <p:txBody>
            <a:bodyPr wrap="none" rtlCol="0">
              <a:spAutoFit/>
            </a:bodyPr>
            <a:lstStyle/>
            <a:p>
              <a:r>
                <a:rPr lang="ja-JP" altLang="en-US" sz="900" dirty="0"/>
                <a:t>裏</a:t>
              </a:r>
              <a:r>
                <a:rPr lang="ja-JP" altLang="en-US" sz="900" dirty="0" smtClean="0"/>
                <a:t> </a:t>
              </a:r>
              <a:r>
                <a:rPr kumimoji="1" lang="en-US" altLang="ja-JP" sz="900" dirty="0" smtClean="0"/>
                <a:t>α:&lt;0.002 </a:t>
              </a:r>
            </a:p>
            <a:p>
              <a:r>
                <a:rPr lang="ja-JP" altLang="en-US" sz="900" dirty="0"/>
                <a:t>　</a:t>
              </a:r>
              <a:r>
                <a:rPr lang="ja-JP" altLang="en-US" sz="900" dirty="0" smtClean="0"/>
                <a:t>　</a:t>
              </a:r>
              <a:r>
                <a:rPr kumimoji="1" lang="en-US" altLang="ja-JP" sz="900" dirty="0" smtClean="0"/>
                <a:t>β:880</a:t>
              </a:r>
            </a:p>
          </p:txBody>
        </p:sp>
        <p:cxnSp>
          <p:nvCxnSpPr>
            <p:cNvPr id="148" name="直線コネクタ 147"/>
            <p:cNvCxnSpPr>
              <a:stCxn id="147" idx="0"/>
            </p:cNvCxnSpPr>
            <p:nvPr/>
          </p:nvCxnSpPr>
          <p:spPr>
            <a:xfrm flipV="1">
              <a:off x="7096617" y="2937655"/>
              <a:ext cx="121855" cy="284959"/>
            </a:xfrm>
            <a:prstGeom prst="line">
              <a:avLst/>
            </a:prstGeom>
          </p:spPr>
          <p:style>
            <a:lnRef idx="1">
              <a:schemeClr val="dk1"/>
            </a:lnRef>
            <a:fillRef idx="0">
              <a:schemeClr val="dk1"/>
            </a:fillRef>
            <a:effectRef idx="0">
              <a:schemeClr val="dk1"/>
            </a:effectRef>
            <a:fontRef idx="minor">
              <a:schemeClr val="tx1"/>
            </a:fontRef>
          </p:style>
        </p:cxnSp>
        <p:cxnSp>
          <p:nvCxnSpPr>
            <p:cNvPr id="149" name="直線コネクタ 148"/>
            <p:cNvCxnSpPr/>
            <p:nvPr/>
          </p:nvCxnSpPr>
          <p:spPr>
            <a:xfrm flipV="1">
              <a:off x="6783814" y="2957036"/>
              <a:ext cx="285125" cy="177984"/>
            </a:xfrm>
            <a:prstGeom prst="line">
              <a:avLst/>
            </a:prstGeom>
          </p:spPr>
          <p:style>
            <a:lnRef idx="1">
              <a:schemeClr val="dk1"/>
            </a:lnRef>
            <a:fillRef idx="0">
              <a:schemeClr val="dk1"/>
            </a:fillRef>
            <a:effectRef idx="0">
              <a:schemeClr val="dk1"/>
            </a:effectRef>
            <a:fontRef idx="minor">
              <a:schemeClr val="tx1"/>
            </a:fontRef>
          </p:style>
        </p:cxnSp>
      </p:grpSp>
      <p:sp>
        <p:nvSpPr>
          <p:cNvPr id="150" name="正方形/長方形 149"/>
          <p:cNvSpPr/>
          <p:nvPr/>
        </p:nvSpPr>
        <p:spPr>
          <a:xfrm>
            <a:off x="4658659" y="5141821"/>
            <a:ext cx="4418567" cy="1569660"/>
          </a:xfrm>
          <a:prstGeom prst="rect">
            <a:avLst/>
          </a:prstGeom>
        </p:spPr>
        <p:txBody>
          <a:bodyPr wrap="square">
            <a:spAutoFit/>
          </a:bodyPr>
          <a:lstStyle/>
          <a:p>
            <a:r>
              <a:rPr lang="en-US" altLang="ja-JP" sz="1600" dirty="0" smtClean="0"/>
              <a:t>【</a:t>
            </a:r>
            <a:r>
              <a:rPr lang="ja-JP" altLang="en-US" sz="1600" dirty="0" smtClean="0"/>
              <a:t>主要関心事項</a:t>
            </a:r>
            <a:r>
              <a:rPr lang="en-US" altLang="ja-JP" sz="1600" dirty="0" smtClean="0"/>
              <a:t>】</a:t>
            </a:r>
          </a:p>
          <a:p>
            <a:pPr marL="285750" indent="-285750">
              <a:buFont typeface="Wingdings" panose="05000000000000000000" pitchFamily="2" charset="2"/>
              <a:buChar char="l"/>
            </a:pPr>
            <a:r>
              <a:rPr lang="en-US" altLang="ja-JP" sz="1600" dirty="0" smtClean="0"/>
              <a:t>α</a:t>
            </a:r>
            <a:r>
              <a:rPr lang="ja-JP" altLang="en-US" sz="1600" dirty="0" smtClean="0"/>
              <a:t>核種の内訳、及び他元素との帯同性（</a:t>
            </a:r>
            <a:r>
              <a:rPr lang="en-US" altLang="ja-JP" sz="1600" dirty="0" smtClean="0"/>
              <a:t>Pu/U</a:t>
            </a:r>
            <a:r>
              <a:rPr lang="ja-JP" altLang="en-US" sz="1600" dirty="0" smtClean="0"/>
              <a:t>比、</a:t>
            </a:r>
            <a:r>
              <a:rPr lang="en-US" altLang="ja-JP" sz="1600" dirty="0" smtClean="0"/>
              <a:t>Am/U</a:t>
            </a:r>
            <a:r>
              <a:rPr lang="ja-JP" altLang="en-US" sz="1600" dirty="0" smtClean="0"/>
              <a:t>比、元素マッピング）</a:t>
            </a:r>
            <a:endParaRPr lang="en-US" altLang="ja-JP" sz="1400" dirty="0" smtClean="0"/>
          </a:p>
          <a:p>
            <a:pPr marL="285750" indent="-285750">
              <a:buFont typeface="Wingdings" panose="05000000000000000000" pitchFamily="2" charset="2"/>
              <a:buChar char="l"/>
            </a:pPr>
            <a:r>
              <a:rPr lang="en-US" altLang="ja-JP" sz="1600" dirty="0" smtClean="0"/>
              <a:t>Cs</a:t>
            </a:r>
            <a:r>
              <a:rPr lang="ja-JP" altLang="en-US" sz="1600" dirty="0" smtClean="0"/>
              <a:t>や中揮発性</a:t>
            </a:r>
            <a:r>
              <a:rPr lang="en-US" altLang="ja-JP" sz="1600" dirty="0" smtClean="0"/>
              <a:t>FP</a:t>
            </a:r>
            <a:r>
              <a:rPr lang="ja-JP" altLang="en-US" sz="1600" dirty="0"/>
              <a:t> </a:t>
            </a:r>
            <a:r>
              <a:rPr lang="ja-JP" altLang="en-US" sz="1400" dirty="0"/>
              <a:t>（</a:t>
            </a:r>
            <a:r>
              <a:rPr lang="en-US" altLang="ja-JP" sz="1400" dirty="0"/>
              <a:t>Ag</a:t>
            </a:r>
            <a:r>
              <a:rPr lang="ja-JP" altLang="en-US" sz="1400" dirty="0" err="1"/>
              <a:t>、</a:t>
            </a:r>
            <a:r>
              <a:rPr lang="en-US" altLang="ja-JP" sz="1400" dirty="0"/>
              <a:t>Sn</a:t>
            </a:r>
            <a:r>
              <a:rPr lang="ja-JP" altLang="en-US" sz="1400" dirty="0" err="1"/>
              <a:t>、</a:t>
            </a:r>
            <a:r>
              <a:rPr lang="en-US" altLang="ja-JP" sz="1400" dirty="0"/>
              <a:t>Sb</a:t>
            </a:r>
            <a:r>
              <a:rPr lang="ja-JP" altLang="en-US" sz="1400" dirty="0" err="1"/>
              <a:t>、</a:t>
            </a:r>
            <a:r>
              <a:rPr lang="en-US" altLang="ja-JP" sz="1400" dirty="0"/>
              <a:t>Mo</a:t>
            </a:r>
            <a:r>
              <a:rPr lang="ja-JP" altLang="en-US" sz="1400" dirty="0"/>
              <a:t>）</a:t>
            </a:r>
            <a:r>
              <a:rPr lang="ja-JP" altLang="en-US" sz="1600" dirty="0"/>
              <a:t>の</a:t>
            </a:r>
            <a:r>
              <a:rPr lang="ja-JP" altLang="en-US" sz="1600" dirty="0" smtClean="0"/>
              <a:t>同位体比と化学形態（非晶質</a:t>
            </a:r>
            <a:r>
              <a:rPr lang="en-US" altLang="ja-JP" sz="1600" dirty="0" smtClean="0"/>
              <a:t>/</a:t>
            </a:r>
            <a:r>
              <a:rPr lang="ja-JP" altLang="en-US" sz="1600" dirty="0" smtClean="0"/>
              <a:t>定比化合物、酸化物</a:t>
            </a:r>
            <a:r>
              <a:rPr lang="en-US" altLang="ja-JP" sz="1600" dirty="0" smtClean="0"/>
              <a:t>/</a:t>
            </a:r>
            <a:r>
              <a:rPr lang="ja-JP" altLang="en-US" sz="1600" dirty="0" smtClean="0"/>
              <a:t>金属、</a:t>
            </a:r>
            <a:r>
              <a:rPr lang="en-US" altLang="ja-JP" sz="1600" dirty="0" smtClean="0"/>
              <a:t>etc.</a:t>
            </a:r>
            <a:r>
              <a:rPr lang="ja-JP" altLang="en-US" sz="1600" dirty="0" smtClean="0"/>
              <a:t>）</a:t>
            </a:r>
            <a:endParaRPr lang="en-US" altLang="ja-JP" sz="1600" dirty="0" smtClean="0"/>
          </a:p>
        </p:txBody>
      </p:sp>
      <p:pic>
        <p:nvPicPr>
          <p:cNvPr id="5" name="図 4"/>
          <p:cNvPicPr>
            <a:picLocks noChangeAspect="1"/>
          </p:cNvPicPr>
          <p:nvPr/>
        </p:nvPicPr>
        <p:blipFill>
          <a:blip r:embed="rId7"/>
          <a:stretch>
            <a:fillRect/>
          </a:stretch>
        </p:blipFill>
        <p:spPr>
          <a:xfrm>
            <a:off x="3255100" y="4778821"/>
            <a:ext cx="1260152" cy="870988"/>
          </a:xfrm>
          <a:prstGeom prst="rect">
            <a:avLst/>
          </a:prstGeom>
        </p:spPr>
      </p:pic>
      <p:sp>
        <p:nvSpPr>
          <p:cNvPr id="151" name="雲 150"/>
          <p:cNvSpPr/>
          <p:nvPr/>
        </p:nvSpPr>
        <p:spPr>
          <a:xfrm>
            <a:off x="923640" y="1073455"/>
            <a:ext cx="891396" cy="432422"/>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p:cNvSpPr/>
          <p:nvPr/>
        </p:nvSpPr>
        <p:spPr>
          <a:xfrm>
            <a:off x="178867" y="6579876"/>
            <a:ext cx="8201591" cy="253916"/>
          </a:xfrm>
          <a:prstGeom prst="rect">
            <a:avLst/>
          </a:prstGeom>
        </p:spPr>
        <p:txBody>
          <a:bodyPr wrap="square">
            <a:spAutoFit/>
          </a:bodyPr>
          <a:lstStyle/>
          <a:p>
            <a:r>
              <a:rPr lang="en-US" altLang="ja-JP" sz="1050" dirty="0" smtClean="0"/>
              <a:t>TEPCO (2022</a:t>
            </a:r>
            <a:r>
              <a:rPr lang="en-US" altLang="ja-JP" sz="1050" dirty="0"/>
              <a:t>): https://</a:t>
            </a:r>
            <a:r>
              <a:rPr lang="en-US" altLang="ja-JP" sz="1050" dirty="0" smtClean="0"/>
              <a:t>www.nra.go.jp/data/000403172.pdf</a:t>
            </a:r>
            <a:r>
              <a:rPr lang="ja-JP" altLang="en-US" sz="1050" dirty="0" smtClean="0"/>
              <a:t>　（規制庁</a:t>
            </a:r>
            <a:r>
              <a:rPr lang="en-US" altLang="ja-JP" sz="1050" dirty="0" smtClean="0"/>
              <a:t>HP</a:t>
            </a:r>
            <a:r>
              <a:rPr lang="ja-JP" altLang="en-US" sz="1050" dirty="0" smtClean="0"/>
              <a:t>）</a:t>
            </a:r>
            <a:endParaRPr lang="en-US" altLang="ja-JP" sz="1050" dirty="0" smtClean="0"/>
          </a:p>
        </p:txBody>
      </p:sp>
      <p:sp>
        <p:nvSpPr>
          <p:cNvPr id="162" name="正方形/長方形 161"/>
          <p:cNvSpPr/>
          <p:nvPr/>
        </p:nvSpPr>
        <p:spPr>
          <a:xfrm>
            <a:off x="983816" y="6268703"/>
            <a:ext cx="2869894" cy="307777"/>
          </a:xfrm>
          <a:prstGeom prst="rect">
            <a:avLst/>
          </a:prstGeom>
        </p:spPr>
        <p:txBody>
          <a:bodyPr wrap="square">
            <a:spAutoFit/>
          </a:bodyPr>
          <a:lstStyle/>
          <a:p>
            <a:pPr algn="ctr"/>
            <a:r>
              <a:rPr lang="en-US" altLang="ja-JP" sz="1400" dirty="0" smtClean="0">
                <a:solidFill>
                  <a:srgbClr val="0070C0"/>
                </a:solidFill>
              </a:rPr>
              <a:t>FHM</a:t>
            </a:r>
            <a:r>
              <a:rPr lang="ja-JP" altLang="en-US" sz="1400" dirty="0" smtClean="0">
                <a:solidFill>
                  <a:srgbClr val="0070C0"/>
                </a:solidFill>
              </a:rPr>
              <a:t>操作室のスミア採取箇所</a:t>
            </a:r>
            <a:endParaRPr lang="ja-JP" altLang="en-US" sz="1400" dirty="0">
              <a:solidFill>
                <a:srgbClr val="0070C0"/>
              </a:solidFill>
            </a:endParaRPr>
          </a:p>
        </p:txBody>
      </p:sp>
      <p:sp>
        <p:nvSpPr>
          <p:cNvPr id="163" name="テキスト ボックス 162">
            <a:extLst>
              <a:ext uri="{FF2B5EF4-FFF2-40B4-BE49-F238E27FC236}">
                <a16:creationId xmlns:a16="http://schemas.microsoft.com/office/drawing/2014/main" id="{A2D434D9-83C6-4B4F-9B21-AAC01EFF6955}"/>
              </a:ext>
            </a:extLst>
          </p:cNvPr>
          <p:cNvSpPr txBox="1"/>
          <p:nvPr/>
        </p:nvSpPr>
        <p:spPr>
          <a:xfrm>
            <a:off x="363660" y="3797668"/>
            <a:ext cx="1192113" cy="276999"/>
          </a:xfrm>
          <a:prstGeom prst="rect">
            <a:avLst/>
          </a:prstGeom>
          <a:noFill/>
        </p:spPr>
        <p:txBody>
          <a:bodyPr wrap="square" rtlCol="0">
            <a:spAutoFit/>
          </a:bodyPr>
          <a:lstStyle/>
          <a:p>
            <a:pPr algn="ctr"/>
            <a:r>
              <a:rPr lang="en-US" altLang="ja-JP" sz="1200" u="sng" dirty="0" smtClean="0">
                <a:latin typeface="+mn-ea"/>
              </a:rPr>
              <a:t>R/B 5</a:t>
            </a:r>
            <a:r>
              <a:rPr lang="ja-JP" altLang="en-US" sz="1200" u="sng" dirty="0" smtClean="0">
                <a:latin typeface="+mn-ea"/>
              </a:rPr>
              <a:t>階</a:t>
            </a:r>
            <a:endParaRPr lang="en-US" altLang="ja-JP" sz="1200" u="sng" dirty="0">
              <a:latin typeface="+mn-ea"/>
            </a:endParaRPr>
          </a:p>
        </p:txBody>
      </p:sp>
      <p:sp>
        <p:nvSpPr>
          <p:cNvPr id="90" name="テキスト ボックス 89"/>
          <p:cNvSpPr txBox="1"/>
          <p:nvPr/>
        </p:nvSpPr>
        <p:spPr>
          <a:xfrm>
            <a:off x="2442941" y="114251"/>
            <a:ext cx="3105337" cy="400110"/>
          </a:xfrm>
          <a:prstGeom prst="rect">
            <a:avLst/>
          </a:prstGeom>
          <a:noFill/>
        </p:spPr>
        <p:txBody>
          <a:bodyPr wrap="none" rtlCol="0">
            <a:spAutoFit/>
          </a:bodyPr>
          <a:lstStyle/>
          <a:p>
            <a:r>
              <a:rPr kumimoji="1" lang="en-US" altLang="ja-JP" sz="2000" b="1" dirty="0" smtClean="0">
                <a:solidFill>
                  <a:srgbClr val="0070C0"/>
                </a:solidFill>
              </a:rPr>
              <a:t>(1) R4</a:t>
            </a:r>
            <a:r>
              <a:rPr kumimoji="1" lang="ja-JP" altLang="en-US" sz="2000" b="1" dirty="0" smtClean="0">
                <a:solidFill>
                  <a:srgbClr val="0070C0"/>
                </a:solidFill>
              </a:rPr>
              <a:t>年度輸送分（</a:t>
            </a:r>
            <a:r>
              <a:rPr kumimoji="1" lang="en-US" altLang="ja-JP" sz="2000" b="1" dirty="0" smtClean="0">
                <a:solidFill>
                  <a:srgbClr val="0070C0"/>
                </a:solidFill>
              </a:rPr>
              <a:t>1</a:t>
            </a:r>
            <a:r>
              <a:rPr kumimoji="1" lang="ja-JP" altLang="en-US" sz="2000" b="1" dirty="0" smtClean="0">
                <a:solidFill>
                  <a:srgbClr val="0070C0"/>
                </a:solidFill>
              </a:rPr>
              <a:t>回目）</a:t>
            </a:r>
            <a:endParaRPr kumimoji="1" lang="ja-JP" altLang="en-US" sz="2000" b="1" dirty="0">
              <a:solidFill>
                <a:srgbClr val="0070C0"/>
              </a:solidFill>
            </a:endParaRPr>
          </a:p>
        </p:txBody>
      </p:sp>
      <p:sp>
        <p:nvSpPr>
          <p:cNvPr id="107" name="正方形/長方形 106"/>
          <p:cNvSpPr/>
          <p:nvPr/>
        </p:nvSpPr>
        <p:spPr>
          <a:xfrm>
            <a:off x="4572000" y="1662696"/>
            <a:ext cx="4301706" cy="3454792"/>
          </a:xfrm>
          <a:prstGeom prst="rect">
            <a:avLst/>
          </a:prstGeom>
        </p:spPr>
        <p:txBody>
          <a:bodyPr wrap="square">
            <a:spAutoFit/>
          </a:bodyPr>
          <a:lstStyle/>
          <a:p>
            <a:pPr>
              <a:spcBef>
                <a:spcPts val="300"/>
              </a:spcBef>
            </a:pPr>
            <a:r>
              <a:rPr lang="en-US" altLang="ja-JP" sz="1600" dirty="0" smtClean="0"/>
              <a:t>【</a:t>
            </a:r>
            <a:r>
              <a:rPr lang="ja-JP" altLang="en-US" sz="1600" dirty="0" smtClean="0"/>
              <a:t>期待</a:t>
            </a:r>
            <a:r>
              <a:rPr lang="en-US" altLang="ja-JP" sz="1600" dirty="0" smtClean="0"/>
              <a:t>】</a:t>
            </a:r>
          </a:p>
          <a:p>
            <a:pPr marL="285750" indent="-285750">
              <a:spcBef>
                <a:spcPts val="300"/>
              </a:spcBef>
              <a:buFont typeface="Wingdings" panose="05000000000000000000" pitchFamily="2" charset="2"/>
              <a:buChar char="l"/>
            </a:pPr>
            <a:r>
              <a:rPr lang="en-US" altLang="ja-JP" sz="1600" dirty="0" smtClean="0"/>
              <a:t>2</a:t>
            </a:r>
            <a:r>
              <a:rPr lang="ja-JP" altLang="en-US" sz="1600" dirty="0" smtClean="0"/>
              <a:t>階操作室内・北東部の窓ガラスが破損しており、そこから放射性微粒子が流入した可能性あり。</a:t>
            </a:r>
            <a:endParaRPr lang="en-US" altLang="ja-JP" sz="1600" dirty="0" smtClean="0"/>
          </a:p>
          <a:p>
            <a:pPr marL="285750" indent="-285750">
              <a:spcBef>
                <a:spcPts val="300"/>
              </a:spcBef>
              <a:buFont typeface="Wingdings" panose="05000000000000000000" pitchFamily="2" charset="2"/>
              <a:buChar char="l"/>
            </a:pPr>
            <a:r>
              <a:rPr lang="ja-JP" altLang="en-US" sz="1600" dirty="0" smtClean="0"/>
              <a:t>窓側（室内）及び</a:t>
            </a:r>
            <a:r>
              <a:rPr lang="ja-JP" altLang="en-US" sz="1600" dirty="0"/>
              <a:t>屋外で</a:t>
            </a:r>
            <a:r>
              <a:rPr lang="en-US" altLang="ja-JP" sz="1600" dirty="0"/>
              <a:t>α</a:t>
            </a:r>
            <a:r>
              <a:rPr lang="ja-JP" altLang="en-US" sz="1600" dirty="0" smtClean="0"/>
              <a:t>線を検出</a:t>
            </a:r>
            <a:r>
              <a:rPr lang="ja-JP" altLang="en-US" sz="1600" dirty="0"/>
              <a:t>しており、</a:t>
            </a:r>
            <a:r>
              <a:rPr lang="en-US" altLang="ja-JP" sz="1600" dirty="0" smtClean="0"/>
              <a:t>α</a:t>
            </a:r>
            <a:r>
              <a:rPr lang="ja-JP" altLang="en-US" sz="1600" dirty="0" smtClean="0"/>
              <a:t>核種とその他の放射性核種で移行形態が異なる可能性あり。</a:t>
            </a:r>
            <a:endParaRPr lang="en-US" altLang="ja-JP" sz="1600" dirty="0" smtClean="0"/>
          </a:p>
          <a:p>
            <a:pPr marL="285750" indent="-285750">
              <a:spcBef>
                <a:spcPts val="300"/>
              </a:spcBef>
              <a:buFont typeface="Wingdings" panose="05000000000000000000" pitchFamily="2" charset="2"/>
              <a:buChar char="l"/>
            </a:pPr>
            <a:endParaRPr lang="en-US" altLang="ja-JP" sz="1600" dirty="0" smtClean="0"/>
          </a:p>
          <a:p>
            <a:pPr marL="285750" indent="-285750">
              <a:spcBef>
                <a:spcPts val="300"/>
              </a:spcBef>
              <a:buFont typeface="Wingdings" panose="05000000000000000000" pitchFamily="2" charset="2"/>
              <a:buChar char="ü"/>
            </a:pPr>
            <a:r>
              <a:rPr lang="ja-JP" altLang="en-US" sz="1600" dirty="0" smtClean="0"/>
              <a:t>マクロな</a:t>
            </a:r>
            <a:r>
              <a:rPr lang="en-US" altLang="ja-JP" sz="1600" dirty="0" smtClean="0"/>
              <a:t>α</a:t>
            </a:r>
            <a:r>
              <a:rPr lang="ja-JP" altLang="en-US" sz="1600" dirty="0" smtClean="0"/>
              <a:t>汚染の振る舞い</a:t>
            </a:r>
            <a:endParaRPr lang="en-US" altLang="ja-JP" sz="1600" dirty="0" smtClean="0"/>
          </a:p>
          <a:p>
            <a:pPr marL="285750" indent="-285750">
              <a:spcBef>
                <a:spcPts val="300"/>
              </a:spcBef>
              <a:buFont typeface="Wingdings" panose="05000000000000000000" pitchFamily="2" charset="2"/>
              <a:buChar char="ü"/>
            </a:pPr>
            <a:r>
              <a:rPr lang="ja-JP" altLang="en-US" sz="1600" dirty="0" smtClean="0"/>
              <a:t>デブリ性状</a:t>
            </a:r>
            <a:r>
              <a:rPr lang="en-US" altLang="ja-JP" sz="1600" dirty="0" err="1" smtClean="0"/>
              <a:t>Pj</a:t>
            </a:r>
            <a:r>
              <a:rPr lang="ja-JP" altLang="en-US" sz="1600" dirty="0" smtClean="0"/>
              <a:t>で知見の少ない</a:t>
            </a:r>
            <a:r>
              <a:rPr lang="en-US" altLang="ja-JP" sz="1600" dirty="0" smtClean="0"/>
              <a:t>Cs</a:t>
            </a:r>
            <a:r>
              <a:rPr lang="ja-JP" altLang="en-US" sz="1600" dirty="0" smtClean="0"/>
              <a:t>や</a:t>
            </a:r>
            <a:r>
              <a:rPr lang="en-US" altLang="ja-JP" sz="1600" dirty="0" smtClean="0"/>
              <a:t>FP</a:t>
            </a:r>
            <a:r>
              <a:rPr lang="ja-JP" altLang="en-US" sz="1600" dirty="0" smtClean="0"/>
              <a:t>含有粒子のデータの拡充</a:t>
            </a:r>
            <a:r>
              <a:rPr lang="ja-JP" altLang="en-US" sz="1400" dirty="0" smtClean="0"/>
              <a:t>（窓ガラス破損のタイミング次第では事故時の時間軸の情報を保持していることを期待）</a:t>
            </a:r>
            <a:r>
              <a:rPr lang="ja-JP" altLang="en-US" sz="1600" dirty="0" smtClean="0"/>
              <a:t>。</a:t>
            </a:r>
            <a:endParaRPr lang="en-US" altLang="ja-JP" sz="1600" dirty="0" smtClean="0"/>
          </a:p>
        </p:txBody>
      </p:sp>
      <p:sp>
        <p:nvSpPr>
          <p:cNvPr id="7" name="爆発 2 6"/>
          <p:cNvSpPr/>
          <p:nvPr/>
        </p:nvSpPr>
        <p:spPr>
          <a:xfrm rot="7445433">
            <a:off x="226296" y="5204873"/>
            <a:ext cx="182926" cy="455577"/>
          </a:xfrm>
          <a:prstGeom prst="irregularSeal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49551" y="5607658"/>
            <a:ext cx="696027" cy="415498"/>
          </a:xfrm>
          <a:prstGeom prst="rect">
            <a:avLst/>
          </a:prstGeom>
        </p:spPr>
        <p:txBody>
          <a:bodyPr wrap="square">
            <a:spAutoFit/>
          </a:bodyPr>
          <a:lstStyle/>
          <a:p>
            <a:pPr algn="ctr"/>
            <a:r>
              <a:rPr lang="ja-JP" altLang="en-US" sz="1050" dirty="0" smtClean="0"/>
              <a:t>窓ガラスの破損</a:t>
            </a:r>
            <a:endParaRPr lang="ja-JP" altLang="en-US" sz="1050" dirty="0"/>
          </a:p>
        </p:txBody>
      </p:sp>
      <p:cxnSp>
        <p:nvCxnSpPr>
          <p:cNvPr id="10" name="直線矢印コネクタ 9"/>
          <p:cNvCxnSpPr/>
          <p:nvPr/>
        </p:nvCxnSpPr>
        <p:spPr>
          <a:xfrm flipV="1">
            <a:off x="172899" y="5486575"/>
            <a:ext cx="88919" cy="182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8" name="図 2">
            <a:extLst>
              <a:ext uri="{FF2B5EF4-FFF2-40B4-BE49-F238E27FC236}">
                <a16:creationId xmlns:a16="http://schemas.microsoft.com/office/drawing/2014/main" id="{5424D874-14B2-4432-A194-D31F6F5319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95148" y="927649"/>
            <a:ext cx="219224" cy="27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正方形/長方形 158"/>
          <p:cNvSpPr/>
          <p:nvPr/>
        </p:nvSpPr>
        <p:spPr>
          <a:xfrm>
            <a:off x="4572000" y="1030727"/>
            <a:ext cx="4422609" cy="584775"/>
          </a:xfrm>
          <a:prstGeom prst="rect">
            <a:avLst/>
          </a:prstGeom>
        </p:spPr>
        <p:txBody>
          <a:bodyPr wrap="square">
            <a:spAutoFit/>
          </a:bodyPr>
          <a:lstStyle/>
          <a:p>
            <a:pPr>
              <a:spcBef>
                <a:spcPts val="300"/>
              </a:spcBef>
            </a:pPr>
            <a:r>
              <a:rPr lang="ja-JP" altLang="en-US" sz="1600" dirty="0" smtClean="0"/>
              <a:t>オペフロの燃料交換機（</a:t>
            </a:r>
            <a:r>
              <a:rPr lang="en-US" altLang="ja-JP" sz="1600" dirty="0" smtClean="0"/>
              <a:t>FHM</a:t>
            </a:r>
            <a:r>
              <a:rPr lang="ja-JP" altLang="en-US" sz="1600" dirty="0" smtClean="0"/>
              <a:t>）操作室内の床面・壁面、及び屋上部のスミア。</a:t>
            </a:r>
            <a:endParaRPr lang="en-US" altLang="ja-JP" sz="1600" dirty="0" smtClean="0"/>
          </a:p>
        </p:txBody>
      </p:sp>
      <p:sp>
        <p:nvSpPr>
          <p:cNvPr id="164" name="テキスト ボックス 163"/>
          <p:cNvSpPr txBox="1"/>
          <p:nvPr/>
        </p:nvSpPr>
        <p:spPr>
          <a:xfrm>
            <a:off x="2092819" y="1070246"/>
            <a:ext cx="2015295" cy="230832"/>
          </a:xfrm>
          <a:prstGeom prst="rect">
            <a:avLst/>
          </a:prstGeom>
          <a:noFill/>
        </p:spPr>
        <p:txBody>
          <a:bodyPr wrap="none" rtlCol="0">
            <a:spAutoFit/>
          </a:bodyPr>
          <a:lstStyle/>
          <a:p>
            <a:r>
              <a:rPr lang="en-US" altLang="ja-JP" sz="900" dirty="0" smtClean="0"/>
              <a:t>α</a:t>
            </a:r>
            <a:r>
              <a:rPr lang="ja-JP" altLang="en-US" sz="900" dirty="0" err="1" smtClean="0"/>
              <a:t>，</a:t>
            </a:r>
            <a:r>
              <a:rPr lang="en-US" altLang="ja-JP" sz="900" dirty="0" smtClean="0"/>
              <a:t>β</a:t>
            </a:r>
            <a:r>
              <a:rPr lang="ja-JP" altLang="en-US" sz="900" dirty="0" smtClean="0"/>
              <a:t>の数値は表面汚染密度 </a:t>
            </a:r>
            <a:r>
              <a:rPr lang="en-US" altLang="ja-JP" sz="900" dirty="0" smtClean="0"/>
              <a:t>[</a:t>
            </a:r>
            <a:r>
              <a:rPr lang="en-US" altLang="ja-JP" sz="900" dirty="0" err="1" smtClean="0"/>
              <a:t>Bq</a:t>
            </a:r>
            <a:r>
              <a:rPr lang="en-US" altLang="ja-JP" sz="900" dirty="0" smtClean="0"/>
              <a:t>/cm</a:t>
            </a:r>
            <a:r>
              <a:rPr lang="en-US" altLang="ja-JP" sz="900" baseline="30000" dirty="0" smtClean="0"/>
              <a:t>2</a:t>
            </a:r>
            <a:r>
              <a:rPr lang="en-US" altLang="ja-JP" sz="900" dirty="0" smtClean="0"/>
              <a:t>]</a:t>
            </a:r>
          </a:p>
        </p:txBody>
      </p:sp>
      <p:sp>
        <p:nvSpPr>
          <p:cNvPr id="165" name="テキスト ボックス 164">
            <a:extLst>
              <a:ext uri="{FF2B5EF4-FFF2-40B4-BE49-F238E27FC236}">
                <a16:creationId xmlns:a16="http://schemas.microsoft.com/office/drawing/2014/main" id="{CF32E12D-CB22-4753-AD6A-B9A591D58695}"/>
              </a:ext>
            </a:extLst>
          </p:cNvPr>
          <p:cNvSpPr txBox="1"/>
          <p:nvPr/>
        </p:nvSpPr>
        <p:spPr>
          <a:xfrm>
            <a:off x="39858" y="4061399"/>
            <a:ext cx="2218124" cy="553998"/>
          </a:xfrm>
          <a:prstGeom prst="rect">
            <a:avLst/>
          </a:prstGeom>
          <a:noFill/>
          <a:ln>
            <a:solidFill>
              <a:schemeClr val="bg1">
                <a:lumMod val="65000"/>
              </a:schemeClr>
            </a:solidFill>
          </a:ln>
        </p:spPr>
        <p:txBody>
          <a:bodyPr wrap="square" rtlCol="0">
            <a:spAutoFit/>
          </a:bodyPr>
          <a:lstStyle/>
          <a:p>
            <a:r>
              <a:rPr kumimoji="1" lang="ja-JP" altLang="en-US" sz="1000" dirty="0">
                <a:solidFill>
                  <a:srgbClr val="FF0000"/>
                </a:solidFill>
                <a:latin typeface="+mn-ea"/>
              </a:rPr>
              <a:t>●</a:t>
            </a:r>
            <a:r>
              <a:rPr kumimoji="1" lang="ja-JP" altLang="en-US" sz="1000" dirty="0">
                <a:latin typeface="+mn-ea"/>
              </a:rPr>
              <a:t>：床面　</a:t>
            </a:r>
            <a:r>
              <a:rPr kumimoji="1" lang="ja-JP" altLang="en-US" sz="1000" dirty="0">
                <a:solidFill>
                  <a:srgbClr val="FFC000"/>
                </a:solidFill>
                <a:latin typeface="+mn-ea"/>
              </a:rPr>
              <a:t>●</a:t>
            </a:r>
            <a:r>
              <a:rPr kumimoji="1" lang="ja-JP" altLang="en-US" sz="1000" dirty="0">
                <a:latin typeface="+mn-ea"/>
              </a:rPr>
              <a:t>：操作卓</a:t>
            </a:r>
            <a:r>
              <a:rPr kumimoji="1" lang="ja-JP" altLang="en-US" sz="1000" dirty="0" smtClean="0">
                <a:latin typeface="+mn-ea"/>
              </a:rPr>
              <a:t>表面　</a:t>
            </a:r>
            <a:r>
              <a:rPr kumimoji="1" lang="ja-JP" altLang="en-US" sz="1000" dirty="0" smtClean="0">
                <a:solidFill>
                  <a:srgbClr val="009900"/>
                </a:solidFill>
                <a:latin typeface="+mn-ea"/>
              </a:rPr>
              <a:t>●</a:t>
            </a:r>
            <a:r>
              <a:rPr kumimoji="1" lang="ja-JP" altLang="en-US" sz="1000" dirty="0">
                <a:latin typeface="+mn-ea"/>
              </a:rPr>
              <a:t>：屋上部</a:t>
            </a:r>
            <a:endParaRPr kumimoji="1" lang="en-US" altLang="ja-JP" sz="1000" dirty="0" smtClean="0">
              <a:latin typeface="+mn-ea"/>
            </a:endParaRPr>
          </a:p>
          <a:p>
            <a:r>
              <a:rPr lang="ja-JP" altLang="en-US" sz="1000" dirty="0" smtClean="0">
                <a:solidFill>
                  <a:srgbClr val="0000FF"/>
                </a:solidFill>
                <a:latin typeface="+mn-ea"/>
              </a:rPr>
              <a:t>●</a:t>
            </a:r>
            <a:r>
              <a:rPr lang="ja-JP" altLang="en-US" sz="1000" dirty="0">
                <a:latin typeface="+mn-ea"/>
              </a:rPr>
              <a:t>：壁面又は機器</a:t>
            </a:r>
            <a:r>
              <a:rPr lang="ja-JP" altLang="en-US" sz="1000" dirty="0" smtClean="0">
                <a:latin typeface="+mn-ea"/>
              </a:rPr>
              <a:t>表面</a:t>
            </a:r>
            <a:endParaRPr lang="en-US" altLang="ja-JP" sz="1000" dirty="0" smtClean="0">
              <a:latin typeface="+mn-ea"/>
            </a:endParaRPr>
          </a:p>
          <a:p>
            <a:r>
              <a:rPr lang="ja-JP" altLang="en-US" sz="1000" dirty="0" smtClean="0">
                <a:solidFill>
                  <a:srgbClr val="00B0F0"/>
                </a:solidFill>
                <a:latin typeface="+mn-ea"/>
              </a:rPr>
              <a:t>●</a:t>
            </a:r>
            <a:r>
              <a:rPr lang="ja-JP" altLang="en-US" sz="1000" dirty="0">
                <a:latin typeface="+mn-ea"/>
              </a:rPr>
              <a:t>：石膏ボード破片回収</a:t>
            </a:r>
            <a:r>
              <a:rPr lang="ja-JP" altLang="en-US" sz="1000" dirty="0" smtClean="0">
                <a:latin typeface="+mn-ea"/>
              </a:rPr>
              <a:t>箇所</a:t>
            </a:r>
            <a:endParaRPr kumimoji="1" lang="ja-JP" altLang="en-US" sz="1000" dirty="0">
              <a:latin typeface="+mn-ea"/>
            </a:endParaRPr>
          </a:p>
        </p:txBody>
      </p:sp>
      <p:sp>
        <p:nvSpPr>
          <p:cNvPr id="166" name="テキスト ボックス 165"/>
          <p:cNvSpPr txBox="1"/>
          <p:nvPr/>
        </p:nvSpPr>
        <p:spPr>
          <a:xfrm>
            <a:off x="3354321" y="1266376"/>
            <a:ext cx="1292341" cy="253916"/>
          </a:xfrm>
          <a:prstGeom prst="rect">
            <a:avLst/>
          </a:prstGeom>
          <a:noFill/>
        </p:spPr>
        <p:txBody>
          <a:bodyPr wrap="none" rtlCol="0">
            <a:spAutoFit/>
          </a:bodyPr>
          <a:lstStyle/>
          <a:p>
            <a:r>
              <a:rPr kumimoji="1" lang="en-US" altLang="ja-JP" sz="1050" b="1" dirty="0" smtClean="0">
                <a:solidFill>
                  <a:srgbClr val="CC66FF"/>
                </a:solidFill>
              </a:rPr>
              <a:t>N</a:t>
            </a:r>
            <a:r>
              <a:rPr kumimoji="1" lang="ja-JP" altLang="en-US" sz="1050" dirty="0" smtClean="0">
                <a:solidFill>
                  <a:srgbClr val="CC66FF"/>
                </a:solidFill>
              </a:rPr>
              <a:t>：</a:t>
            </a:r>
            <a:r>
              <a:rPr kumimoji="1" lang="en-US" altLang="ja-JP" sz="1050" dirty="0" smtClean="0">
                <a:solidFill>
                  <a:srgbClr val="CC66FF"/>
                </a:solidFill>
              </a:rPr>
              <a:t>NFD</a:t>
            </a:r>
            <a:r>
              <a:rPr kumimoji="1" lang="ja-JP" altLang="en-US" sz="1050" dirty="0" smtClean="0">
                <a:solidFill>
                  <a:srgbClr val="CC66FF"/>
                </a:solidFill>
              </a:rPr>
              <a:t>に輸送（案）</a:t>
            </a:r>
            <a:endParaRPr kumimoji="1" lang="en-US" altLang="ja-JP" sz="1050" dirty="0" smtClean="0">
              <a:solidFill>
                <a:srgbClr val="CC66FF"/>
              </a:solidFill>
            </a:endParaRPr>
          </a:p>
        </p:txBody>
      </p:sp>
      <p:sp>
        <p:nvSpPr>
          <p:cNvPr id="167" name="テキスト ボックス 166"/>
          <p:cNvSpPr txBox="1"/>
          <p:nvPr/>
        </p:nvSpPr>
        <p:spPr>
          <a:xfrm>
            <a:off x="2159684" y="1270992"/>
            <a:ext cx="1321196" cy="253916"/>
          </a:xfrm>
          <a:prstGeom prst="rect">
            <a:avLst/>
          </a:prstGeom>
          <a:noFill/>
        </p:spPr>
        <p:txBody>
          <a:bodyPr wrap="none" rtlCol="0">
            <a:spAutoFit/>
          </a:bodyPr>
          <a:lstStyle/>
          <a:p>
            <a:r>
              <a:rPr lang="ja-JP" altLang="en-US" sz="1050" b="1" dirty="0" smtClean="0">
                <a:solidFill>
                  <a:schemeClr val="accent2">
                    <a:lumMod val="75000"/>
                  </a:schemeClr>
                </a:solidFill>
              </a:rPr>
              <a:t>大</a:t>
            </a:r>
            <a:r>
              <a:rPr lang="ja-JP" altLang="en-US" sz="1050" dirty="0" smtClean="0">
                <a:solidFill>
                  <a:schemeClr val="accent2">
                    <a:lumMod val="75000"/>
                  </a:schemeClr>
                </a:solidFill>
              </a:rPr>
              <a:t>：大洗に輸送（案）</a:t>
            </a:r>
            <a:endParaRPr kumimoji="1" lang="ja-JP" altLang="en-US" sz="1050" dirty="0">
              <a:solidFill>
                <a:schemeClr val="accent2">
                  <a:lumMod val="75000"/>
                </a:schemeClr>
              </a:solidFill>
            </a:endParaRPr>
          </a:p>
        </p:txBody>
      </p:sp>
      <p:sp>
        <p:nvSpPr>
          <p:cNvPr id="168" name="下矢印 167"/>
          <p:cNvSpPr/>
          <p:nvPr/>
        </p:nvSpPr>
        <p:spPr>
          <a:xfrm>
            <a:off x="5819746" y="3559282"/>
            <a:ext cx="1524000" cy="235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76657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4331</TotalTime>
  <Words>4078</Words>
  <Application>Microsoft Office PowerPoint</Application>
  <PresentationFormat>画面に合わせる (4:3)</PresentationFormat>
  <Paragraphs>529</Paragraphs>
  <Slides>18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HG丸ｺﾞｼｯｸM-PRO</vt:lpstr>
      <vt:lpstr>Meiryo UI</vt:lpstr>
      <vt:lpstr>ＭＳ Ｐゴシック</vt:lpstr>
      <vt:lpstr>メイリオ</vt:lpstr>
      <vt:lpstr>游ゴシック</vt:lpstr>
      <vt:lpstr>游ゴシック</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池内 宏知</dc:creator>
  <cp:lastModifiedBy>池内 宏知</cp:lastModifiedBy>
  <cp:revision>273</cp:revision>
  <cp:lastPrinted>2022-08-18T00:54:38Z</cp:lastPrinted>
  <dcterms:created xsi:type="dcterms:W3CDTF">2022-08-17T16:28:51Z</dcterms:created>
  <dcterms:modified xsi:type="dcterms:W3CDTF">2022-09-29T01:57:51Z</dcterms:modified>
</cp:coreProperties>
</file>