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1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4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77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7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28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04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21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33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20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82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01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09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84455-4371-4345-819C-EF5377B99F07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A19B-EA55-42C6-A856-5E853EEF2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78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14411" y="276772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/>
              <a:t>ICP-MS</a:t>
            </a:r>
            <a:r>
              <a:rPr kumimoji="1" lang="ja-JP" altLang="en-US" dirty="0" smtClean="0"/>
              <a:t>定性分析における</a:t>
            </a:r>
            <a:r>
              <a:rPr kumimoji="1" lang="ja-JP" altLang="en-US" dirty="0"/>
              <a:t>簡易</a:t>
            </a:r>
            <a:r>
              <a:rPr kumimoji="1" lang="ja-JP" altLang="en-US" dirty="0" smtClean="0"/>
              <a:t>同定の考え方（概要）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4411" y="780331"/>
            <a:ext cx="863590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ea"/>
              <a:buAutoNum type="circleNumDbPlain"/>
            </a:pPr>
            <a:r>
              <a:rPr kumimoji="1" lang="ja-JP" altLang="en-US" sz="1600" dirty="0">
                <a:solidFill>
                  <a:schemeClr val="accent5"/>
                </a:solidFill>
              </a:rPr>
              <a:t>未知</a:t>
            </a:r>
            <a:r>
              <a:rPr kumimoji="1" lang="ja-JP" altLang="en-US" sz="1600" dirty="0" smtClean="0">
                <a:solidFill>
                  <a:schemeClr val="accent5"/>
                </a:solidFill>
              </a:rPr>
              <a:t>試料（</a:t>
            </a:r>
            <a:r>
              <a:rPr kumimoji="1" lang="en-US" altLang="ja-JP" sz="1600" dirty="0" smtClean="0">
                <a:solidFill>
                  <a:schemeClr val="accent5"/>
                </a:solidFill>
              </a:rPr>
              <a:t>2WEL2101A, C</a:t>
            </a:r>
            <a:r>
              <a:rPr kumimoji="1" lang="ja-JP" altLang="en-US" sz="1600" dirty="0" smtClean="0">
                <a:solidFill>
                  <a:schemeClr val="accent5"/>
                </a:solidFill>
              </a:rPr>
              <a:t>）の測定値において有意な正味計数率を示す</a:t>
            </a:r>
            <a:r>
              <a:rPr kumimoji="1" lang="en-US" altLang="ja-JP" sz="1600" dirty="0" smtClean="0">
                <a:solidFill>
                  <a:schemeClr val="accent5"/>
                </a:solidFill>
              </a:rPr>
              <a:t>m/z</a:t>
            </a:r>
            <a:r>
              <a:rPr kumimoji="1" lang="ja-JP" altLang="en-US" sz="1600" dirty="0" err="1" smtClean="0">
                <a:solidFill>
                  <a:schemeClr val="accent5"/>
                </a:solidFill>
              </a:rPr>
              <a:t>の抽</a:t>
            </a:r>
            <a:r>
              <a:rPr kumimoji="1" lang="ja-JP" altLang="en-US" sz="1600" dirty="0" smtClean="0">
                <a:solidFill>
                  <a:schemeClr val="accent5"/>
                </a:solidFill>
              </a:rPr>
              <a:t>出</a:t>
            </a:r>
            <a:endParaRPr kumimoji="1" lang="en-US" altLang="ja-JP" sz="1600" dirty="0" smtClean="0">
              <a:solidFill>
                <a:schemeClr val="accent5"/>
              </a:solidFill>
            </a:endParaRPr>
          </a:p>
          <a:p>
            <a:pPr marL="342900" indent="-342900">
              <a:spcBef>
                <a:spcPts val="600"/>
              </a:spcBef>
              <a:buFont typeface="+mj-ea"/>
              <a:buAutoNum type="circleNumDbPlain"/>
            </a:pPr>
            <a:r>
              <a:rPr kumimoji="1" lang="ja-JP" altLang="en-US" sz="1600" dirty="0" smtClean="0">
                <a:solidFill>
                  <a:schemeClr val="accent5"/>
                </a:solidFill>
              </a:rPr>
              <a:t>各</a:t>
            </a:r>
            <a:r>
              <a:rPr kumimoji="1" lang="en-US" altLang="ja-JP" sz="1600" dirty="0" smtClean="0">
                <a:solidFill>
                  <a:schemeClr val="accent5"/>
                </a:solidFill>
              </a:rPr>
              <a:t>m/z</a:t>
            </a:r>
            <a:r>
              <a:rPr kumimoji="1" lang="ja-JP" altLang="en-US" sz="1600" dirty="0" smtClean="0">
                <a:solidFill>
                  <a:schemeClr val="accent5"/>
                </a:solidFill>
              </a:rPr>
              <a:t>の天然同位体、及び</a:t>
            </a:r>
            <a:r>
              <a:rPr kumimoji="1" lang="en-US" altLang="ja-JP" sz="1600" dirty="0" smtClean="0">
                <a:solidFill>
                  <a:schemeClr val="accent5"/>
                </a:solidFill>
              </a:rPr>
              <a:t>ORIGEN</a:t>
            </a:r>
            <a:r>
              <a:rPr kumimoji="1" lang="ja-JP" altLang="en-US" sz="1600" dirty="0" smtClean="0">
                <a:solidFill>
                  <a:schemeClr val="accent5"/>
                </a:solidFill>
              </a:rPr>
              <a:t>組成（長半減期核種のみ）との比較</a:t>
            </a:r>
            <a:endParaRPr kumimoji="1" lang="en-US" altLang="ja-JP" sz="1400" dirty="0" smtClean="0"/>
          </a:p>
          <a:p>
            <a:pPr marL="342900" indent="-342900">
              <a:spcBef>
                <a:spcPts val="600"/>
              </a:spcBef>
              <a:buFont typeface="+mj-ea"/>
              <a:buAutoNum type="circleNumDbPlain"/>
            </a:pPr>
            <a:r>
              <a:rPr kumimoji="1" lang="ja-JP" altLang="en-US" sz="1600" dirty="0" smtClean="0">
                <a:solidFill>
                  <a:schemeClr val="accent5"/>
                </a:solidFill>
              </a:rPr>
              <a:t>酸化物</a:t>
            </a:r>
            <a:r>
              <a:rPr kumimoji="1" lang="ja-JP" altLang="en-US" sz="1600" dirty="0">
                <a:solidFill>
                  <a:schemeClr val="accent5"/>
                </a:solidFill>
              </a:rPr>
              <a:t>イオン</a:t>
            </a:r>
            <a:r>
              <a:rPr kumimoji="1" lang="ja-JP" altLang="en-US" sz="1600" dirty="0" smtClean="0">
                <a:solidFill>
                  <a:schemeClr val="accent5"/>
                </a:solidFill>
              </a:rPr>
              <a:t>・水酸化物イオン・</a:t>
            </a:r>
            <a:r>
              <a:rPr kumimoji="1" lang="en-US" altLang="ja-JP" sz="1600" dirty="0" smtClean="0">
                <a:solidFill>
                  <a:schemeClr val="accent5"/>
                </a:solidFill>
              </a:rPr>
              <a:t>2</a:t>
            </a:r>
            <a:r>
              <a:rPr kumimoji="1" lang="ja-JP" altLang="en-US" sz="1600" dirty="0" smtClean="0">
                <a:solidFill>
                  <a:schemeClr val="accent5"/>
                </a:solidFill>
              </a:rPr>
              <a:t>価イオンの影響評価</a:t>
            </a:r>
            <a:endParaRPr kumimoji="1"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kumimoji="1" lang="en-US" altLang="ja-JP" sz="16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9781" y="1923266"/>
            <a:ext cx="858053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600" dirty="0" smtClean="0"/>
              <a:t>⇒　</a:t>
            </a:r>
            <a:r>
              <a:rPr kumimoji="1" lang="ja-JP" altLang="en-US" sz="1600" dirty="0" smtClean="0"/>
              <a:t>②の手順について、詳細な比較を実施</a:t>
            </a:r>
            <a:endParaRPr kumimoji="1" lang="en-US" altLang="ja-JP" sz="1600" dirty="0" smtClean="0"/>
          </a:p>
          <a:p>
            <a:pPr>
              <a:spcBef>
                <a:spcPts val="600"/>
              </a:spcBef>
            </a:pPr>
            <a:r>
              <a:rPr lang="ja-JP" altLang="en-US" sz="1600" dirty="0" smtClean="0"/>
              <a:t>前回</a:t>
            </a:r>
            <a:r>
              <a:rPr lang="en-US" altLang="ja-JP" sz="1600" dirty="0" smtClean="0"/>
              <a:t>TF</a:t>
            </a:r>
            <a:r>
              <a:rPr lang="ja-JP" altLang="en-US" sz="1600" dirty="0"/>
              <a:t>にて</a:t>
            </a:r>
            <a:r>
              <a:rPr lang="ja-JP" altLang="en-US" sz="1600" dirty="0" smtClean="0"/>
              <a:t>、</a:t>
            </a:r>
            <a:r>
              <a:rPr lang="en-US" altLang="ja-JP" sz="1600" dirty="0" smtClean="0"/>
              <a:t>Sb-125, Sn-126, Sm-151</a:t>
            </a:r>
            <a:r>
              <a:rPr lang="ja-JP" altLang="en-US" sz="1600" dirty="0" smtClean="0"/>
              <a:t>など、いくつか長半減期核種を考慮していなかったことを確認した。よって、</a:t>
            </a:r>
            <a:r>
              <a:rPr lang="en-US" altLang="ja-JP" sz="1600" dirty="0" smtClean="0"/>
              <a:t>FP</a:t>
            </a:r>
            <a:r>
              <a:rPr lang="ja-JP" altLang="en-US" sz="1600" dirty="0" smtClean="0"/>
              <a:t>組成に着目して、核種同定の観点で、再度確認を行った。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46042" y="107495"/>
            <a:ext cx="1210588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1600" dirty="0" smtClean="0">
                <a:solidFill>
                  <a:srgbClr val="FF0000"/>
                </a:solidFill>
              </a:rPr>
              <a:t>関係者外秘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5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355" y="469105"/>
            <a:ext cx="4578493" cy="274953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35756" y="3534251"/>
            <a:ext cx="873995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600" dirty="0" smtClean="0"/>
              <a:t>【</a:t>
            </a:r>
            <a:r>
              <a:rPr lang="ja-JP" altLang="en-US" sz="1600" dirty="0" smtClean="0"/>
              <a:t>同定結果の見直し（案）</a:t>
            </a:r>
            <a:r>
              <a:rPr lang="en-US" altLang="ja-JP" sz="1600" dirty="0" smtClean="0"/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1600" dirty="0" smtClean="0"/>
              <a:t>⇒　</a:t>
            </a:r>
            <a:r>
              <a:rPr lang="en-US" altLang="ja-JP" sz="1600" dirty="0" smtClean="0"/>
              <a:t>m/Z </a:t>
            </a:r>
            <a:r>
              <a:rPr lang="en-US" altLang="ja-JP" sz="1600" dirty="0" smtClean="0"/>
              <a:t>128</a:t>
            </a:r>
            <a:r>
              <a:rPr lang="en-US" altLang="ja-JP" sz="1600" dirty="0" smtClean="0"/>
              <a:t>, 130</a:t>
            </a:r>
            <a:r>
              <a:rPr lang="ja-JP" altLang="en-US" sz="1600" dirty="0"/>
              <a:t>では、</a:t>
            </a:r>
            <a:r>
              <a:rPr lang="ja-JP" altLang="en-US" sz="1600" dirty="0" smtClean="0"/>
              <a:t>安定同位体として</a:t>
            </a:r>
            <a:r>
              <a:rPr lang="en-US" altLang="ja-JP" sz="1600" dirty="0" err="1" smtClean="0"/>
              <a:t>Te</a:t>
            </a:r>
            <a:r>
              <a:rPr lang="ja-JP" altLang="en-US" sz="1600" dirty="0" err="1" smtClean="0"/>
              <a:t>、</a:t>
            </a:r>
            <a:r>
              <a:rPr lang="en-US" altLang="ja-JP" sz="1600" dirty="0" err="1" smtClean="0"/>
              <a:t>Xe</a:t>
            </a:r>
            <a:r>
              <a:rPr lang="ja-JP" altLang="en-US" sz="1600" dirty="0" err="1" smtClean="0"/>
              <a:t>、</a:t>
            </a:r>
            <a:r>
              <a:rPr lang="en-US" altLang="ja-JP" sz="1600" dirty="0" smtClean="0"/>
              <a:t>Ba</a:t>
            </a:r>
            <a:r>
              <a:rPr lang="ja-JP" altLang="en-US" sz="1600" dirty="0" smtClean="0"/>
              <a:t>（</a:t>
            </a:r>
            <a:r>
              <a:rPr lang="en-US" altLang="ja-JP" sz="1600" dirty="0" smtClean="0"/>
              <a:t>m/Z=130</a:t>
            </a:r>
            <a:r>
              <a:rPr lang="ja-JP" altLang="en-US" sz="1600" dirty="0" smtClean="0"/>
              <a:t>のみ）が存在。</a:t>
            </a:r>
            <a:r>
              <a:rPr lang="en-US" altLang="ja-JP" sz="1600" dirty="0" err="1" smtClean="0"/>
              <a:t>Xe</a:t>
            </a:r>
            <a:r>
              <a:rPr lang="ja-JP" altLang="en-US" sz="1600" dirty="0" smtClean="0"/>
              <a:t>が溶液化後の試料中に残存する可能性は低いこと、また、</a:t>
            </a:r>
            <a:r>
              <a:rPr lang="en-US" altLang="ja-JP" sz="1600" dirty="0" smtClean="0"/>
              <a:t>Ba</a:t>
            </a:r>
            <a:r>
              <a:rPr lang="ja-JP" altLang="en-US" sz="1600" dirty="0" smtClean="0"/>
              <a:t>は他の質量数での正味計数率が低く</a:t>
            </a:r>
            <a:r>
              <a:rPr lang="en-US" altLang="ja-JP" sz="1600" dirty="0" smtClean="0"/>
              <a:t>Ba-130</a:t>
            </a:r>
            <a:r>
              <a:rPr lang="ja-JP" altLang="en-US" sz="1600" dirty="0" smtClean="0"/>
              <a:t>（天然由来のみ）からの寄与は無視できると考えられることから、</a:t>
            </a:r>
            <a:r>
              <a:rPr lang="en-US" altLang="ja-JP" sz="1600" dirty="0" err="1" smtClean="0"/>
              <a:t>Te</a:t>
            </a:r>
            <a:r>
              <a:rPr lang="ja-JP" altLang="en-US" sz="1600" dirty="0" smtClean="0"/>
              <a:t>と同定。また、正味計数率の比</a:t>
            </a:r>
            <a:r>
              <a:rPr lang="ja-JP" altLang="en-US" sz="1600" dirty="0"/>
              <a:t>が</a:t>
            </a:r>
            <a:r>
              <a:rPr lang="en-US" altLang="ja-JP" sz="1600" dirty="0" err="1" smtClean="0"/>
              <a:t>Te</a:t>
            </a:r>
            <a:r>
              <a:rPr lang="ja-JP" altLang="en-US" sz="1600" dirty="0" smtClean="0"/>
              <a:t>の</a:t>
            </a:r>
            <a:r>
              <a:rPr lang="en-US" altLang="ja-JP" sz="1600" dirty="0" smtClean="0"/>
              <a:t>FP</a:t>
            </a:r>
            <a:r>
              <a:rPr lang="ja-JP" altLang="en-US" sz="1600" dirty="0" smtClean="0"/>
              <a:t>組成に近いため、</a:t>
            </a:r>
            <a:r>
              <a:rPr lang="en-US" altLang="ja-JP" sz="1600" dirty="0" smtClean="0"/>
              <a:t>FP</a:t>
            </a:r>
            <a:r>
              <a:rPr lang="ja-JP" altLang="en-US" sz="1600" dirty="0" smtClean="0"/>
              <a:t>由来の</a:t>
            </a:r>
            <a:r>
              <a:rPr lang="en-US" altLang="ja-JP" sz="1600" dirty="0" err="1" smtClean="0"/>
              <a:t>Te</a:t>
            </a:r>
            <a:r>
              <a:rPr lang="ja-JP" altLang="en-US" sz="1600" dirty="0" smtClean="0"/>
              <a:t>と推定。</a:t>
            </a:r>
            <a:endParaRPr lang="en-US" altLang="ja-JP" sz="1600" dirty="0" smtClean="0"/>
          </a:p>
          <a:p>
            <a:pPr>
              <a:spcBef>
                <a:spcPts val="600"/>
              </a:spcBef>
            </a:pPr>
            <a:r>
              <a:rPr lang="ja-JP" altLang="en-US" sz="1600" dirty="0" smtClean="0"/>
              <a:t>⇒　</a:t>
            </a:r>
            <a:r>
              <a:rPr lang="en-US" altLang="ja-JP" sz="1600" dirty="0" smtClean="0"/>
              <a:t>m/Z 125</a:t>
            </a:r>
            <a:r>
              <a:rPr lang="ja-JP" altLang="en-US" sz="1600" dirty="0"/>
              <a:t> </a:t>
            </a:r>
            <a:r>
              <a:rPr lang="ja-JP" altLang="en-US" sz="1600" dirty="0" smtClean="0"/>
              <a:t>：</a:t>
            </a:r>
            <a:r>
              <a:rPr lang="ja-JP" altLang="en-US" sz="1600" dirty="0" smtClean="0"/>
              <a:t>安定同位体と長半減期核種として、</a:t>
            </a:r>
            <a:r>
              <a:rPr lang="en-US" altLang="ja-JP" sz="1600" dirty="0" err="1" smtClean="0"/>
              <a:t>Te</a:t>
            </a:r>
            <a:r>
              <a:rPr lang="en-US" altLang="ja-JP" sz="1600" dirty="0" smtClean="0"/>
              <a:t>, Sb</a:t>
            </a:r>
            <a:r>
              <a:rPr lang="ja-JP" altLang="en-US" sz="1600" dirty="0" smtClean="0"/>
              <a:t>が存在するため、そのいずれかと同定。</a:t>
            </a:r>
            <a:endParaRPr lang="en-US" altLang="ja-JP" sz="1600" dirty="0" smtClean="0"/>
          </a:p>
          <a:p>
            <a:pPr>
              <a:spcBef>
                <a:spcPts val="600"/>
              </a:spcBef>
            </a:pPr>
            <a:r>
              <a:rPr lang="ja-JP" altLang="en-US" sz="1600" dirty="0" smtClean="0"/>
              <a:t>　　（</a:t>
            </a:r>
            <a:r>
              <a:rPr lang="en-US" altLang="ja-JP" sz="1600" dirty="0" smtClean="0"/>
              <a:t>Sb-125</a:t>
            </a:r>
            <a:r>
              <a:rPr lang="ja-JP" altLang="en-US" sz="1600" dirty="0" smtClean="0"/>
              <a:t>は、</a:t>
            </a:r>
            <a:r>
              <a:rPr lang="ja-JP" altLang="en-US" sz="1600" dirty="0" smtClean="0"/>
              <a:t>ガンマ線計測においても検出。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>
              <a:spcBef>
                <a:spcPts val="600"/>
              </a:spcBef>
            </a:pPr>
            <a:r>
              <a:rPr lang="ja-JP" altLang="en-US" sz="1600" dirty="0" smtClean="0"/>
              <a:t>⇒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m/Z 126 </a:t>
            </a:r>
            <a:r>
              <a:rPr lang="ja-JP" altLang="en-US" sz="1600" dirty="0" smtClean="0"/>
              <a:t>：安定同位体と長半減期核種として、</a:t>
            </a:r>
            <a:r>
              <a:rPr lang="en-US" altLang="ja-JP" sz="1600" dirty="0" err="1" smtClean="0"/>
              <a:t>Te</a:t>
            </a:r>
            <a:r>
              <a:rPr lang="en-US" altLang="ja-JP" sz="1600" dirty="0" smtClean="0"/>
              <a:t>, Sn</a:t>
            </a:r>
            <a:r>
              <a:rPr lang="ja-JP" altLang="en-US" sz="1600" dirty="0" smtClean="0"/>
              <a:t>が存在するため、そのいずれかと同定。</a:t>
            </a:r>
            <a:endParaRPr lang="en-US" altLang="ja-JP" sz="1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6090" y="476444"/>
            <a:ext cx="415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b="1" dirty="0" err="1" smtClean="0"/>
              <a:t>Te</a:t>
            </a:r>
            <a:endParaRPr kumimoji="1" lang="ja-JP" altLang="en-US" sz="20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95087" y="676499"/>
            <a:ext cx="2497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en-US" altLang="ja-JP" sz="800" dirty="0" smtClean="0"/>
              <a:t>※</a:t>
            </a:r>
            <a:r>
              <a:rPr lang="ja-JP" altLang="en-US" sz="800" dirty="0" smtClean="0"/>
              <a:t>　</a:t>
            </a:r>
            <a:r>
              <a:rPr lang="en-US" altLang="ja-JP" sz="800" dirty="0" smtClean="0"/>
              <a:t>2WEL2101A</a:t>
            </a:r>
            <a:r>
              <a:rPr lang="ja-JP" altLang="en-US" sz="800" dirty="0" smtClean="0"/>
              <a:t>及び</a:t>
            </a:r>
            <a:r>
              <a:rPr lang="en-US" altLang="ja-JP" sz="800" dirty="0" smtClean="0"/>
              <a:t>C</a:t>
            </a:r>
            <a:r>
              <a:rPr lang="ja-JP" altLang="en-US" sz="800" dirty="0" smtClean="0"/>
              <a:t>は、正味計数率の比</a:t>
            </a:r>
            <a:r>
              <a:rPr lang="ja-JP" altLang="en-US" sz="800" dirty="0"/>
              <a:t>と</a:t>
            </a:r>
            <a:r>
              <a:rPr lang="ja-JP" altLang="en-US" sz="800" dirty="0" smtClean="0"/>
              <a:t>して記載。</a:t>
            </a:r>
            <a:endParaRPr lang="en-US" altLang="ja-JP" sz="800" dirty="0" smtClean="0"/>
          </a:p>
          <a:p>
            <a:pPr marL="180975" indent="-180975"/>
            <a:r>
              <a:rPr lang="ja-JP" altLang="en-US" sz="800" dirty="0"/>
              <a:t>　</a:t>
            </a:r>
            <a:r>
              <a:rPr lang="ja-JP" altLang="en-US" sz="800" dirty="0" smtClean="0"/>
              <a:t>　（</a:t>
            </a:r>
            <a:r>
              <a:rPr lang="en-US" altLang="ja-JP" sz="800" dirty="0" err="1" smtClean="0"/>
              <a:t>Te</a:t>
            </a:r>
            <a:r>
              <a:rPr lang="ja-JP" altLang="en-US" sz="800" dirty="0" smtClean="0"/>
              <a:t>以外の寄与も含まれる。）</a:t>
            </a:r>
            <a:endParaRPr kumimoji="1" lang="ja-JP" altLang="en-US" sz="800" dirty="0"/>
          </a:p>
        </p:txBody>
      </p:sp>
      <p:sp>
        <p:nvSpPr>
          <p:cNvPr id="9" name="テキスト ボックス 8"/>
          <p:cNvSpPr txBox="1"/>
          <p:nvPr/>
        </p:nvSpPr>
        <p:spPr>
          <a:xfrm rot="16200000">
            <a:off x="572544" y="1615276"/>
            <a:ext cx="228456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1000" dirty="0" smtClean="0"/>
              <a:t>m/Z=128</a:t>
            </a:r>
            <a:r>
              <a:rPr kumimoji="1" lang="ja-JP" altLang="en-US" sz="1000" dirty="0" smtClean="0"/>
              <a:t>を</a:t>
            </a:r>
            <a:r>
              <a:rPr kumimoji="1" lang="ja-JP" altLang="en-US" sz="1000" dirty="0" smtClean="0"/>
              <a:t>基準とした正味計数率の比</a:t>
            </a:r>
            <a:endParaRPr kumimoji="1" lang="ja-JP" altLang="en-US" sz="1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46042" y="107495"/>
            <a:ext cx="1210588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1600" dirty="0" smtClean="0">
                <a:solidFill>
                  <a:srgbClr val="FF0000"/>
                </a:solidFill>
              </a:rPr>
              <a:t>関係者外秘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1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23553" y="3514547"/>
            <a:ext cx="87484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600" dirty="0" smtClean="0"/>
              <a:t>【</a:t>
            </a:r>
            <a:r>
              <a:rPr lang="ja-JP" altLang="en-US" sz="1600" dirty="0" smtClean="0"/>
              <a:t>同定結果の見直し（案）</a:t>
            </a:r>
            <a:r>
              <a:rPr lang="en-US" altLang="ja-JP" sz="1600" dirty="0" smtClean="0"/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1600" dirty="0" smtClean="0"/>
              <a:t>⇒　</a:t>
            </a:r>
            <a:r>
              <a:rPr lang="en-US" altLang="ja-JP" sz="1600" dirty="0" smtClean="0"/>
              <a:t>m/Z 77, 82</a:t>
            </a:r>
            <a:r>
              <a:rPr lang="ja-JP" altLang="en-US" sz="1600" dirty="0"/>
              <a:t>では、安定同位体と</a:t>
            </a:r>
            <a:r>
              <a:rPr lang="ja-JP" altLang="en-US" sz="1600" dirty="0" smtClean="0"/>
              <a:t>して</a:t>
            </a:r>
            <a:r>
              <a:rPr lang="en-US" altLang="ja-JP" sz="1600" dirty="0" smtClean="0"/>
              <a:t>Se</a:t>
            </a:r>
            <a:r>
              <a:rPr lang="ja-JP" altLang="en-US" sz="1600" dirty="0" err="1" smtClean="0"/>
              <a:t>、</a:t>
            </a:r>
            <a:r>
              <a:rPr lang="en-US" altLang="ja-JP" sz="1600" dirty="0" smtClean="0"/>
              <a:t>Kr</a:t>
            </a:r>
            <a:r>
              <a:rPr lang="ja-JP" altLang="en-US" sz="1600" dirty="0" smtClean="0"/>
              <a:t>（</a:t>
            </a:r>
            <a:r>
              <a:rPr lang="en-US" altLang="ja-JP" sz="1600" dirty="0" smtClean="0"/>
              <a:t>m/Z=82</a:t>
            </a:r>
            <a:r>
              <a:rPr lang="ja-JP" altLang="en-US" sz="1600" dirty="0" smtClean="0"/>
              <a:t>のみ</a:t>
            </a:r>
            <a:r>
              <a:rPr lang="ja-JP" altLang="en-US" sz="1600" dirty="0"/>
              <a:t>）が存在</a:t>
            </a:r>
            <a:r>
              <a:rPr lang="ja-JP" altLang="en-US" sz="1600" dirty="0" smtClean="0"/>
              <a:t>。</a:t>
            </a:r>
            <a:r>
              <a:rPr lang="en-US" altLang="ja-JP" sz="1600" dirty="0" smtClean="0"/>
              <a:t>Kr</a:t>
            </a:r>
            <a:r>
              <a:rPr lang="ja-JP" altLang="en-US" sz="1600" dirty="0" smtClean="0"/>
              <a:t>が</a:t>
            </a:r>
            <a:r>
              <a:rPr lang="ja-JP" altLang="en-US" sz="1600" dirty="0"/>
              <a:t>溶液化後の試料中に残存する可能性は低い</a:t>
            </a:r>
            <a:r>
              <a:rPr lang="ja-JP" altLang="en-US" sz="1600" dirty="0" smtClean="0"/>
              <a:t>ことから、</a:t>
            </a:r>
            <a:r>
              <a:rPr lang="en-US" altLang="ja-JP" sz="1600" dirty="0" smtClean="0"/>
              <a:t>Se</a:t>
            </a:r>
            <a:r>
              <a:rPr lang="ja-JP" altLang="en-US" sz="1600" dirty="0" smtClean="0"/>
              <a:t>と同定。また、正味計数率の比が</a:t>
            </a:r>
            <a:r>
              <a:rPr lang="en-US" altLang="ja-JP" sz="1600" dirty="0" smtClean="0"/>
              <a:t>Se</a:t>
            </a:r>
            <a:r>
              <a:rPr lang="ja-JP" altLang="en-US" sz="1600" dirty="0" smtClean="0"/>
              <a:t>の</a:t>
            </a:r>
            <a:r>
              <a:rPr lang="en-US" altLang="ja-JP" sz="1600" dirty="0" smtClean="0"/>
              <a:t>FP</a:t>
            </a:r>
            <a:r>
              <a:rPr lang="ja-JP" altLang="en-US" sz="1600" dirty="0" smtClean="0"/>
              <a:t>組成に近いため、</a:t>
            </a:r>
            <a:r>
              <a:rPr lang="en-US" altLang="ja-JP" sz="1600" dirty="0" smtClean="0"/>
              <a:t>FP</a:t>
            </a:r>
            <a:r>
              <a:rPr lang="ja-JP" altLang="en-US" sz="1600" dirty="0" smtClean="0"/>
              <a:t>由来の</a:t>
            </a:r>
            <a:r>
              <a:rPr lang="en-US" altLang="ja-JP" sz="1600" dirty="0"/>
              <a:t>S</a:t>
            </a:r>
            <a:r>
              <a:rPr lang="en-US" altLang="ja-JP" sz="1600" dirty="0" smtClean="0"/>
              <a:t>e</a:t>
            </a:r>
            <a:r>
              <a:rPr lang="ja-JP" altLang="en-US" sz="1600" dirty="0" smtClean="0"/>
              <a:t>と</a:t>
            </a:r>
            <a:r>
              <a:rPr lang="ja-JP" altLang="en-US" sz="1600" dirty="0" smtClean="0"/>
              <a:t>推定</a:t>
            </a:r>
            <a:r>
              <a:rPr lang="ja-JP" altLang="en-US" sz="1600" dirty="0"/>
              <a:t>。</a:t>
            </a:r>
            <a:endParaRPr lang="en-US" altLang="ja-JP" sz="1600" dirty="0" smtClean="0"/>
          </a:p>
          <a:p>
            <a:pPr>
              <a:spcBef>
                <a:spcPts val="600"/>
              </a:spcBef>
            </a:pPr>
            <a:r>
              <a:rPr lang="ja-JP" altLang="en-US" sz="1600" dirty="0" smtClean="0"/>
              <a:t>⇒　</a:t>
            </a:r>
            <a:r>
              <a:rPr lang="en-US" altLang="ja-JP" sz="1600" dirty="0" smtClean="0"/>
              <a:t>m/Z 79 </a:t>
            </a:r>
            <a:r>
              <a:rPr lang="ja-JP" altLang="en-US" sz="1600" dirty="0" smtClean="0"/>
              <a:t>：安定同位体と長半減期核種として、</a:t>
            </a:r>
            <a:r>
              <a:rPr lang="en-US" altLang="ja-JP" sz="1600" dirty="0" smtClean="0"/>
              <a:t>Br, Se</a:t>
            </a:r>
            <a:r>
              <a:rPr lang="ja-JP" altLang="en-US" sz="1600" dirty="0" smtClean="0"/>
              <a:t>が存在するため、そのいずれかと同定。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1933" y="446049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000" b="1" dirty="0"/>
              <a:t>S</a:t>
            </a:r>
            <a:r>
              <a:rPr kumimoji="1" lang="en-US" altLang="ja-JP" sz="2000" b="1" dirty="0" smtClean="0"/>
              <a:t>e</a:t>
            </a:r>
            <a:endParaRPr kumimoji="1" lang="ja-JP" altLang="en-US" sz="20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923" y="446049"/>
            <a:ext cx="4578493" cy="2749534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 rot="16200000">
            <a:off x="565144" y="1560573"/>
            <a:ext cx="232190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1000" dirty="0" smtClean="0"/>
              <a:t>m/Z=82</a:t>
            </a:r>
            <a:r>
              <a:rPr kumimoji="1" lang="ja-JP" altLang="en-US" sz="1000" dirty="0" smtClean="0"/>
              <a:t>を基準とした正味計数率の比</a:t>
            </a:r>
            <a:endParaRPr kumimoji="1" lang="ja-JP" altLang="en-US" sz="1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48400" y="570248"/>
            <a:ext cx="2497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en-US" altLang="ja-JP" sz="800" dirty="0" smtClean="0"/>
              <a:t>※</a:t>
            </a:r>
            <a:r>
              <a:rPr lang="ja-JP" altLang="en-US" sz="800" dirty="0" smtClean="0"/>
              <a:t>　</a:t>
            </a:r>
            <a:r>
              <a:rPr lang="en-US" altLang="ja-JP" sz="800" dirty="0" smtClean="0"/>
              <a:t>2WEL2101A</a:t>
            </a:r>
            <a:r>
              <a:rPr lang="ja-JP" altLang="en-US" sz="800" dirty="0" smtClean="0"/>
              <a:t>及び</a:t>
            </a:r>
            <a:r>
              <a:rPr lang="en-US" altLang="ja-JP" sz="800" dirty="0" smtClean="0"/>
              <a:t>C</a:t>
            </a:r>
            <a:r>
              <a:rPr lang="ja-JP" altLang="en-US" sz="800" dirty="0" smtClean="0"/>
              <a:t>は、正味計数率の比</a:t>
            </a:r>
            <a:r>
              <a:rPr lang="ja-JP" altLang="en-US" sz="800" dirty="0"/>
              <a:t>と</a:t>
            </a:r>
            <a:r>
              <a:rPr lang="ja-JP" altLang="en-US" sz="800" dirty="0" smtClean="0"/>
              <a:t>して記載。</a:t>
            </a:r>
            <a:endParaRPr lang="en-US" altLang="ja-JP" sz="800" dirty="0" smtClean="0"/>
          </a:p>
          <a:p>
            <a:pPr marL="180975" indent="-180975"/>
            <a:r>
              <a:rPr lang="ja-JP" altLang="en-US" sz="800" dirty="0"/>
              <a:t>　</a:t>
            </a:r>
            <a:r>
              <a:rPr lang="ja-JP" altLang="en-US" sz="800" dirty="0" smtClean="0"/>
              <a:t>　（</a:t>
            </a:r>
            <a:r>
              <a:rPr lang="en-US" altLang="ja-JP" sz="800" dirty="0" smtClean="0"/>
              <a:t>Se</a:t>
            </a:r>
            <a:r>
              <a:rPr lang="ja-JP" altLang="en-US" sz="800" dirty="0" smtClean="0"/>
              <a:t>以外の寄与も含まれる）</a:t>
            </a:r>
            <a:endParaRPr kumimoji="1" lang="ja-JP" altLang="en-US" sz="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846042" y="107495"/>
            <a:ext cx="1210588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1600" dirty="0" smtClean="0">
                <a:solidFill>
                  <a:srgbClr val="FF0000"/>
                </a:solidFill>
              </a:rPr>
              <a:t>関係者外秘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1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44381" y="356933"/>
            <a:ext cx="858053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600" b="1" dirty="0" smtClean="0"/>
              <a:t>その他放射性核種</a:t>
            </a:r>
            <a:endParaRPr lang="en-US" altLang="ja-JP" sz="1600" b="1" dirty="0" smtClean="0"/>
          </a:p>
          <a:p>
            <a:pPr>
              <a:spcBef>
                <a:spcPts val="600"/>
              </a:spcBef>
            </a:pPr>
            <a:r>
              <a:rPr lang="en-US" altLang="ja-JP" sz="1600" dirty="0" smtClean="0"/>
              <a:t>Sb-125, Sn-126, Sm-151</a:t>
            </a:r>
            <a:r>
              <a:rPr lang="ja-JP" altLang="en-US" sz="1600" dirty="0"/>
              <a:t>のほか</a:t>
            </a:r>
            <a:r>
              <a:rPr lang="ja-JP" altLang="en-US" sz="1600" dirty="0" smtClean="0"/>
              <a:t>、</a:t>
            </a:r>
            <a:r>
              <a:rPr lang="en-US" altLang="ja-JP" sz="1600" dirty="0" smtClean="0"/>
              <a:t>ORIGEN</a:t>
            </a:r>
            <a:r>
              <a:rPr lang="ja-JP" altLang="en-US" sz="1600" dirty="0" smtClean="0"/>
              <a:t>計算の結果を確認したところ、</a:t>
            </a:r>
            <a:r>
              <a:rPr lang="en-US" altLang="ja-JP" sz="1600" dirty="0" smtClean="0"/>
              <a:t>Pm-147, Eu-154(</a:t>
            </a:r>
            <a:r>
              <a:rPr lang="ja-JP" altLang="en-US" sz="1600" dirty="0" smtClean="0"/>
              <a:t>ガンマ</a:t>
            </a:r>
            <a:r>
              <a:rPr lang="ja-JP" altLang="en-US" sz="1600" dirty="0" smtClean="0"/>
              <a:t>線計測で</a:t>
            </a:r>
            <a:r>
              <a:rPr lang="ja-JP" altLang="en-US" sz="1600" dirty="0" smtClean="0"/>
              <a:t>検出</a:t>
            </a:r>
            <a:r>
              <a:rPr lang="en-US" altLang="ja-JP" sz="1600" dirty="0" smtClean="0"/>
              <a:t>), Eu-155, Ni-59, Cd-113m</a:t>
            </a:r>
            <a:r>
              <a:rPr lang="ja-JP" altLang="en-US" sz="1600" dirty="0" smtClean="0"/>
              <a:t>の放射性核種も比較的生成量が多いことを確認した。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4381" y="1820333"/>
            <a:ext cx="8837676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600" dirty="0" smtClean="0"/>
              <a:t>【</a:t>
            </a:r>
            <a:r>
              <a:rPr lang="ja-JP" altLang="en-US" sz="1600" dirty="0" smtClean="0"/>
              <a:t>同定結果の</a:t>
            </a:r>
            <a:r>
              <a:rPr lang="ja-JP" altLang="en-US" sz="1600" dirty="0" smtClean="0"/>
              <a:t>見直し（案）</a:t>
            </a:r>
            <a:r>
              <a:rPr lang="en-US" altLang="ja-JP" sz="1600" dirty="0" smtClean="0"/>
              <a:t>】</a:t>
            </a:r>
            <a:endParaRPr lang="en-US" altLang="ja-JP" sz="1600" dirty="0" smtClean="0"/>
          </a:p>
          <a:p>
            <a:pPr>
              <a:spcBef>
                <a:spcPts val="600"/>
              </a:spcBef>
            </a:pPr>
            <a:r>
              <a:rPr lang="ja-JP" altLang="en-US" sz="1600" dirty="0" smtClean="0"/>
              <a:t>⇒　</a:t>
            </a:r>
            <a:r>
              <a:rPr lang="en-US" altLang="ja-JP" sz="1600" dirty="0" smtClean="0"/>
              <a:t>m/Z </a:t>
            </a:r>
            <a:r>
              <a:rPr lang="en-US" altLang="ja-JP" sz="1600" dirty="0" smtClean="0"/>
              <a:t>147 </a:t>
            </a:r>
            <a:r>
              <a:rPr lang="ja-JP" altLang="en-US" sz="1600" dirty="0" smtClean="0"/>
              <a:t>：</a:t>
            </a:r>
            <a:r>
              <a:rPr lang="ja-JP" altLang="en-US" sz="1600" dirty="0" smtClean="0"/>
              <a:t>安定同位体と長半減期核種として</a:t>
            </a:r>
            <a:r>
              <a:rPr lang="ja-JP" altLang="en-US" sz="1600" dirty="0" smtClean="0"/>
              <a:t>、</a:t>
            </a:r>
            <a:r>
              <a:rPr lang="en-US" altLang="ja-JP" sz="1600" dirty="0" smtClean="0"/>
              <a:t>Pm, </a:t>
            </a:r>
            <a:r>
              <a:rPr lang="en-US" altLang="ja-JP" sz="1600" dirty="0" smtClean="0"/>
              <a:t>Sm</a:t>
            </a:r>
            <a:r>
              <a:rPr lang="ja-JP" altLang="en-US" sz="1600" dirty="0" smtClean="0"/>
              <a:t>が</a:t>
            </a:r>
            <a:r>
              <a:rPr lang="ja-JP" altLang="en-US" sz="1600" dirty="0" smtClean="0"/>
              <a:t>存在するため、そのいずれかと同定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>
              <a:spcBef>
                <a:spcPts val="600"/>
              </a:spcBef>
            </a:pPr>
            <a:r>
              <a:rPr lang="ja-JP" altLang="en-US" sz="1600" dirty="0" smtClean="0"/>
              <a:t>⇒　</a:t>
            </a:r>
            <a:r>
              <a:rPr lang="en-US" altLang="ja-JP" sz="1600" dirty="0" smtClean="0"/>
              <a:t>m/Z 151 </a:t>
            </a:r>
            <a:r>
              <a:rPr lang="ja-JP" altLang="en-US" sz="1600" dirty="0" smtClean="0"/>
              <a:t>：</a:t>
            </a:r>
            <a:r>
              <a:rPr lang="ja-JP" altLang="en-US" sz="1600" dirty="0"/>
              <a:t>安定同位体と長半減期核種として</a:t>
            </a:r>
            <a:r>
              <a:rPr lang="ja-JP" altLang="en-US" sz="1600" dirty="0" smtClean="0"/>
              <a:t>、</a:t>
            </a:r>
            <a:r>
              <a:rPr lang="en-US" altLang="ja-JP" sz="1600" dirty="0" err="1" smtClean="0"/>
              <a:t>Eu</a:t>
            </a:r>
            <a:r>
              <a:rPr lang="en-US" altLang="ja-JP" sz="1600" dirty="0" smtClean="0"/>
              <a:t>, Sm</a:t>
            </a:r>
            <a:r>
              <a:rPr lang="ja-JP" altLang="en-US" sz="1600" dirty="0" smtClean="0"/>
              <a:t>が</a:t>
            </a:r>
            <a:r>
              <a:rPr lang="ja-JP" altLang="en-US" sz="1600" dirty="0"/>
              <a:t>存在するため、そのいずれかと同定。</a:t>
            </a:r>
            <a:endParaRPr lang="ja-JP" altLang="en-US" sz="1600" dirty="0"/>
          </a:p>
          <a:p>
            <a:pPr>
              <a:spcBef>
                <a:spcPts val="600"/>
              </a:spcBef>
            </a:pPr>
            <a:r>
              <a:rPr lang="ja-JP" altLang="en-US" sz="1600" dirty="0" smtClean="0"/>
              <a:t>⇒　</a:t>
            </a:r>
            <a:r>
              <a:rPr lang="en-US" altLang="ja-JP" sz="1600" dirty="0" smtClean="0"/>
              <a:t>m/Z 154 </a:t>
            </a:r>
            <a:r>
              <a:rPr lang="ja-JP" altLang="en-US" sz="1600" dirty="0" smtClean="0"/>
              <a:t>：安定同位体と長半減期核種として、</a:t>
            </a:r>
            <a:r>
              <a:rPr lang="en-US" altLang="ja-JP" sz="1600" dirty="0" err="1" smtClean="0"/>
              <a:t>Eu</a:t>
            </a:r>
            <a:r>
              <a:rPr lang="en-US" altLang="ja-JP" sz="1600" dirty="0" smtClean="0"/>
              <a:t>, Sm, </a:t>
            </a:r>
            <a:r>
              <a:rPr lang="en-US" altLang="ja-JP" sz="1600" dirty="0" err="1" smtClean="0"/>
              <a:t>Gd</a:t>
            </a:r>
            <a:r>
              <a:rPr lang="ja-JP" altLang="en-US" sz="1600" dirty="0" smtClean="0"/>
              <a:t>が存在するため、そのいずれかと同定。</a:t>
            </a:r>
            <a:endParaRPr lang="en-US" altLang="ja-JP" sz="1600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dirty="0" smtClean="0"/>
              <a:t>⇒　</a:t>
            </a:r>
            <a:r>
              <a:rPr lang="en-US" altLang="ja-JP" sz="1600" dirty="0" smtClean="0"/>
              <a:t>m/Z 155 </a:t>
            </a:r>
            <a:r>
              <a:rPr lang="ja-JP" altLang="en-US" sz="1600" dirty="0" smtClean="0"/>
              <a:t>：安定同位体と長半減期核種として、</a:t>
            </a:r>
            <a:r>
              <a:rPr lang="en-US" altLang="ja-JP" sz="1600" dirty="0" err="1" smtClean="0"/>
              <a:t>Eu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Gd</a:t>
            </a:r>
            <a:r>
              <a:rPr lang="ja-JP" altLang="en-US" sz="1600" dirty="0" smtClean="0"/>
              <a:t>が存在するため、そのいずれかと同定。</a:t>
            </a:r>
            <a:endParaRPr lang="en-US" altLang="ja-JP" sz="1600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dirty="0" smtClean="0"/>
              <a:t>⇒　</a:t>
            </a:r>
            <a:r>
              <a:rPr lang="en-US" altLang="ja-JP" sz="1600" dirty="0" smtClean="0"/>
              <a:t>m/Z </a:t>
            </a:r>
            <a:r>
              <a:rPr lang="en-US" altLang="ja-JP" sz="1600" dirty="0" smtClean="0"/>
              <a:t>  59 </a:t>
            </a:r>
            <a:r>
              <a:rPr lang="ja-JP" altLang="en-US" sz="1600" dirty="0" smtClean="0"/>
              <a:t>：安定同位体と長半減期核種として、</a:t>
            </a:r>
            <a:r>
              <a:rPr lang="en-US" altLang="ja-JP" sz="1600" dirty="0" smtClean="0"/>
              <a:t>Co, Ni</a:t>
            </a:r>
            <a:r>
              <a:rPr lang="ja-JP" altLang="en-US" sz="1600" dirty="0" smtClean="0"/>
              <a:t>が存在するため、そのいずれかと同定。</a:t>
            </a:r>
            <a:endParaRPr lang="en-US" altLang="ja-JP" sz="1600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dirty="0" smtClean="0"/>
              <a:t>⇒</a:t>
            </a:r>
            <a:r>
              <a:rPr lang="ja-JP" altLang="en-US" sz="1600" dirty="0"/>
              <a:t>　</a:t>
            </a:r>
            <a:r>
              <a:rPr lang="en-US" altLang="ja-JP" sz="1600" dirty="0" smtClean="0"/>
              <a:t>m/Z </a:t>
            </a:r>
            <a:r>
              <a:rPr lang="en-US" altLang="ja-JP" sz="1600" dirty="0" smtClean="0"/>
              <a:t>113</a:t>
            </a:r>
            <a:r>
              <a:rPr lang="ja-JP" altLang="en-US" sz="1600" dirty="0"/>
              <a:t> </a:t>
            </a:r>
            <a:r>
              <a:rPr lang="ja-JP" altLang="en-US" sz="1600" dirty="0" smtClean="0"/>
              <a:t>：</a:t>
            </a:r>
            <a:r>
              <a:rPr lang="ja-JP" altLang="en-US" sz="1600" dirty="0" smtClean="0"/>
              <a:t>安定同位体と長半減期核種として、</a:t>
            </a:r>
            <a:r>
              <a:rPr lang="en-US" altLang="ja-JP" sz="1600" dirty="0" smtClean="0"/>
              <a:t>Cd, In</a:t>
            </a:r>
            <a:r>
              <a:rPr lang="ja-JP" altLang="en-US" sz="1600" dirty="0" smtClean="0"/>
              <a:t>が存在するため、そのいずれかと同定。</a:t>
            </a:r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46042" y="107495"/>
            <a:ext cx="1210588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1600" dirty="0" smtClean="0">
                <a:solidFill>
                  <a:srgbClr val="FF0000"/>
                </a:solidFill>
              </a:rPr>
              <a:t>関係者外秘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171</Words>
  <Application>Microsoft Office PowerPoint</Application>
  <PresentationFormat>画面に合わせる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ohnishi</dc:creator>
  <cp:lastModifiedBy>ohnishi</cp:lastModifiedBy>
  <cp:revision>20</cp:revision>
  <dcterms:created xsi:type="dcterms:W3CDTF">2022-09-28T00:02:37Z</dcterms:created>
  <dcterms:modified xsi:type="dcterms:W3CDTF">2022-09-28T09:14:42Z</dcterms:modified>
</cp:coreProperties>
</file>