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5" r:id="rId2"/>
    <p:sldId id="266" r:id="rId3"/>
    <p:sldId id="267" r:id="rId4"/>
    <p:sldId id="268" r:id="rId5"/>
    <p:sldId id="269" r:id="rId6"/>
    <p:sldId id="270" r:id="rId7"/>
    <p:sldId id="271" r:id="rId8"/>
    <p:sldId id="272" r:id="rId9"/>
    <p:sldId id="274" r:id="rId10"/>
    <p:sldId id="2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7" d="100"/>
          <a:sy n="97" d="100"/>
        </p:scale>
        <p:origin x="3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1B4C5-A4F6-4443-8541-AB83F9F4E492}"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ADA13-1377-4CD5-A132-56DA0E16C751}" type="slidenum">
              <a:rPr kumimoji="1" lang="ja-JP" altLang="en-US" smtClean="0"/>
              <a:t>‹#›</a:t>
            </a:fld>
            <a:endParaRPr kumimoji="1" lang="ja-JP" altLang="en-US"/>
          </a:p>
        </p:txBody>
      </p:sp>
    </p:spTree>
    <p:extLst>
      <p:ext uri="{BB962C8B-B14F-4D97-AF65-F5344CB8AC3E}">
        <p14:creationId xmlns:p14="http://schemas.microsoft.com/office/powerpoint/2010/main" val="37789445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7AD65E2-E66D-45A0-9D79-C60130309FCB}" type="datetime1">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226978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E1A458B-F10D-400F-9C1A-3A465BE1A372}" type="datetime1">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402316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ABFF3E-5D3C-460A-9074-1A7E0BE86FA0}" type="datetime1">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204766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361CD4-21FB-4EAB-AE12-4F880D89116A}" type="datetime1">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47396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B5142A-0B28-465F-A96C-0A22BD872395}" type="datetime1">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88646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9998E01-DDF1-40C2-AD62-7242FC35995D}" type="datetime1">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426750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A03821-D145-4849-9873-BFBDD1223DC4}" type="datetime1">
              <a:rPr kumimoji="1" lang="ja-JP" altLang="en-US" smtClean="0"/>
              <a:t>2022/7/28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253389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9A790CC-AB4B-4F01-85BF-B1C346CC67DA}" type="datetime1">
              <a:rPr kumimoji="1" lang="ja-JP" altLang="en-US" smtClean="0"/>
              <a:t>2022/7/28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422580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823DC-3566-4F4F-8686-F5C59A82F18A}" type="datetime1">
              <a:rPr kumimoji="1" lang="ja-JP" altLang="en-US" smtClean="0"/>
              <a:t>2022/7/28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30405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17162CC-D41D-474A-AEBC-AD271452C342}" type="datetime1">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325866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3234557-7AB7-4806-AD08-BF785C5F5DAF}" type="datetime1">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322838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775" y="98426"/>
            <a:ext cx="8858250" cy="692149"/>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775" y="1054099"/>
            <a:ext cx="8858250" cy="522287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4775" y="64198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F1D29-A59A-4C95-B930-9EE4B3FED8AD}" type="datetime1">
              <a:rPr kumimoji="1" lang="ja-JP" altLang="en-US" smtClean="0"/>
              <a:t>2022/7/28</a:t>
            </a:fld>
            <a:endParaRPr kumimoji="1" lang="ja-JP" altLang="en-US"/>
          </a:p>
        </p:txBody>
      </p:sp>
      <p:sp>
        <p:nvSpPr>
          <p:cNvPr id="5" name="Footer Placeholder 4"/>
          <p:cNvSpPr>
            <a:spLocks noGrp="1"/>
          </p:cNvSpPr>
          <p:nvPr>
            <p:ph type="ftr" sz="quarter" idx="3"/>
          </p:nvPr>
        </p:nvSpPr>
        <p:spPr>
          <a:xfrm>
            <a:off x="3143250" y="64198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19925" y="64198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9C3C1-60D4-4D9D-949D-AF7C7CC3A768}" type="slidenum">
              <a:rPr kumimoji="1" lang="ja-JP" altLang="en-US" smtClean="0"/>
              <a:t>‹#›</a:t>
            </a:fld>
            <a:endParaRPr kumimoji="1" lang="ja-JP" altLang="en-US"/>
          </a:p>
        </p:txBody>
      </p:sp>
    </p:spTree>
    <p:extLst>
      <p:ext uri="{BB962C8B-B14F-4D97-AF65-F5344CB8AC3E}">
        <p14:creationId xmlns:p14="http://schemas.microsoft.com/office/powerpoint/2010/main" val="306505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723642" y="0"/>
            <a:ext cx="2364750" cy="400110"/>
          </a:xfrm>
          <a:prstGeom prst="rect">
            <a:avLst/>
          </a:prstGeom>
          <a:noFill/>
        </p:spPr>
        <p:txBody>
          <a:bodyPr wrap="none" rtlCol="0">
            <a:spAutoFit/>
          </a:bodyPr>
          <a:lstStyle/>
          <a:p>
            <a:pPr algn="ctr">
              <a:spcBef>
                <a:spcPts val="600"/>
              </a:spcBef>
            </a:pPr>
            <a:r>
              <a:rPr kumimoji="1" lang="en-US" altLang="ja-JP" sz="2000" dirty="0" smtClean="0"/>
              <a:t>2022.07.28 </a:t>
            </a:r>
            <a:r>
              <a:rPr kumimoji="1" lang="ja-JP" altLang="en-US" sz="2000" dirty="0" smtClean="0"/>
              <a:t>分析</a:t>
            </a:r>
            <a:r>
              <a:rPr kumimoji="1" lang="en-US" altLang="ja-JP" sz="2000" dirty="0" smtClean="0"/>
              <a:t>TF</a:t>
            </a:r>
            <a:endParaRPr kumimoji="1" lang="ja-JP" altLang="en-US" sz="2000" dirty="0"/>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1</a:t>
            </a:fld>
            <a:endParaRPr kumimoji="1" lang="ja-JP" altLang="en-US"/>
          </a:p>
        </p:txBody>
      </p:sp>
      <p:sp>
        <p:nvSpPr>
          <p:cNvPr id="3" name="正方形/長方形 2"/>
          <p:cNvSpPr/>
          <p:nvPr/>
        </p:nvSpPr>
        <p:spPr>
          <a:xfrm>
            <a:off x="603385" y="2078334"/>
            <a:ext cx="8124340" cy="523220"/>
          </a:xfrm>
          <a:prstGeom prst="rect">
            <a:avLst/>
          </a:prstGeom>
        </p:spPr>
        <p:txBody>
          <a:bodyPr wrap="none">
            <a:spAutoFit/>
          </a:bodyPr>
          <a:lstStyle/>
          <a:p>
            <a:r>
              <a:rPr lang="ja-JP" altLang="ja-JP" sz="2800" b="1" dirty="0">
                <a:ea typeface="游ゴシック" panose="020B0400000000000000" pitchFamily="50" charset="-128"/>
                <a:cs typeface="Times New Roman" panose="02020603050405020304" pitchFamily="18" charset="0"/>
              </a:rPr>
              <a:t>過年度</a:t>
            </a:r>
            <a:r>
              <a:rPr lang="ja-JP" altLang="ja-JP" sz="2800" b="1" dirty="0" smtClean="0">
                <a:ea typeface="游ゴシック" panose="020B0400000000000000" pitchFamily="50" charset="-128"/>
                <a:cs typeface="Times New Roman" panose="02020603050405020304" pitchFamily="18" charset="0"/>
              </a:rPr>
              <a:t>サンプル</a:t>
            </a:r>
            <a:r>
              <a:rPr lang="ja-JP" altLang="en-US" sz="2800" b="1" dirty="0" smtClean="0">
                <a:ea typeface="游ゴシック" panose="020B0400000000000000" pitchFamily="50" charset="-128"/>
                <a:cs typeface="Times New Roman" panose="02020603050405020304" pitchFamily="18" charset="0"/>
              </a:rPr>
              <a:t>（</a:t>
            </a:r>
            <a:r>
              <a:rPr lang="en-US" altLang="ja-JP" sz="2800" b="1" dirty="0" smtClean="0">
                <a:ea typeface="游ゴシック" panose="020B0400000000000000" pitchFamily="50" charset="-128"/>
                <a:cs typeface="Times New Roman" panose="02020603050405020304" pitchFamily="18" charset="0"/>
              </a:rPr>
              <a:t>TEM</a:t>
            </a:r>
            <a:r>
              <a:rPr lang="ja-JP" altLang="en-US" sz="2800" b="1" dirty="0" smtClean="0">
                <a:ea typeface="游ゴシック" panose="020B0400000000000000" pitchFamily="50" charset="-128"/>
                <a:cs typeface="Times New Roman" panose="02020603050405020304" pitchFamily="18" charset="0"/>
              </a:rPr>
              <a:t>分析）</a:t>
            </a:r>
            <a:r>
              <a:rPr lang="ja-JP" altLang="ja-JP" sz="2800" b="1" dirty="0" smtClean="0">
                <a:ea typeface="游ゴシック" panose="020B0400000000000000" pitchFamily="50" charset="-128"/>
                <a:cs typeface="Times New Roman" panose="02020603050405020304" pitchFamily="18" charset="0"/>
              </a:rPr>
              <a:t>の</a:t>
            </a:r>
            <a:r>
              <a:rPr lang="ja-JP" altLang="ja-JP" sz="2800" b="1" dirty="0">
                <a:ea typeface="游ゴシック" panose="020B0400000000000000" pitchFamily="50" charset="-128"/>
                <a:cs typeface="Times New Roman" panose="02020603050405020304" pitchFamily="18" charset="0"/>
              </a:rPr>
              <a:t>対象</a:t>
            </a:r>
            <a:r>
              <a:rPr lang="ja-JP" altLang="ja-JP" sz="2800" b="1" dirty="0" smtClean="0">
                <a:ea typeface="游ゴシック" panose="020B0400000000000000" pitchFamily="50" charset="-128"/>
                <a:cs typeface="Times New Roman" panose="02020603050405020304" pitchFamily="18" charset="0"/>
              </a:rPr>
              <a:t>候補</a:t>
            </a:r>
            <a:r>
              <a:rPr lang="ja-JP" altLang="en-US" sz="2800" b="1" dirty="0" smtClean="0">
                <a:ea typeface="游ゴシック" panose="020B0400000000000000" pitchFamily="50" charset="-128"/>
                <a:cs typeface="Times New Roman" panose="02020603050405020304" pitchFamily="18" charset="0"/>
              </a:rPr>
              <a:t>について</a:t>
            </a:r>
            <a:endParaRPr lang="ja-JP" altLang="en-US" sz="2800" b="1" dirty="0"/>
          </a:p>
        </p:txBody>
      </p:sp>
    </p:spTree>
    <p:extLst>
      <p:ext uri="{BB962C8B-B14F-4D97-AF65-F5344CB8AC3E}">
        <p14:creationId xmlns:p14="http://schemas.microsoft.com/office/powerpoint/2010/main" val="4208610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42530116"/>
              </p:ext>
            </p:extLst>
          </p:nvPr>
        </p:nvGraphicFramePr>
        <p:xfrm>
          <a:off x="98762" y="1638915"/>
          <a:ext cx="8760758" cy="4921562"/>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133451">
                  <a:extLst>
                    <a:ext uri="{9D8B030D-6E8A-4147-A177-3AD203B41FA5}">
                      <a16:colId xmlns:a16="http://schemas.microsoft.com/office/drawing/2014/main" val="3409035531"/>
                    </a:ext>
                  </a:extLst>
                </a:gridCol>
                <a:gridCol w="1154355">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3</a:t>
                      </a:r>
                      <a:r>
                        <a:rPr lang="ja-JP" sz="900" kern="100" dirty="0">
                          <a:effectLst/>
                        </a:rPr>
                        <a:t>号機 格納容器内部調査装置付着物</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3u-PCVDEPO-X-2017</a:t>
                      </a:r>
                      <a:endParaRPr lang="ja-JP" sz="1050" kern="100" dirty="0">
                        <a:effectLst/>
                      </a:endParaRPr>
                    </a:p>
                    <a:p>
                      <a:pPr algn="just">
                        <a:lnSpc>
                          <a:spcPts val="1200"/>
                        </a:lnSpc>
                        <a:spcAft>
                          <a:spcPts val="0"/>
                        </a:spcAft>
                      </a:pPr>
                      <a:r>
                        <a:rPr lang="en-US" sz="900" kern="100" dirty="0">
                          <a:effectLst/>
                        </a:rPr>
                        <a:t>  X=1, 2</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硝酸）】水溶成分中に</a:t>
                      </a:r>
                      <a:r>
                        <a:rPr lang="en-US" sz="900" kern="100" dirty="0">
                          <a:effectLst/>
                        </a:rPr>
                        <a:t>Li, B, Na, Mg, Al, Ca, </a:t>
                      </a:r>
                      <a:r>
                        <a:rPr lang="en-US" sz="900" kern="100" dirty="0" err="1">
                          <a:effectLst/>
                        </a:rPr>
                        <a:t>Ti</a:t>
                      </a:r>
                      <a:r>
                        <a:rPr lang="en-US" sz="900" kern="100" dirty="0">
                          <a:effectLst/>
                        </a:rPr>
                        <a:t>, V, Cr, </a:t>
                      </a:r>
                      <a:r>
                        <a:rPr lang="en-US" sz="900" kern="100" dirty="0" err="1">
                          <a:effectLst/>
                        </a:rPr>
                        <a:t>Mn</a:t>
                      </a:r>
                      <a:r>
                        <a:rPr lang="en-US" sz="900" kern="100" dirty="0">
                          <a:effectLst/>
                        </a:rPr>
                        <a:t>, Fe, Co, Ni, Cu, Zn, </a:t>
                      </a:r>
                      <a:r>
                        <a:rPr lang="en-US" sz="900" kern="100" dirty="0" err="1">
                          <a:effectLst/>
                        </a:rPr>
                        <a:t>Rb</a:t>
                      </a:r>
                      <a:r>
                        <a:rPr lang="en-US" sz="900" kern="100" dirty="0">
                          <a:effectLst/>
                        </a:rPr>
                        <a:t>, </a:t>
                      </a:r>
                      <a:r>
                        <a:rPr lang="en-US" sz="900" kern="100" dirty="0" err="1">
                          <a:effectLst/>
                        </a:rPr>
                        <a:t>Sr</a:t>
                      </a:r>
                      <a:r>
                        <a:rPr lang="en-US" sz="900" kern="100" dirty="0">
                          <a:effectLst/>
                        </a:rPr>
                        <a:t>, Y,  Mo, Sb, Ba, La, Ce, </a:t>
                      </a:r>
                      <a:r>
                        <a:rPr lang="en-US" sz="900" kern="100" dirty="0" err="1">
                          <a:effectLst/>
                        </a:rPr>
                        <a:t>Nd</a:t>
                      </a:r>
                      <a:r>
                        <a:rPr lang="en-US" sz="900" kern="100" dirty="0">
                          <a:effectLst/>
                        </a:rPr>
                        <a:t>, </a:t>
                      </a:r>
                      <a:r>
                        <a:rPr lang="en-US" sz="900" kern="100" dirty="0" err="1">
                          <a:effectLst/>
                        </a:rPr>
                        <a:t>Gd</a:t>
                      </a:r>
                      <a:r>
                        <a:rPr lang="en-US" sz="900" kern="100" dirty="0">
                          <a:effectLst/>
                        </a:rPr>
                        <a:t>, </a:t>
                      </a:r>
                      <a:r>
                        <a:rPr lang="en-US" sz="900" kern="100" dirty="0" err="1">
                          <a:effectLst/>
                        </a:rPr>
                        <a:t>Pb</a:t>
                      </a:r>
                      <a:r>
                        <a:rPr lang="en-US" sz="900" kern="100" dirty="0">
                          <a:effectLst/>
                        </a:rPr>
                        <a:t>, U</a:t>
                      </a:r>
                      <a:r>
                        <a:rPr lang="ja-JP" sz="900" kern="100" dirty="0">
                          <a:effectLst/>
                        </a:rPr>
                        <a:t>を，硝酸溶成分中にこれに加えて</a:t>
                      </a:r>
                      <a:r>
                        <a:rPr lang="en-US" sz="900" kern="100" dirty="0">
                          <a:effectLst/>
                        </a:rPr>
                        <a:t> </a:t>
                      </a:r>
                      <a:r>
                        <a:rPr lang="en-US" sz="900" kern="100" dirty="0" err="1">
                          <a:effectLst/>
                        </a:rPr>
                        <a:t>Zr</a:t>
                      </a:r>
                      <a:r>
                        <a:rPr lang="en-US" sz="900" kern="100" dirty="0">
                          <a:effectLst/>
                        </a:rPr>
                        <a:t>, Ag, Cd, Sn, Cs, </a:t>
                      </a:r>
                      <a:r>
                        <a:rPr lang="en-US" sz="900" kern="100" dirty="0" err="1">
                          <a:effectLst/>
                        </a:rPr>
                        <a:t>Pr</a:t>
                      </a:r>
                      <a:r>
                        <a:rPr lang="en-US" sz="900" kern="100" dirty="0">
                          <a:effectLst/>
                        </a:rPr>
                        <a:t>, Sm, </a:t>
                      </a:r>
                      <a:r>
                        <a:rPr lang="en-US" sz="900" kern="100" dirty="0" err="1">
                          <a:effectLst/>
                        </a:rPr>
                        <a:t>Eu</a:t>
                      </a:r>
                      <a:r>
                        <a:rPr lang="en-US" sz="900" kern="100" dirty="0">
                          <a:effectLst/>
                        </a:rPr>
                        <a:t>, Tb, Bi</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60</a:t>
                      </a:r>
                      <a:r>
                        <a:rPr lang="en-US" sz="900" kern="100" dirty="0">
                          <a:effectLst/>
                        </a:rPr>
                        <a:t>Co, </a:t>
                      </a:r>
                      <a:r>
                        <a:rPr lang="en-US" sz="900" kern="100" baseline="30000" dirty="0">
                          <a:effectLst/>
                        </a:rPr>
                        <a:t>106</a:t>
                      </a:r>
                      <a:r>
                        <a:rPr lang="en-US" sz="900" kern="100" dirty="0">
                          <a:effectLst/>
                        </a:rPr>
                        <a:t>Rh, </a:t>
                      </a:r>
                      <a:r>
                        <a:rPr lang="en-US" sz="900" kern="100" baseline="30000" dirty="0">
                          <a:effectLst/>
                        </a:rPr>
                        <a:t>125</a:t>
                      </a:r>
                      <a:r>
                        <a:rPr lang="en-US" sz="900" kern="100" dirty="0">
                          <a:effectLst/>
                        </a:rPr>
                        <a:t>Sb,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144</a:t>
                      </a:r>
                      <a:r>
                        <a:rPr lang="en-US" sz="900" kern="100" dirty="0">
                          <a:effectLst/>
                        </a:rPr>
                        <a:t>Ce, </a:t>
                      </a:r>
                      <a:r>
                        <a:rPr lang="en-US" sz="900" kern="100" baseline="30000" dirty="0">
                          <a:effectLst/>
                        </a:rPr>
                        <a:t>154</a:t>
                      </a:r>
                      <a:r>
                        <a:rPr lang="en-US" sz="900" kern="100" dirty="0">
                          <a:effectLst/>
                        </a:rPr>
                        <a:t>Eu, </a:t>
                      </a:r>
                      <a:r>
                        <a:rPr lang="en-US" sz="900" kern="100" baseline="30000" dirty="0">
                          <a:effectLst/>
                        </a:rPr>
                        <a:t>155</a:t>
                      </a:r>
                      <a:r>
                        <a:rPr lang="en-US" sz="900" kern="100" dirty="0">
                          <a:effectLst/>
                        </a:rPr>
                        <a:t>Eu</a:t>
                      </a:r>
                      <a:r>
                        <a:rPr lang="ja-JP" sz="900" kern="100" dirty="0">
                          <a:effectLst/>
                        </a:rPr>
                        <a:t>を、</a:t>
                      </a:r>
                      <a:r>
                        <a:rPr lang="en-US" sz="900" kern="100" dirty="0">
                          <a:effectLst/>
                        </a:rPr>
                        <a:t>α</a:t>
                      </a:r>
                      <a:r>
                        <a:rPr lang="ja-JP" sz="900" kern="100" dirty="0">
                          <a:effectLst/>
                        </a:rPr>
                        <a:t>で</a:t>
                      </a:r>
                      <a:r>
                        <a:rPr lang="en-US" sz="900" kern="100" baseline="30000" dirty="0">
                          <a:effectLst/>
                        </a:rPr>
                        <a:t>239</a:t>
                      </a:r>
                      <a:r>
                        <a:rPr lang="en-US" sz="900" kern="100" dirty="0">
                          <a:effectLst/>
                        </a:rPr>
                        <a:t>Pu + </a:t>
                      </a:r>
                      <a:r>
                        <a:rPr lang="en-US" sz="900" kern="100" baseline="30000" dirty="0">
                          <a:effectLst/>
                        </a:rPr>
                        <a:t>240</a:t>
                      </a:r>
                      <a:r>
                        <a:rPr lang="en-US" sz="900" kern="100" dirty="0">
                          <a:effectLst/>
                        </a:rPr>
                        <a:t>Pu, </a:t>
                      </a:r>
                      <a:r>
                        <a:rPr lang="en-US" sz="900" kern="100" baseline="30000" dirty="0">
                          <a:effectLst/>
                        </a:rPr>
                        <a:t>238</a:t>
                      </a:r>
                      <a:r>
                        <a:rPr lang="en-US" sz="900" kern="100" dirty="0">
                          <a:effectLst/>
                        </a:rPr>
                        <a:t>Pu + </a:t>
                      </a:r>
                      <a:r>
                        <a:rPr lang="en-US" sz="900" kern="100" baseline="30000" dirty="0">
                          <a:effectLst/>
                        </a:rPr>
                        <a:t>241</a:t>
                      </a:r>
                      <a:r>
                        <a:rPr lang="en-US" sz="900" kern="100" dirty="0">
                          <a:effectLst/>
                        </a:rPr>
                        <a:t>Am, </a:t>
                      </a:r>
                      <a:r>
                        <a:rPr lang="en-US" sz="900" kern="100" baseline="30000" dirty="0">
                          <a:effectLst/>
                        </a:rPr>
                        <a:t>243</a:t>
                      </a:r>
                      <a:r>
                        <a:rPr lang="en-US" sz="900" kern="100" dirty="0">
                          <a:effectLst/>
                        </a:rPr>
                        <a:t>Cm + </a:t>
                      </a:r>
                      <a:r>
                        <a:rPr lang="en-US" sz="900" kern="100" baseline="30000" dirty="0">
                          <a:effectLst/>
                        </a:rPr>
                        <a:t>244</a:t>
                      </a:r>
                      <a:r>
                        <a:rPr lang="en-US" sz="900" kern="100" dirty="0">
                          <a:effectLst/>
                        </a:rPr>
                        <a:t>Cm</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 </a:t>
                      </a:r>
                      <a:r>
                        <a:rPr lang="en-US" sz="900" kern="100" dirty="0" err="1">
                          <a:effectLst/>
                        </a:rPr>
                        <a:t>Zr</a:t>
                      </a:r>
                      <a:r>
                        <a:rPr lang="ja-JP" sz="900" kern="100" dirty="0">
                          <a:effectLst/>
                        </a:rPr>
                        <a:t>検出。</a:t>
                      </a:r>
                      <a:r>
                        <a:rPr lang="en-US" sz="900" kern="100" dirty="0">
                          <a:effectLst/>
                        </a:rPr>
                        <a:t>U</a:t>
                      </a:r>
                      <a:r>
                        <a:rPr lang="ja-JP" sz="900" kern="100" dirty="0">
                          <a:effectLst/>
                        </a:rPr>
                        <a:t>粒子周囲に</a:t>
                      </a:r>
                      <a:r>
                        <a:rPr lang="en-US" sz="900" kern="100" dirty="0">
                          <a:effectLst/>
                        </a:rPr>
                        <a:t>Fe</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46</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比が低い領域が多数。同比が中間程度の領域及び高い領域も存在。</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c-UO</a:t>
                      </a:r>
                      <a:r>
                        <a:rPr lang="en-US" sz="900" kern="100" baseline="-25000" dirty="0">
                          <a:effectLst/>
                        </a:rPr>
                        <a:t>2</a:t>
                      </a:r>
                      <a:r>
                        <a:rPr lang="en-US" sz="900" kern="100" dirty="0">
                          <a:effectLst/>
                        </a:rPr>
                        <a:t>, c-(</a:t>
                      </a:r>
                      <a:r>
                        <a:rPr lang="en-US" sz="900" kern="100" dirty="0" err="1">
                          <a:effectLst/>
                        </a:rPr>
                        <a:t>U,Fe</a:t>
                      </a:r>
                      <a:r>
                        <a:rPr lang="en-US" sz="900" kern="100" dirty="0">
                          <a:effectLst/>
                        </a:rPr>
                        <a:t>)O</a:t>
                      </a:r>
                      <a:r>
                        <a:rPr lang="en-US" sz="900" kern="100" baseline="-25000" dirty="0">
                          <a:effectLst/>
                        </a:rPr>
                        <a:t>2</a:t>
                      </a:r>
                      <a:r>
                        <a:rPr lang="en-US" sz="900" kern="100" dirty="0">
                          <a:effectLst/>
                        </a:rPr>
                        <a:t>, c-(</a:t>
                      </a:r>
                      <a:r>
                        <a:rPr lang="en-US" sz="900" kern="100" dirty="0" err="1">
                          <a:effectLst/>
                        </a:rPr>
                        <a:t>U,Zr</a:t>
                      </a:r>
                      <a:r>
                        <a:rPr lang="en-US" sz="900" kern="100" dirty="0">
                          <a:effectLst/>
                        </a:rPr>
                        <a:t>)O</a:t>
                      </a:r>
                      <a:r>
                        <a:rPr lang="en-US" sz="900" kern="100" baseline="-25000" dirty="0">
                          <a:effectLst/>
                        </a:rPr>
                        <a:t>2</a:t>
                      </a:r>
                      <a:r>
                        <a:rPr lang="en-US" sz="900" kern="100" dirty="0">
                          <a:effectLst/>
                        </a:rPr>
                        <a:t>, t-(</a:t>
                      </a:r>
                      <a:r>
                        <a:rPr lang="en-US" sz="900" kern="100" dirty="0" err="1">
                          <a:effectLst/>
                        </a:rPr>
                        <a:t>Zr,U</a:t>
                      </a:r>
                      <a:r>
                        <a:rPr lang="en-US" sz="900" kern="100" dirty="0">
                          <a:effectLst/>
                        </a:rPr>
                        <a:t>)O</a:t>
                      </a:r>
                      <a:r>
                        <a:rPr lang="en-US" sz="900" kern="100" baseline="-25000" dirty="0">
                          <a:effectLst/>
                        </a:rPr>
                        <a:t>2</a:t>
                      </a:r>
                      <a:r>
                        <a:rPr lang="en-US" sz="900" kern="100" dirty="0">
                          <a:effectLst/>
                        </a:rPr>
                        <a:t> (and/or) α-</a:t>
                      </a:r>
                      <a:r>
                        <a:rPr lang="en-US" sz="900" kern="100" dirty="0" err="1">
                          <a:effectLst/>
                        </a:rPr>
                        <a:t>Zr</a:t>
                      </a:r>
                      <a:r>
                        <a:rPr lang="en-US" sz="900" kern="100" dirty="0">
                          <a:effectLst/>
                        </a:rPr>
                        <a:t>(O), Fe</a:t>
                      </a:r>
                      <a:r>
                        <a:rPr lang="en-US" sz="900" kern="100" baseline="-25000" dirty="0">
                          <a:effectLst/>
                        </a:rPr>
                        <a:t>3</a:t>
                      </a:r>
                      <a:r>
                        <a:rPr lang="en-US" sz="900" kern="100" dirty="0">
                          <a:effectLst/>
                        </a:rPr>
                        <a:t>O</a:t>
                      </a:r>
                      <a:r>
                        <a:rPr lang="en-US" sz="900" kern="100" baseline="-25000" dirty="0">
                          <a:effectLst/>
                        </a:rPr>
                        <a:t>4</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は燃料由来と判定。また，放射化物由来の核種の検出，</a:t>
                      </a:r>
                      <a:r>
                        <a:rPr lang="en-US" sz="900" kern="100" dirty="0">
                          <a:effectLst/>
                        </a:rPr>
                        <a:t>Fe, Cr, Ni, </a:t>
                      </a:r>
                      <a:r>
                        <a:rPr lang="en-US" sz="900" kern="100" dirty="0" err="1">
                          <a:effectLst/>
                        </a:rPr>
                        <a:t>Mn</a:t>
                      </a:r>
                      <a:r>
                        <a:rPr lang="ja-JP" sz="900" kern="100" dirty="0">
                          <a:effectLst/>
                        </a:rPr>
                        <a:t>などの構造材由来の元素の検出とその共存傾向，および</a:t>
                      </a:r>
                      <a:r>
                        <a:rPr lang="en-US" sz="900" kern="100" dirty="0" err="1">
                          <a:effectLst/>
                        </a:rPr>
                        <a:t>Zr</a:t>
                      </a:r>
                      <a:r>
                        <a:rPr lang="ja-JP" sz="900" kern="100" dirty="0" err="1">
                          <a:effectLst/>
                        </a:rPr>
                        <a:t>の検</a:t>
                      </a:r>
                      <a:r>
                        <a:rPr lang="ja-JP" sz="900" kern="100" dirty="0">
                          <a:effectLst/>
                        </a:rPr>
                        <a:t>出から，構造材と</a:t>
                      </a:r>
                      <a:r>
                        <a:rPr lang="en-US" sz="900" kern="100" dirty="0" err="1">
                          <a:effectLst/>
                        </a:rPr>
                        <a:t>Zry</a:t>
                      </a:r>
                      <a:r>
                        <a:rPr lang="ja-JP" sz="900" kern="100" dirty="0">
                          <a:effectLst/>
                        </a:rPr>
                        <a:t>の双方がこのサンプルの形成に寄与したと推定。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立方晶（蛍石型構造）中に</a:t>
                      </a:r>
                      <a:r>
                        <a:rPr lang="en-US" sz="900" kern="100" dirty="0">
                          <a:effectLst/>
                        </a:rPr>
                        <a:t>Fe, Cr, </a:t>
                      </a:r>
                      <a:r>
                        <a:rPr lang="en-US" sz="900" kern="100" dirty="0" err="1">
                          <a:effectLst/>
                        </a:rPr>
                        <a:t>Zr</a:t>
                      </a:r>
                      <a:r>
                        <a:rPr lang="ja-JP" sz="900" kern="100" dirty="0" err="1">
                          <a:effectLst/>
                        </a:rPr>
                        <a:t>が固</a:t>
                      </a:r>
                      <a:r>
                        <a:rPr lang="ja-JP" sz="900" kern="100" dirty="0">
                          <a:effectLst/>
                        </a:rPr>
                        <a:t>溶されていたことより，液相から凝固して形成した粒子（</a:t>
                      </a:r>
                      <a:r>
                        <a:rPr lang="en-US" sz="900" kern="100" dirty="0">
                          <a:effectLst/>
                        </a:rPr>
                        <a:t>Type-I</a:t>
                      </a:r>
                      <a:r>
                        <a:rPr lang="ja-JP" sz="900" kern="100" dirty="0">
                          <a:effectLst/>
                        </a:rPr>
                        <a:t>）と推定される。また，正方晶が析出した粒子については，正方晶が生成される温度（約</a:t>
                      </a:r>
                      <a:r>
                        <a:rPr lang="en-US" sz="900" kern="100" dirty="0">
                          <a:effectLst/>
                        </a:rPr>
                        <a:t>1800</a:t>
                      </a:r>
                      <a:r>
                        <a:rPr lang="ja-JP" sz="900" kern="100" dirty="0">
                          <a:effectLst/>
                        </a:rPr>
                        <a:t>℃以下）までは徐冷され，その後，正方晶から単斜晶への変態が生じない冷却速度で急冷された粒子であると推定される。これは，下部プレナムの冷却水で急冷された根拠となる可能性がある。</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溶融状態からの冷却条件の推定に資するデータの集積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a:t>
                      </a:r>
                      <a:r>
                        <a:rPr lang="ja-JP" sz="900" kern="100" dirty="0">
                          <a:effectLst/>
                        </a:rPr>
                        <a:t>）の追加探索及び</a:t>
                      </a:r>
                      <a:r>
                        <a:rPr lang="en-US" sz="900" kern="100" dirty="0">
                          <a:effectLst/>
                        </a:rPr>
                        <a:t>U/</a:t>
                      </a:r>
                      <a:r>
                        <a:rPr lang="en-US" sz="900" kern="100" dirty="0" err="1">
                          <a:effectLst/>
                        </a:rPr>
                        <a:t>Zr</a:t>
                      </a:r>
                      <a:r>
                        <a:rPr lang="ja-JP" sz="900" kern="100" dirty="0">
                          <a:effectLst/>
                        </a:rPr>
                        <a:t>比や結晶構造の把握</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RPV</a:t>
                      </a:r>
                      <a:r>
                        <a:rPr lang="ja-JP" sz="900" kern="100" dirty="0">
                          <a:effectLst/>
                        </a:rPr>
                        <a:t>内雰囲気の推定に資するデータの集積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α-</a:t>
                      </a:r>
                      <a:r>
                        <a:rPr lang="en-US" sz="900" kern="100" dirty="0" err="1">
                          <a:effectLst/>
                        </a:rPr>
                        <a:t>Zr</a:t>
                      </a:r>
                      <a:r>
                        <a:rPr lang="en-US" sz="900" kern="100" dirty="0">
                          <a:effectLst/>
                        </a:rPr>
                        <a:t>(O)</a:t>
                      </a:r>
                      <a:r>
                        <a:rPr lang="ja-JP" sz="900" kern="100" dirty="0">
                          <a:effectLst/>
                        </a:rPr>
                        <a:t>の探索、金属／酸化物の判定</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3uPCV</a:t>
                      </a:r>
                    </a:p>
                    <a:p>
                      <a:pPr algn="ctr">
                        <a:lnSpc>
                          <a:spcPts val="1200"/>
                        </a:lnSpc>
                        <a:spcAft>
                          <a:spcPts val="0"/>
                        </a:spcAft>
                      </a:pP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dirty="0">
                          <a:effectLst/>
                        </a:rPr>
                        <a:t>3</a:t>
                      </a:r>
                      <a:r>
                        <a:rPr lang="ja-JP" sz="900" kern="100" dirty="0">
                          <a:effectLst/>
                        </a:rPr>
                        <a:t>号機</a:t>
                      </a:r>
                      <a:r>
                        <a:rPr lang="en-US" sz="900" kern="100" dirty="0">
                          <a:effectLst/>
                        </a:rPr>
                        <a:t> PCV</a:t>
                      </a:r>
                      <a:r>
                        <a:rPr lang="ja-JP" sz="900" kern="100" dirty="0">
                          <a:effectLst/>
                        </a:rPr>
                        <a:t>外（トーラス室）滞留水ろ過物</a:t>
                      </a:r>
                      <a:r>
                        <a:rPr lang="ja-JP" sz="900" kern="100" dirty="0" err="1">
                          <a:effectLst/>
                        </a:rPr>
                        <a:t>ろ</a:t>
                      </a:r>
                      <a:r>
                        <a:rPr lang="ja-JP" sz="900" kern="100" dirty="0">
                          <a:effectLst/>
                        </a:rPr>
                        <a:t>紙</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3u-TORUS-X-2019</a:t>
                      </a:r>
                      <a:endParaRPr lang="ja-JP" sz="1050" kern="100" dirty="0">
                        <a:effectLst/>
                      </a:endParaRPr>
                    </a:p>
                    <a:p>
                      <a:pPr algn="just">
                        <a:lnSpc>
                          <a:spcPts val="1200"/>
                        </a:lnSpc>
                        <a:spcAft>
                          <a:spcPts val="0"/>
                        </a:spcAft>
                      </a:pPr>
                      <a:r>
                        <a:rPr lang="en-US" sz="900" kern="100" dirty="0">
                          <a:effectLst/>
                        </a:rPr>
                        <a:t>  X=1, 2</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B, Na, Mg, Al, Ca, Cr, </a:t>
                      </a:r>
                      <a:r>
                        <a:rPr lang="en-US" sz="900" kern="100" dirty="0" err="1">
                          <a:effectLst/>
                        </a:rPr>
                        <a:t>Mn</a:t>
                      </a:r>
                      <a:r>
                        <a:rPr lang="en-US" sz="900" kern="100" dirty="0">
                          <a:effectLst/>
                        </a:rPr>
                        <a:t>, Fe, Ni, Cu, Zn, </a:t>
                      </a:r>
                      <a:r>
                        <a:rPr lang="en-US" sz="900" kern="100" dirty="0" err="1">
                          <a:effectLst/>
                        </a:rPr>
                        <a:t>Sr</a:t>
                      </a:r>
                      <a:r>
                        <a:rPr lang="en-US" sz="900" kern="100" dirty="0">
                          <a:effectLst/>
                        </a:rPr>
                        <a:t>, Sn, Sb, Ba, Ce, U</a:t>
                      </a:r>
                      <a:r>
                        <a:rPr lang="ja-JP" sz="900" kern="100" dirty="0" err="1">
                          <a:effectLst/>
                        </a:rPr>
                        <a:t>を検</a:t>
                      </a:r>
                      <a:r>
                        <a:rPr lang="ja-JP" sz="900" kern="100" dirty="0">
                          <a:effectLst/>
                        </a:rPr>
                        <a:t>出。</a:t>
                      </a:r>
                      <a:r>
                        <a:rPr lang="en-US" sz="900" kern="100" dirty="0">
                          <a:effectLst/>
                        </a:rPr>
                        <a:t>Mo, </a:t>
                      </a:r>
                      <a:r>
                        <a:rPr lang="en-US" sz="900" kern="100" dirty="0" err="1">
                          <a:effectLst/>
                        </a:rPr>
                        <a:t>Te</a:t>
                      </a:r>
                      <a:r>
                        <a:rPr lang="en-US" sz="900" kern="100" dirty="0">
                          <a:effectLst/>
                        </a:rPr>
                        <a:t>, Ag</a:t>
                      </a:r>
                      <a:r>
                        <a:rPr lang="ja-JP" sz="900" kern="100" dirty="0">
                          <a:effectLst/>
                        </a:rPr>
                        <a:t>などの蒸発性</a:t>
                      </a:r>
                      <a:r>
                        <a:rPr lang="en-US" sz="900" kern="100" dirty="0">
                          <a:effectLst/>
                        </a:rPr>
                        <a:t>FP</a:t>
                      </a:r>
                      <a:r>
                        <a:rPr lang="ja-JP" sz="900" kern="100" dirty="0">
                          <a:effectLst/>
                        </a:rPr>
                        <a:t>成分は未検出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（王水</a:t>
                      </a:r>
                      <a:r>
                        <a:rPr lang="en-US" sz="900" kern="100" dirty="0">
                          <a:effectLst/>
                        </a:rPr>
                        <a:t>+</a:t>
                      </a:r>
                      <a:r>
                        <a:rPr lang="ja-JP" sz="900" kern="100" dirty="0">
                          <a:effectLst/>
                        </a:rPr>
                        <a:t>フッ酸）】</a:t>
                      </a:r>
                      <a:r>
                        <a:rPr lang="en-US" sz="900" kern="100" baseline="30000" dirty="0">
                          <a:effectLst/>
                        </a:rPr>
                        <a:t>235</a:t>
                      </a:r>
                      <a:r>
                        <a:rPr lang="en-US" sz="900" kern="100" dirty="0">
                          <a:effectLst/>
                        </a:rPr>
                        <a:t>U/</a:t>
                      </a:r>
                      <a:r>
                        <a:rPr lang="en-US" sz="900" kern="100" baseline="30000" dirty="0">
                          <a:effectLst/>
                        </a:rPr>
                        <a:t>238</a:t>
                      </a:r>
                      <a:r>
                        <a:rPr lang="en-US" sz="900" kern="100" dirty="0">
                          <a:effectLst/>
                        </a:rPr>
                        <a:t>U</a:t>
                      </a:r>
                      <a:r>
                        <a:rPr lang="ja-JP" sz="900" kern="100" dirty="0">
                          <a:effectLst/>
                        </a:rPr>
                        <a:t>は約</a:t>
                      </a:r>
                      <a:r>
                        <a:rPr lang="en-US" sz="900" kern="100" dirty="0">
                          <a:effectLst/>
                        </a:rPr>
                        <a:t>0.017</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r>
                        <a:rPr lang="en-US" sz="900" kern="100" dirty="0">
                          <a:effectLst/>
                        </a:rPr>
                        <a:t>α</a:t>
                      </a:r>
                      <a:r>
                        <a:rPr lang="ja-JP" sz="900" kern="100" dirty="0" err="1">
                          <a:effectLst/>
                        </a:rPr>
                        <a:t>は未検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検出、別部位に</a:t>
                      </a:r>
                      <a:r>
                        <a:rPr lang="en-US" sz="900" kern="100" dirty="0" err="1">
                          <a:effectLst/>
                        </a:rPr>
                        <a:t>Zr</a:t>
                      </a:r>
                      <a:r>
                        <a:rPr lang="ja-JP" sz="900" kern="100" dirty="0">
                          <a:effectLst/>
                        </a:rPr>
                        <a:t>検出。</a:t>
                      </a:r>
                      <a:r>
                        <a:rPr lang="en-US" sz="900" kern="100" dirty="0">
                          <a:effectLst/>
                        </a:rPr>
                        <a:t>U</a:t>
                      </a:r>
                      <a:r>
                        <a:rPr lang="ja-JP" sz="900" kern="100" dirty="0">
                          <a:effectLst/>
                        </a:rPr>
                        <a:t>粒子周囲に</a:t>
                      </a:r>
                      <a:r>
                        <a:rPr lang="en-US" sz="900" kern="100" dirty="0">
                          <a:effectLst/>
                        </a:rPr>
                        <a:t>Fe, Cr, Ni</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濃縮箇所未検出。</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は燃料由来と判定。また，蒸発性</a:t>
                      </a:r>
                      <a:r>
                        <a:rPr lang="en-US" sz="900" kern="100" dirty="0">
                          <a:effectLst/>
                        </a:rPr>
                        <a:t>FP</a:t>
                      </a:r>
                      <a:r>
                        <a:rPr lang="ja-JP" sz="900" kern="100" dirty="0">
                          <a:effectLst/>
                        </a:rPr>
                        <a:t>成分がほとんど検出されておらず，</a:t>
                      </a:r>
                      <a:r>
                        <a:rPr lang="en-US" sz="900" kern="100" dirty="0">
                          <a:effectLst/>
                        </a:rPr>
                        <a:t>FP</a:t>
                      </a:r>
                      <a:r>
                        <a:rPr lang="ja-JP" sz="900" kern="100" dirty="0">
                          <a:effectLst/>
                        </a:rPr>
                        <a:t>成分は冷却水中に溶出した可能性、あるいは，高温過程で蒸発性</a:t>
                      </a:r>
                      <a:r>
                        <a:rPr lang="en-US" sz="900" kern="100" dirty="0">
                          <a:effectLst/>
                        </a:rPr>
                        <a:t>FP</a:t>
                      </a:r>
                      <a:r>
                        <a:rPr lang="ja-JP" sz="900" kern="100" dirty="0">
                          <a:effectLst/>
                        </a:rPr>
                        <a:t>がほとんど残留していない炉心物質が由来となっている可能性を示唆。</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SEM/WDX</a:t>
                      </a:r>
                      <a:r>
                        <a:rPr lang="ja-JP" sz="900" kern="100" dirty="0">
                          <a:effectLst/>
                        </a:rPr>
                        <a:t>による定性的な分析結果となるが，</a:t>
                      </a:r>
                      <a:r>
                        <a:rPr lang="en-US" sz="900" kern="100" dirty="0">
                          <a:effectLst/>
                        </a:rPr>
                        <a:t>U</a:t>
                      </a:r>
                      <a:r>
                        <a:rPr lang="ja-JP" sz="900" kern="100" dirty="0">
                          <a:effectLst/>
                        </a:rPr>
                        <a:t>粒子は</a:t>
                      </a:r>
                      <a:r>
                        <a:rPr lang="en-US" sz="900" kern="100" dirty="0" err="1">
                          <a:effectLst/>
                        </a:rPr>
                        <a:t>Zr</a:t>
                      </a:r>
                      <a:r>
                        <a:rPr lang="en-US" sz="900" kern="100" dirty="0">
                          <a:effectLst/>
                        </a:rPr>
                        <a:t>, Fe, Cr</a:t>
                      </a:r>
                      <a:r>
                        <a:rPr lang="ja-JP" sz="900" kern="100" dirty="0">
                          <a:effectLst/>
                        </a:rPr>
                        <a:t>をほとんど含んでいないため，気体から凝集した粒子（</a:t>
                      </a:r>
                      <a:r>
                        <a:rPr lang="en-US" sz="900" kern="100" dirty="0">
                          <a:effectLst/>
                        </a:rPr>
                        <a:t>Type-II</a:t>
                      </a:r>
                      <a:r>
                        <a:rPr lang="ja-JP" sz="900" kern="100" dirty="0">
                          <a:effectLst/>
                        </a:rPr>
                        <a:t>）である可能性。</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特筆すべき関心事項なし</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3u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滞留水</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8" name="正方形/長方形 7"/>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ja-JP" altLang="en-US" dirty="0" smtClean="0"/>
              <a:t>（</a:t>
            </a:r>
            <a:r>
              <a:rPr lang="en-US" altLang="ja-JP" dirty="0" smtClean="0"/>
              <a:t>3</a:t>
            </a:r>
            <a:r>
              <a:rPr lang="ja-JP" altLang="en-US" dirty="0" smtClean="0"/>
              <a:t>号機</a:t>
            </a:r>
            <a:r>
              <a:rPr lang="ja-JP" altLang="en-US" dirty="0"/>
              <a:t>）</a:t>
            </a:r>
            <a:r>
              <a:rPr lang="ja-JP" altLang="en-US" dirty="0" smtClean="0"/>
              <a:t>（</a:t>
            </a:r>
            <a:r>
              <a:rPr lang="en-US" altLang="ja-JP" dirty="0" smtClean="0"/>
              <a:t>1/1</a:t>
            </a:r>
            <a:r>
              <a:rPr lang="ja-JP" altLang="en-US" dirty="0" smtClean="0"/>
              <a:t>）</a:t>
            </a:r>
            <a:endParaRPr lang="ja-JP" altLang="en-US" dirty="0"/>
          </a:p>
        </p:txBody>
      </p:sp>
      <p:sp>
        <p:nvSpPr>
          <p:cNvPr id="9" name="テキスト ボックス 8"/>
          <p:cNvSpPr txBox="1"/>
          <p:nvPr/>
        </p:nvSpPr>
        <p:spPr>
          <a:xfrm>
            <a:off x="233413" y="6198225"/>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2019</a:t>
            </a:r>
            <a:r>
              <a:rPr kumimoji="1" lang="ja-JP" altLang="en-US" sz="1000" dirty="0" smtClean="0">
                <a:solidFill>
                  <a:srgbClr val="FF0000"/>
                </a:solidFill>
              </a:rPr>
              <a:t>年度</a:t>
            </a:r>
            <a:endParaRPr kumimoji="1" lang="ja-JP" altLang="en-US" sz="1000" dirty="0">
              <a:solidFill>
                <a:srgbClr val="FF0000"/>
              </a:solidFill>
            </a:endParaRPr>
          </a:p>
        </p:txBody>
      </p:sp>
      <p:sp>
        <p:nvSpPr>
          <p:cNvPr id="10" name="テキスト ボックス 9"/>
          <p:cNvSpPr txBox="1"/>
          <p:nvPr/>
        </p:nvSpPr>
        <p:spPr>
          <a:xfrm>
            <a:off x="98762" y="4166931"/>
            <a:ext cx="992579"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2018</a:t>
            </a:r>
            <a:r>
              <a:rPr kumimoji="1" lang="ja-JP" altLang="en-US" sz="1000" dirty="0" smtClean="0">
                <a:solidFill>
                  <a:srgbClr val="FF0000"/>
                </a:solidFill>
              </a:rPr>
              <a:t>～</a:t>
            </a:r>
            <a:r>
              <a:rPr kumimoji="1" lang="en-US" altLang="ja-JP" sz="1000" dirty="0" smtClean="0">
                <a:solidFill>
                  <a:srgbClr val="FF0000"/>
                </a:solidFill>
              </a:rPr>
              <a:t>19</a:t>
            </a:r>
            <a:r>
              <a:rPr kumimoji="1" lang="ja-JP" altLang="en-US" sz="1000" dirty="0" smtClean="0">
                <a:solidFill>
                  <a:srgbClr val="FF0000"/>
                </a:solidFill>
              </a:rPr>
              <a:t>年度</a:t>
            </a:r>
            <a:endParaRPr kumimoji="1" lang="ja-JP" altLang="en-US" sz="1000" dirty="0">
              <a:solidFill>
                <a:srgbClr val="FF0000"/>
              </a:solidFill>
            </a:endParaRPr>
          </a:p>
        </p:txBody>
      </p:sp>
      <p:sp>
        <p:nvSpPr>
          <p:cNvPr id="7" name="正方形/長方形 6"/>
          <p:cNvSpPr/>
          <p:nvPr/>
        </p:nvSpPr>
        <p:spPr>
          <a:xfrm>
            <a:off x="4632" y="4413152"/>
            <a:ext cx="8949018" cy="2205318"/>
          </a:xfrm>
          <a:prstGeom prst="rect">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007994" y="5686023"/>
            <a:ext cx="1107996" cy="369332"/>
          </a:xfrm>
          <a:prstGeom prst="rect">
            <a:avLst/>
          </a:prstGeom>
          <a:solidFill>
            <a:schemeClr val="bg1"/>
          </a:solidFill>
          <a:ln>
            <a:solidFill>
              <a:srgbClr val="00B050"/>
            </a:solidFill>
          </a:ln>
        </p:spPr>
        <p:txBody>
          <a:bodyPr wrap="none" rtlCol="0">
            <a:spAutoFit/>
          </a:bodyPr>
          <a:lstStyle/>
          <a:p>
            <a:r>
              <a:rPr kumimoji="1" lang="ja-JP" altLang="en-US" dirty="0" smtClean="0">
                <a:solidFill>
                  <a:srgbClr val="00B050"/>
                </a:solidFill>
              </a:rPr>
              <a:t>返却候補</a:t>
            </a:r>
            <a:endParaRPr kumimoji="1" lang="ja-JP" altLang="en-US" dirty="0">
              <a:solidFill>
                <a:srgbClr val="00B050"/>
              </a:solidFill>
            </a:endParaRPr>
          </a:p>
        </p:txBody>
      </p:sp>
      <p:sp>
        <p:nvSpPr>
          <p:cNvPr id="3" name="スライド番号プレースホルダー 2"/>
          <p:cNvSpPr>
            <a:spLocks noGrp="1"/>
          </p:cNvSpPr>
          <p:nvPr>
            <p:ph type="sldNum" sz="quarter" idx="12"/>
          </p:nvPr>
        </p:nvSpPr>
        <p:spPr/>
        <p:txBody>
          <a:bodyPr/>
          <a:lstStyle/>
          <a:p>
            <a:fld id="{8769C3C1-60D4-4D9D-949D-AF7C7CC3A768}" type="slidenum">
              <a:rPr kumimoji="1" lang="ja-JP" altLang="en-US" smtClean="0"/>
              <a:t>10</a:t>
            </a:fld>
            <a:endParaRPr kumimoji="1" lang="ja-JP" altLang="en-US"/>
          </a:p>
        </p:txBody>
      </p:sp>
    </p:spTree>
    <p:extLst>
      <p:ext uri="{BB962C8B-B14F-4D97-AF65-F5344CB8AC3E}">
        <p14:creationId xmlns:p14="http://schemas.microsoft.com/office/powerpoint/2010/main" val="84633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77E4BA0B-887C-4E2D-A660-51DF054D36A3}"/>
              </a:ext>
            </a:extLst>
          </p:cNvPr>
          <p:cNvSpPr txBox="1"/>
          <p:nvPr/>
        </p:nvSpPr>
        <p:spPr>
          <a:xfrm>
            <a:off x="3821859" y="2049399"/>
            <a:ext cx="2655508" cy="307777"/>
          </a:xfrm>
          <a:prstGeom prst="rect">
            <a:avLst/>
          </a:prstGeom>
          <a:noFill/>
        </p:spPr>
        <p:txBody>
          <a:bodyPr wrap="square" rtlCol="0">
            <a:spAutoFit/>
          </a:bodyPr>
          <a:lstStyle/>
          <a:p>
            <a:pPr algn="ctr" defTabSz="1277938" fontAlgn="base">
              <a:spcAft>
                <a:spcPts val="600"/>
              </a:spcAft>
              <a:buSzPts val="2400"/>
              <a:buFont typeface="Arial" charset="0"/>
              <a:buNone/>
            </a:pPr>
            <a:r>
              <a:rPr kumimoji="1" lang="ja-JP" altLang="en-US" sz="1400" b="1" dirty="0">
                <a:solidFill>
                  <a:prstClr val="black"/>
                </a:solidFill>
                <a:effectLst>
                  <a:glow>
                    <a:srgbClr val="000000"/>
                  </a:glow>
                  <a:reflection stA="0" endPos="0" fadeDir="0" sx="0" sy="0"/>
                </a:effectLst>
                <a:latin typeface="Meiryo UI" panose="020B0604030504040204" pitchFamily="50" charset="-128"/>
                <a:ea typeface="Meiryo UI" panose="020B0604030504040204" pitchFamily="50" charset="-128"/>
              </a:rPr>
              <a:t>各サンプル共通事項</a:t>
            </a:r>
            <a:endParaRPr kumimoji="1" lang="en-US" altLang="ja-JP" sz="1400" b="1" dirty="0">
              <a:solidFill>
                <a:prstClr val="black"/>
              </a:solidFill>
              <a:effectLst>
                <a:glow>
                  <a:srgbClr val="000000"/>
                </a:glow>
                <a:reflection stA="0" endPos="0" fadeDir="0" sx="0" sy="0"/>
              </a:effectLst>
              <a:latin typeface="Meiryo UI" panose="020B0604030504040204" pitchFamily="50" charset="-128"/>
              <a:ea typeface="Meiryo UI" panose="020B0604030504040204" pitchFamily="50" charset="-128"/>
            </a:endParaRPr>
          </a:p>
        </p:txBody>
      </p:sp>
      <p:sp>
        <p:nvSpPr>
          <p:cNvPr id="11" name="Google Shape;155;p14">
            <a:extLst>
              <a:ext uri="{FF2B5EF4-FFF2-40B4-BE49-F238E27FC236}">
                <a16:creationId xmlns:a16="http://schemas.microsoft.com/office/drawing/2014/main" id="{4D006E15-0FAA-40C4-A901-8474FFE7AE89}"/>
              </a:ext>
            </a:extLst>
          </p:cNvPr>
          <p:cNvSpPr txBox="1">
            <a:spLocks/>
          </p:cNvSpPr>
          <p:nvPr/>
        </p:nvSpPr>
        <p:spPr bwMode="auto">
          <a:xfrm>
            <a:off x="470648" y="1137483"/>
            <a:ext cx="7665076" cy="8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91425" tIns="45700" rIns="91425" bIns="45700" numCol="1" anchor="t" anchorCtr="0" compatLnSpc="1">
            <a:prstTxWarp prst="textNoShape">
              <a:avLst/>
            </a:prstTxWarp>
            <a:noAutofit/>
          </a:bodyPr>
          <a:lstStyle>
            <a:lvl1pPr marL="358775" indent="-358775" algn="l" defTabSz="479425" rtl="0" eaLnBrk="0" fontAlgn="base" hangingPunct="0">
              <a:spcBef>
                <a:spcPct val="20000"/>
              </a:spcBef>
              <a:spcAft>
                <a:spcPct val="0"/>
              </a:spcAft>
              <a:buFont typeface="Arial" charset="0"/>
              <a:buChar char="•"/>
              <a:defRPr kumimoji="1" sz="3400">
                <a:solidFill>
                  <a:schemeClr val="tx1"/>
                </a:solidFill>
                <a:latin typeface="+mn-lt"/>
                <a:ea typeface="+mn-ea"/>
                <a:cs typeface="+mn-cs"/>
              </a:defRPr>
            </a:lvl1pPr>
            <a:lvl2pPr marL="777875" indent="-298450" algn="l" defTabSz="479425" rtl="0" eaLnBrk="0" fontAlgn="base" hangingPunct="0">
              <a:spcBef>
                <a:spcPct val="20000"/>
              </a:spcBef>
              <a:spcAft>
                <a:spcPct val="0"/>
              </a:spcAft>
              <a:buFont typeface="Arial" charset="0"/>
              <a:buChar char="–"/>
              <a:defRPr kumimoji="1" sz="2900">
                <a:solidFill>
                  <a:schemeClr val="tx1"/>
                </a:solidFill>
                <a:latin typeface="+mn-lt"/>
                <a:ea typeface="+mn-ea"/>
              </a:defRPr>
            </a:lvl2pPr>
            <a:lvl3pPr marL="1196975" indent="-239713" algn="l" defTabSz="479425" rtl="0" eaLnBrk="0" fontAlgn="base" hangingPunct="0">
              <a:spcBef>
                <a:spcPct val="20000"/>
              </a:spcBef>
              <a:spcAft>
                <a:spcPct val="0"/>
              </a:spcAft>
              <a:buFont typeface="Arial" charset="0"/>
              <a:buChar char="•"/>
              <a:defRPr kumimoji="1" sz="2500">
                <a:solidFill>
                  <a:schemeClr val="tx1"/>
                </a:solidFill>
                <a:latin typeface="+mn-lt"/>
                <a:ea typeface="+mn-ea"/>
              </a:defRPr>
            </a:lvl3pPr>
            <a:lvl4pPr marL="1676400" indent="-239713" algn="l" defTabSz="479425" rtl="0" eaLnBrk="0" fontAlgn="base" hangingPunct="0">
              <a:spcBef>
                <a:spcPct val="20000"/>
              </a:spcBef>
              <a:spcAft>
                <a:spcPct val="0"/>
              </a:spcAft>
              <a:buFont typeface="Arial" charset="0"/>
              <a:buChar char="–"/>
              <a:defRPr kumimoji="1" sz="2100">
                <a:solidFill>
                  <a:schemeClr val="tx1"/>
                </a:solidFill>
                <a:latin typeface="+mn-lt"/>
                <a:ea typeface="+mn-ea"/>
              </a:defRPr>
            </a:lvl4pPr>
            <a:lvl5pPr marL="2154238" indent="-238125" algn="l" defTabSz="479425" rtl="0" eaLnBrk="0" fontAlgn="base" hangingPunct="0">
              <a:spcBef>
                <a:spcPct val="20000"/>
              </a:spcBef>
              <a:spcAft>
                <a:spcPct val="0"/>
              </a:spcAft>
              <a:buFont typeface="Arial" charset="0"/>
              <a:buChar char="»"/>
              <a:defRPr kumimoji="1" sz="2100">
                <a:solidFill>
                  <a:schemeClr val="tx1"/>
                </a:solidFill>
                <a:latin typeface="+mn-lt"/>
                <a:ea typeface="+mn-ea"/>
              </a:defRPr>
            </a:lvl5pPr>
            <a:lvl6pPr marL="2611438" indent="-238125" algn="l" defTabSz="479425" rtl="0" fontAlgn="base">
              <a:spcBef>
                <a:spcPct val="20000"/>
              </a:spcBef>
              <a:spcAft>
                <a:spcPct val="0"/>
              </a:spcAft>
              <a:buFont typeface="Arial" charset="0"/>
              <a:buChar char="»"/>
              <a:defRPr kumimoji="1" sz="2100">
                <a:solidFill>
                  <a:schemeClr val="tx1"/>
                </a:solidFill>
                <a:latin typeface="+mn-lt"/>
                <a:ea typeface="+mn-ea"/>
              </a:defRPr>
            </a:lvl6pPr>
            <a:lvl7pPr marL="3068638" indent="-238125" algn="l" defTabSz="479425" rtl="0" fontAlgn="base">
              <a:spcBef>
                <a:spcPct val="20000"/>
              </a:spcBef>
              <a:spcAft>
                <a:spcPct val="0"/>
              </a:spcAft>
              <a:buFont typeface="Arial" charset="0"/>
              <a:buChar char="»"/>
              <a:defRPr kumimoji="1" sz="2100">
                <a:solidFill>
                  <a:schemeClr val="tx1"/>
                </a:solidFill>
                <a:latin typeface="+mn-lt"/>
                <a:ea typeface="+mn-ea"/>
              </a:defRPr>
            </a:lvl7pPr>
            <a:lvl8pPr marL="3525838" indent="-238125" algn="l" defTabSz="479425" rtl="0" fontAlgn="base">
              <a:spcBef>
                <a:spcPct val="20000"/>
              </a:spcBef>
              <a:spcAft>
                <a:spcPct val="0"/>
              </a:spcAft>
              <a:buFont typeface="Arial" charset="0"/>
              <a:buChar char="»"/>
              <a:defRPr kumimoji="1" sz="2100">
                <a:solidFill>
                  <a:schemeClr val="tx1"/>
                </a:solidFill>
                <a:latin typeface="+mn-lt"/>
                <a:ea typeface="+mn-ea"/>
              </a:defRPr>
            </a:lvl8pPr>
            <a:lvl9pPr marL="3983038" indent="-238125" algn="l" defTabSz="479425" rtl="0" fontAlgn="base">
              <a:spcBef>
                <a:spcPct val="20000"/>
              </a:spcBef>
              <a:spcAft>
                <a:spcPct val="0"/>
              </a:spcAft>
              <a:buFont typeface="Arial" charset="0"/>
              <a:buChar char="»"/>
              <a:defRPr kumimoji="1" sz="2100">
                <a:solidFill>
                  <a:schemeClr val="tx1"/>
                </a:solidFill>
                <a:latin typeface="+mn-lt"/>
                <a:ea typeface="+mn-ea"/>
              </a:defRPr>
            </a:lvl9pPr>
          </a:lstStyle>
          <a:p>
            <a:pPr indent="-268288" algn="just">
              <a:spcBef>
                <a:spcPts val="0"/>
              </a:spcBef>
              <a:spcAft>
                <a:spcPts val="600"/>
              </a:spcAft>
              <a:buSzPts val="2400"/>
              <a:buFont typeface="Arial" charset="0"/>
              <a:buNone/>
            </a:pPr>
            <a:r>
              <a:rPr lang="ja-JP" altLang="en-US"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rPr>
              <a:t>・　</a:t>
            </a:r>
            <a:r>
              <a:rPr lang="en-US" altLang="ja-JP"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rPr>
              <a:t>R4</a:t>
            </a:r>
            <a:r>
              <a:rPr lang="ja-JP" altLang="en-US"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rPr>
              <a:t>年度のサンプルの入手時期によっては、</a:t>
            </a:r>
            <a:r>
              <a:rPr lang="ja-JP" altLang="en-US" sz="1200" u="sng"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rPr>
              <a:t>先行事業で受入れたサンプルの未探査領域を、最新の視点から追加分析する選択肢も考え得る</a:t>
            </a:r>
            <a:r>
              <a:rPr lang="ja-JP" altLang="en-US"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rPr>
              <a:t>。このため、</a:t>
            </a:r>
            <a:r>
              <a:rPr lang="ja-JP" altLang="ja-JP"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過年度サンプルの分析データおよび当該サンプルの起源や生成過程に係る推論・評価結果</a:t>
            </a:r>
            <a:r>
              <a:rPr lang="ja-JP" altLang="en-US"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を再整理し、</a:t>
            </a:r>
            <a:r>
              <a:rPr lang="ja-JP" altLang="en-US" sz="1200" u="sng"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それらのサンプル</a:t>
            </a:r>
            <a:r>
              <a:rPr lang="ja-JP" altLang="ja-JP" sz="1200" u="sng"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に対する着眼点や期待を</a:t>
            </a:r>
            <a:r>
              <a:rPr lang="ja-JP" altLang="en-US" sz="1200" u="sng"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整理し</a:t>
            </a:r>
            <a:r>
              <a:rPr lang="ja-JP" altLang="ja-JP" sz="1200" u="sng"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た</a:t>
            </a:r>
            <a:r>
              <a:rPr lang="ja-JP" altLang="ja-JP"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rPr>
              <a:t>。</a:t>
            </a:r>
            <a:endParaRPr lang="en-US" altLang="ja-JP" sz="1200" kern="0" dirty="0">
              <a:solidFill>
                <a:prstClr val="black"/>
              </a:solidFill>
              <a:latin typeface="Meiryo UI" panose="020B0604030504040204" pitchFamily="50" charset="-128"/>
              <a:ea typeface="Meiryo UI" panose="020B0604030504040204" pitchFamily="50" charset="-128"/>
              <a:cs typeface="Calibri" panose="020F0502020204030204" pitchFamily="34" charset="0"/>
              <a:sym typeface="MS PGothic"/>
            </a:endParaRPr>
          </a:p>
        </p:txBody>
      </p:sp>
      <p:graphicFrame>
        <p:nvGraphicFramePr>
          <p:cNvPr id="12" name="表 11"/>
          <p:cNvGraphicFramePr>
            <a:graphicFrameLocks noGrp="1"/>
          </p:cNvGraphicFramePr>
          <p:nvPr>
            <p:extLst>
              <p:ext uri="{D42A27DB-BD31-4B8C-83A1-F6EECF244321}">
                <p14:modId xmlns:p14="http://schemas.microsoft.com/office/powerpoint/2010/main" val="3065040011"/>
              </p:ext>
            </p:extLst>
          </p:nvPr>
        </p:nvGraphicFramePr>
        <p:xfrm>
          <a:off x="87406" y="2400440"/>
          <a:ext cx="8868335" cy="4017600"/>
        </p:xfrm>
        <a:graphic>
          <a:graphicData uri="http://schemas.openxmlformats.org/drawingml/2006/table">
            <a:tbl>
              <a:tblPr firstRow="1" firstCol="1" bandRow="1"/>
              <a:tblGrid>
                <a:gridCol w="689499">
                  <a:extLst>
                    <a:ext uri="{9D8B030D-6E8A-4147-A177-3AD203B41FA5}">
                      <a16:colId xmlns:a16="http://schemas.microsoft.com/office/drawing/2014/main" val="567493420"/>
                    </a:ext>
                  </a:extLst>
                </a:gridCol>
                <a:gridCol w="1495577">
                  <a:extLst>
                    <a:ext uri="{9D8B030D-6E8A-4147-A177-3AD203B41FA5}">
                      <a16:colId xmlns:a16="http://schemas.microsoft.com/office/drawing/2014/main" val="1401355029"/>
                    </a:ext>
                  </a:extLst>
                </a:gridCol>
                <a:gridCol w="2851374">
                  <a:extLst>
                    <a:ext uri="{9D8B030D-6E8A-4147-A177-3AD203B41FA5}">
                      <a16:colId xmlns:a16="http://schemas.microsoft.com/office/drawing/2014/main" val="4067041649"/>
                    </a:ext>
                  </a:extLst>
                </a:gridCol>
                <a:gridCol w="3831885">
                  <a:extLst>
                    <a:ext uri="{9D8B030D-6E8A-4147-A177-3AD203B41FA5}">
                      <a16:colId xmlns:a16="http://schemas.microsoft.com/office/drawing/2014/main" val="2687564997"/>
                    </a:ext>
                  </a:extLst>
                </a:gridCol>
              </a:tblGrid>
              <a:tr h="172085">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a:effectLst/>
                          <a:latin typeface="Meiryo UI" panose="020B0604030504040204" pitchFamily="50" charset="-128"/>
                          <a:ea typeface="Meiryo UI" panose="020B0604030504040204" pitchFamily="50" charset="-128"/>
                        </a:rPr>
                        <a:t>関心事項</a:t>
                      </a:r>
                      <a:endParaRPr lang="ja-JP" sz="1000" kern="100" spc="5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先行事業での考え方</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追加の観点</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例，課題 など</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3927975543"/>
                  </a:ext>
                </a:extLst>
              </a:tr>
              <a:tr h="172085">
                <a:tc rowSpan="2">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着目元素</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sz="1000" kern="100" spc="50" dirty="0">
                          <a:effectLst/>
                          <a:latin typeface="Meiryo UI" panose="020B0604030504040204" pitchFamily="50" charset="-128"/>
                          <a:ea typeface="Meiryo UI" panose="020B0604030504040204" pitchFamily="50" charset="-128"/>
                        </a:rPr>
                        <a:t> </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rowSpan="2">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176213" lvl="0" indent="-176213"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U</a:t>
                      </a:r>
                      <a:r>
                        <a:rPr lang="ja-JP" sz="1000" kern="100" spc="50" dirty="0">
                          <a:effectLst/>
                          <a:latin typeface="Meiryo UI" panose="020B0604030504040204" pitchFamily="50" charset="-128"/>
                          <a:ea typeface="Meiryo UI" panose="020B0604030504040204" pitchFamily="50" charset="-128"/>
                        </a:rPr>
                        <a:t>を中心</a:t>
                      </a:r>
                      <a:r>
                        <a:rPr lang="ja-JP" altLang="en-US" sz="1000" kern="100" spc="50" dirty="0">
                          <a:effectLst/>
                          <a:latin typeface="Meiryo UI" panose="020B0604030504040204" pitchFamily="50" charset="-128"/>
                          <a:ea typeface="Meiryo UI" panose="020B0604030504040204" pitchFamily="50" charset="-128"/>
                        </a:rPr>
                        <a:t>とした</a:t>
                      </a:r>
                      <a:r>
                        <a:rPr lang="ja-JP" sz="1000" kern="100" spc="50" dirty="0">
                          <a:effectLst/>
                          <a:latin typeface="Meiryo UI" panose="020B0604030504040204" pitchFamily="50" charset="-128"/>
                          <a:ea typeface="Meiryo UI" panose="020B0604030504040204" pitchFamily="50" charset="-128"/>
                        </a:rPr>
                        <a:t>探索</a:t>
                      </a:r>
                    </a:p>
                    <a:p>
                      <a:pPr marL="0" indent="0" algn="just">
                        <a:lnSpc>
                          <a:spcPts val="1200"/>
                        </a:lnSpc>
                        <a:spcAft>
                          <a:spcPts val="0"/>
                        </a:spcAft>
                        <a:buFont typeface="Arial" panose="020B0604020202020204" pitchFamily="34" charset="0"/>
                        <a:buNone/>
                      </a:pPr>
                      <a:r>
                        <a:rPr lang="en-US" sz="1000" kern="100" spc="50" dirty="0">
                          <a:effectLst/>
                          <a:latin typeface="Meiryo UI" panose="020B0604030504040204" pitchFamily="50" charset="-128"/>
                          <a:ea typeface="Meiryo UI" panose="020B0604030504040204" pitchFamily="50" charset="-128"/>
                        </a:rPr>
                        <a:t> </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ts val="1200"/>
                        </a:lnSpc>
                        <a:spcAft>
                          <a:spcPts val="0"/>
                        </a:spcAft>
                        <a:buFont typeface="Arial" panose="020B0604020202020204" pitchFamily="34" charset="0"/>
                        <a:buNone/>
                      </a:pPr>
                      <a:r>
                        <a:rPr lang="en-US" sz="1000" kern="100" spc="50" dirty="0">
                          <a:effectLst/>
                          <a:latin typeface="Meiryo UI" panose="020B0604030504040204" pitchFamily="50" charset="-128"/>
                          <a:ea typeface="Meiryo UI" panose="020B0604030504040204" pitchFamily="50" charset="-128"/>
                        </a:rPr>
                        <a:t> </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【燃料デブリの形成過程】</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左記に加えて、</a:t>
                      </a:r>
                      <a:r>
                        <a:rPr lang="en-US" sz="1000" kern="100" spc="50" dirty="0">
                          <a:effectLst/>
                          <a:latin typeface="Meiryo UI" panose="020B0604030504040204" pitchFamily="50" charset="-128"/>
                          <a:ea typeface="Meiryo UI" panose="020B0604030504040204" pitchFamily="50" charset="-128"/>
                        </a:rPr>
                        <a:t>U</a:t>
                      </a:r>
                      <a:r>
                        <a:rPr lang="ja-JP" sz="1000" kern="100" spc="50" dirty="0">
                          <a:effectLst/>
                          <a:latin typeface="Meiryo UI" panose="020B0604030504040204" pitchFamily="50" charset="-128"/>
                          <a:ea typeface="Meiryo UI" panose="020B0604030504040204" pitchFamily="50" charset="-128"/>
                        </a:rPr>
                        <a:t>に限らず、</a:t>
                      </a:r>
                      <a:r>
                        <a:rPr lang="ja-JP" sz="1000" u="sng" kern="100" spc="50" dirty="0">
                          <a:effectLst/>
                          <a:latin typeface="Meiryo UI" panose="020B0604030504040204" pitchFamily="50" charset="-128"/>
                          <a:ea typeface="Meiryo UI" panose="020B0604030504040204" pitchFamily="50" charset="-128"/>
                        </a:rPr>
                        <a:t>着目粒子の形成に寄与した材料、到達温度、酸素ポテンシャルの推定指標となる元素</a:t>
                      </a:r>
                      <a:r>
                        <a:rPr lang="ja-JP" sz="1000" kern="100" spc="50" dirty="0">
                          <a:effectLst/>
                          <a:latin typeface="Meiryo UI" panose="020B0604030504040204" pitchFamily="50" charset="-128"/>
                          <a:ea typeface="Meiryo UI" panose="020B0604030504040204" pitchFamily="50" charset="-128"/>
                        </a:rPr>
                        <a:t>の探索、定性、および定量</a:t>
                      </a:r>
                    </a:p>
                    <a:p>
                      <a:pPr marL="0" indent="0" algn="just">
                        <a:lnSpc>
                          <a:spcPts val="1200"/>
                        </a:lnSpc>
                        <a:spcAft>
                          <a:spcPts val="0"/>
                        </a:spcAft>
                        <a:buFont typeface="Arial" panose="020B0604020202020204" pitchFamily="34" charset="0"/>
                        <a:buNone/>
                      </a:pPr>
                      <a:r>
                        <a:rPr lang="en-US" sz="1000" kern="100" spc="50" dirty="0">
                          <a:effectLst/>
                          <a:latin typeface="Meiryo UI" panose="020B0604030504040204" pitchFamily="50" charset="-128"/>
                          <a:ea typeface="Meiryo UI" panose="020B0604030504040204" pitchFamily="50" charset="-128"/>
                        </a:rPr>
                        <a:t> </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a:t>
                      </a:r>
                      <a:r>
                        <a:rPr lang="en-US" sz="1000" kern="100" spc="50" dirty="0">
                          <a:effectLst/>
                          <a:latin typeface="Meiryo UI" panose="020B0604030504040204" pitchFamily="50" charset="-128"/>
                          <a:ea typeface="Meiryo UI" panose="020B0604030504040204" pitchFamily="50" charset="-128"/>
                        </a:rPr>
                        <a:t>U</a:t>
                      </a:r>
                      <a:r>
                        <a:rPr lang="ja-JP" sz="1000" kern="100" spc="50" dirty="0">
                          <a:effectLst/>
                          <a:latin typeface="Meiryo UI" panose="020B0604030504040204" pitchFamily="50" charset="-128"/>
                          <a:ea typeface="Meiryo UI" panose="020B0604030504040204" pitchFamily="50" charset="-128"/>
                        </a:rPr>
                        <a:t>以外の着目元素と指標の例】</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err="1">
                          <a:effectLst/>
                          <a:latin typeface="Meiryo UI" panose="020B0604030504040204" pitchFamily="50" charset="-128"/>
                          <a:ea typeface="Meiryo UI" panose="020B0604030504040204" pitchFamily="50" charset="-128"/>
                        </a:rPr>
                        <a:t>Zr</a:t>
                      </a:r>
                      <a:r>
                        <a:rPr 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a:t>
                      </a:r>
                      <a:r>
                        <a:rPr lang="en-US" sz="1000" kern="100" spc="50" dirty="0">
                          <a:effectLst/>
                          <a:latin typeface="Meiryo UI" panose="020B0604030504040204" pitchFamily="50" charset="-128"/>
                          <a:ea typeface="Meiryo UI" panose="020B0604030504040204" pitchFamily="50" charset="-128"/>
                        </a:rPr>
                        <a:t> SUS</a:t>
                      </a:r>
                      <a:r>
                        <a:rPr lang="ja-JP" sz="1000" kern="100" spc="50" dirty="0">
                          <a:effectLst/>
                          <a:latin typeface="Meiryo UI" panose="020B0604030504040204" pitchFamily="50" charset="-128"/>
                          <a:ea typeface="Meiryo UI" panose="020B0604030504040204" pitchFamily="50" charset="-128"/>
                        </a:rPr>
                        <a:t>との反応の有無、酸素ポテンシャル</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Mo, Ni, Sn</a:t>
                      </a:r>
                      <a:r>
                        <a:rPr lang="ja-JP" sz="1000" kern="100" spc="50" dirty="0">
                          <a:effectLst/>
                          <a:latin typeface="Meiryo UI" panose="020B0604030504040204" pitchFamily="50" charset="-128"/>
                          <a:ea typeface="Meiryo UI" panose="020B0604030504040204" pitchFamily="50" charset="-128"/>
                        </a:rPr>
                        <a:t>：酸素ポテンシャル</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B, C </a:t>
                      </a:r>
                      <a:r>
                        <a:rPr lang="ja-JP" sz="1000" kern="100" spc="50" dirty="0">
                          <a:effectLst/>
                          <a:latin typeface="Meiryo UI" panose="020B0604030504040204" pitchFamily="50" charset="-128"/>
                          <a:ea typeface="Meiryo UI" panose="020B0604030504040204" pitchFamily="50" charset="-128"/>
                        </a:rPr>
                        <a:t>：</a:t>
                      </a:r>
                      <a:r>
                        <a:rPr lang="en-US" sz="1000" kern="100" spc="50" dirty="0">
                          <a:effectLst/>
                          <a:latin typeface="Meiryo UI" panose="020B0604030504040204" pitchFamily="50" charset="-128"/>
                          <a:ea typeface="Meiryo UI" panose="020B0604030504040204" pitchFamily="50" charset="-128"/>
                        </a:rPr>
                        <a:t> B</a:t>
                      </a:r>
                      <a:r>
                        <a:rPr lang="en-US" sz="1000" kern="100" spc="50" baseline="-25000" dirty="0">
                          <a:effectLst/>
                          <a:latin typeface="Meiryo UI" panose="020B0604030504040204" pitchFamily="50" charset="-128"/>
                          <a:ea typeface="Meiryo UI" panose="020B0604030504040204" pitchFamily="50" charset="-128"/>
                        </a:rPr>
                        <a:t>4</a:t>
                      </a:r>
                      <a:r>
                        <a:rPr lang="en-US" sz="1000" kern="100" spc="50" dirty="0">
                          <a:effectLst/>
                          <a:latin typeface="Meiryo UI" panose="020B0604030504040204" pitchFamily="50" charset="-128"/>
                          <a:ea typeface="Meiryo UI" panose="020B0604030504040204" pitchFamily="50" charset="-128"/>
                        </a:rPr>
                        <a:t>C</a:t>
                      </a:r>
                      <a:r>
                        <a:rPr lang="ja-JP" sz="1000" kern="100" spc="50" dirty="0">
                          <a:effectLst/>
                          <a:latin typeface="Meiryo UI" panose="020B0604030504040204" pitchFamily="50" charset="-128"/>
                          <a:ea typeface="Meiryo UI" panose="020B0604030504040204" pitchFamily="50" charset="-128"/>
                        </a:rPr>
                        <a:t>と構造材との反応の有無、到達温度</a:t>
                      </a:r>
                    </a:p>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【分析上の課題】</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同位体比測定における分析精度の把握（湿式分析、</a:t>
                      </a:r>
                      <a:r>
                        <a:rPr lang="en-US" sz="1000" kern="100" spc="50" dirty="0">
                          <a:effectLst/>
                          <a:latin typeface="Meiryo UI" panose="020B0604030504040204" pitchFamily="50" charset="-128"/>
                          <a:ea typeface="Meiryo UI" panose="020B0604030504040204" pitchFamily="50" charset="-128"/>
                        </a:rPr>
                        <a:t>SIMS</a:t>
                      </a:r>
                      <a:r>
                        <a:rPr lang="ja-JP" sz="1000" kern="100" spc="50" dirty="0">
                          <a:effectLst/>
                          <a:latin typeface="Meiryo UI" panose="020B0604030504040204" pitchFamily="50" charset="-128"/>
                          <a:ea typeface="Meiryo UI" panose="020B0604030504040204" pitchFamily="50" charset="-128"/>
                        </a:rPr>
                        <a:t>）。</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分析対象元素の探索に適した</a:t>
                      </a:r>
                      <a:r>
                        <a:rPr lang="en-US" sz="1000" kern="100" spc="50" dirty="0">
                          <a:effectLst/>
                          <a:latin typeface="Meiryo UI" panose="020B0604030504040204" pitchFamily="50" charset="-128"/>
                          <a:ea typeface="Meiryo UI" panose="020B0604030504040204" pitchFamily="50" charset="-128"/>
                        </a:rPr>
                        <a:t>TEM</a:t>
                      </a:r>
                      <a:r>
                        <a:rPr lang="ja-JP" sz="1000" kern="100" spc="50" dirty="0">
                          <a:effectLst/>
                          <a:latin typeface="Meiryo UI" panose="020B0604030504040204" pitchFamily="50" charset="-128"/>
                          <a:ea typeface="Meiryo UI" panose="020B0604030504040204" pitchFamily="50" charset="-128"/>
                        </a:rPr>
                        <a:t>測定系</a:t>
                      </a:r>
                      <a:r>
                        <a:rPr lang="ja-JP" altLang="en-US" sz="1000" kern="100" spc="50" dirty="0">
                          <a:effectLst/>
                          <a:latin typeface="Meiryo UI" panose="020B0604030504040204" pitchFamily="50" charset="-128"/>
                          <a:ea typeface="Meiryo UI" panose="020B0604030504040204" pitchFamily="50" charset="-128"/>
                        </a:rPr>
                        <a:t>（メッシュ材など）</a:t>
                      </a:r>
                      <a:r>
                        <a:rPr lang="ja-JP" sz="1000" kern="100" spc="50" dirty="0">
                          <a:effectLst/>
                          <a:latin typeface="Meiryo UI" panose="020B0604030504040204" pitchFamily="50" charset="-128"/>
                          <a:ea typeface="Meiryo UI" panose="020B0604030504040204" pitchFamily="50" charset="-128"/>
                        </a:rPr>
                        <a:t>の選定</a:t>
                      </a:r>
                      <a:r>
                        <a:rPr lang="ja-JP" altLang="en-US" sz="1000" kern="100" spc="50" dirty="0">
                          <a:effectLst/>
                          <a:latin typeface="Meiryo UI" panose="020B0604030504040204" pitchFamily="50" charset="-128"/>
                          <a:ea typeface="Meiryo UI" panose="020B0604030504040204" pitchFamily="50" charset="-128"/>
                        </a:rPr>
                        <a:t>。</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83837107"/>
                  </a:ext>
                </a:extLst>
              </a:tr>
              <a:tr h="172085">
                <a:tc vMerge="1">
                  <a:txBody>
                    <a:bodyPr/>
                    <a:lstStyle/>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000" marR="36000" marT="36000" marB="36000"/>
                </a:tc>
                <a:tc vMerge="1">
                  <a:txBody>
                    <a:bodyPr/>
                    <a:lstStyle/>
                    <a:p>
                      <a:pPr marL="0" indent="0" algn="just">
                        <a:lnSpc>
                          <a:spcPts val="1200"/>
                        </a:lnSpc>
                        <a:spcAft>
                          <a:spcPts val="0"/>
                        </a:spcAft>
                        <a:buFont typeface="Arial" panose="020B0604020202020204" pitchFamily="34" charset="0"/>
                        <a:buNone/>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000" marR="36000" marT="36000" marB="36000"/>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a:t>
                      </a:r>
                      <a:r>
                        <a:rPr lang="en-US" sz="1000" kern="100" spc="50" dirty="0">
                          <a:effectLst/>
                          <a:latin typeface="Meiryo UI" panose="020B0604030504040204" pitchFamily="50" charset="-128"/>
                          <a:ea typeface="Meiryo UI" panose="020B0604030504040204" pitchFamily="50" charset="-128"/>
                        </a:rPr>
                        <a:t>α</a:t>
                      </a:r>
                      <a:r>
                        <a:rPr lang="ja-JP" sz="1000" kern="100" spc="50" dirty="0">
                          <a:effectLst/>
                          <a:latin typeface="Meiryo UI" panose="020B0604030504040204" pitchFamily="50" charset="-128"/>
                          <a:ea typeface="Meiryo UI" panose="020B0604030504040204" pitchFamily="50" charset="-128"/>
                        </a:rPr>
                        <a:t>粒子の性状・分布】</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α</a:t>
                      </a:r>
                      <a:r>
                        <a:rPr lang="ja-JP" sz="1000" kern="100" spc="50" dirty="0">
                          <a:effectLst/>
                          <a:latin typeface="Meiryo UI" panose="020B0604030504040204" pitchFamily="50" charset="-128"/>
                          <a:ea typeface="Meiryo UI" panose="020B0604030504040204" pitchFamily="50" charset="-128"/>
                        </a:rPr>
                        <a:t>線放出核種（特に</a:t>
                      </a:r>
                      <a:r>
                        <a:rPr lang="en-US" sz="1000" u="sng" kern="100" spc="50" dirty="0">
                          <a:effectLst/>
                          <a:latin typeface="Meiryo UI" panose="020B0604030504040204" pitchFamily="50" charset="-128"/>
                          <a:ea typeface="Meiryo UI" panose="020B0604030504040204" pitchFamily="50" charset="-128"/>
                        </a:rPr>
                        <a:t>Pu</a:t>
                      </a:r>
                      <a:r>
                        <a:rPr lang="ja-JP" sz="1000" kern="100" spc="50" dirty="0">
                          <a:effectLst/>
                          <a:latin typeface="Meiryo UI" panose="020B0604030504040204" pitchFamily="50" charset="-128"/>
                          <a:ea typeface="Meiryo UI" panose="020B0604030504040204" pitchFamily="50" charset="-128"/>
                        </a:rPr>
                        <a:t>）の濃縮箇所の探索、採取箇所間での</a:t>
                      </a:r>
                      <a:r>
                        <a:rPr lang="en-US" sz="1000" kern="100" spc="50" dirty="0">
                          <a:effectLst/>
                          <a:latin typeface="Meiryo UI" panose="020B0604030504040204" pitchFamily="50" charset="-128"/>
                          <a:ea typeface="Meiryo UI" panose="020B0604030504040204" pitchFamily="50" charset="-128"/>
                        </a:rPr>
                        <a:t>Pu/U</a:t>
                      </a:r>
                      <a:r>
                        <a:rPr lang="ja-JP" sz="1000" kern="100" spc="50" dirty="0">
                          <a:effectLst/>
                          <a:latin typeface="Meiryo UI" panose="020B0604030504040204" pitchFamily="50" charset="-128"/>
                          <a:ea typeface="Meiryo UI" panose="020B0604030504040204" pitchFamily="50" charset="-128"/>
                        </a:rPr>
                        <a:t>比の変化の傾向の把握</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【分析上の課題】</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広域での</a:t>
                      </a:r>
                      <a:r>
                        <a:rPr lang="en-US" sz="1000" kern="100" spc="50" dirty="0">
                          <a:effectLst/>
                          <a:latin typeface="Meiryo UI" panose="020B0604030504040204" pitchFamily="50" charset="-128"/>
                          <a:ea typeface="Meiryo UI" panose="020B0604030504040204" pitchFamily="50" charset="-128"/>
                        </a:rPr>
                        <a:t>Pu</a:t>
                      </a:r>
                      <a:r>
                        <a:rPr lang="ja-JP" sz="1000" kern="100" spc="50" dirty="0">
                          <a:effectLst/>
                          <a:latin typeface="Meiryo UI" panose="020B0604030504040204" pitchFamily="50" charset="-128"/>
                          <a:ea typeface="Meiryo UI" panose="020B0604030504040204" pitchFamily="50" charset="-128"/>
                        </a:rPr>
                        <a:t>濃縮箇所の検知</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分析精度を評価可能な手法での</a:t>
                      </a:r>
                      <a:r>
                        <a:rPr lang="en-US" sz="1000" kern="100" spc="50" dirty="0">
                          <a:effectLst/>
                          <a:latin typeface="Meiryo UI" panose="020B0604030504040204" pitchFamily="50" charset="-128"/>
                          <a:ea typeface="Meiryo UI" panose="020B0604030504040204" pitchFamily="50" charset="-128"/>
                        </a:rPr>
                        <a:t>Pu</a:t>
                      </a:r>
                      <a:r>
                        <a:rPr lang="ja-JP" sz="1000" kern="100" spc="50" dirty="0">
                          <a:effectLst/>
                          <a:latin typeface="Meiryo UI" panose="020B0604030504040204" pitchFamily="50" charset="-128"/>
                          <a:ea typeface="Meiryo UI" panose="020B0604030504040204" pitchFamily="50" charset="-128"/>
                        </a:rPr>
                        <a:t>の定量分析</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105507038"/>
                  </a:ext>
                </a:extLst>
              </a:tr>
              <a:tr h="172085">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着目する相／プロセス</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UO</a:t>
                      </a:r>
                      <a:r>
                        <a:rPr lang="en-US" sz="1000" kern="100" spc="50" baseline="-25000" dirty="0">
                          <a:effectLst/>
                          <a:latin typeface="Meiryo UI" panose="020B0604030504040204" pitchFamily="50" charset="-128"/>
                          <a:ea typeface="Meiryo UI" panose="020B0604030504040204" pitchFamily="50" charset="-128"/>
                        </a:rPr>
                        <a:t>2</a:t>
                      </a:r>
                      <a:r>
                        <a:rPr lang="ja-JP" sz="1000" kern="100" spc="50" dirty="0">
                          <a:effectLst/>
                          <a:latin typeface="Meiryo UI" panose="020B0604030504040204" pitchFamily="50" charset="-128"/>
                          <a:ea typeface="Meiryo UI" panose="020B0604030504040204" pitchFamily="50" charset="-128"/>
                        </a:rPr>
                        <a:t>燃料と周辺材料またはその酸化生成物（腐食生成物含む）との反応</a:t>
                      </a:r>
                      <a:r>
                        <a:rPr lang="ja-JP" altLang="en-US" sz="1000" kern="100" spc="50" dirty="0">
                          <a:effectLst/>
                          <a:latin typeface="Meiryo UI" panose="020B0604030504040204" pitchFamily="50" charset="-128"/>
                          <a:ea typeface="Meiryo UI" panose="020B0604030504040204" pitchFamily="50" charset="-128"/>
                        </a:rPr>
                        <a:t>（</a:t>
                      </a:r>
                      <a:r>
                        <a:rPr lang="en-US" altLang="ja-JP" sz="1000" kern="100" spc="50" dirty="0">
                          <a:effectLst/>
                          <a:latin typeface="Meiryo UI" panose="020B0604030504040204" pitchFamily="50" charset="-128"/>
                          <a:ea typeface="Meiryo UI" panose="020B0604030504040204" pitchFamily="50" charset="-128"/>
                        </a:rPr>
                        <a:t>UO</a:t>
                      </a:r>
                      <a:r>
                        <a:rPr lang="en-US" altLang="ja-JP" sz="1000" kern="100" spc="50" baseline="-25000" dirty="0">
                          <a:effectLst/>
                          <a:latin typeface="Meiryo UI" panose="020B0604030504040204" pitchFamily="50" charset="-128"/>
                          <a:ea typeface="Meiryo UI" panose="020B0604030504040204" pitchFamily="50" charset="-128"/>
                        </a:rPr>
                        <a:t>2</a:t>
                      </a:r>
                      <a:r>
                        <a:rPr lang="en-US" altLang="ja-JP" sz="1000" kern="100" spc="50" dirty="0">
                          <a:effectLst/>
                          <a:latin typeface="Meiryo UI" panose="020B0604030504040204" pitchFamily="50" charset="-128"/>
                          <a:ea typeface="Meiryo UI" panose="020B0604030504040204" pitchFamily="50" charset="-128"/>
                        </a:rPr>
                        <a:t>–ZrO</a:t>
                      </a:r>
                      <a:r>
                        <a:rPr lang="en-US" altLang="ja-JP" sz="1000" kern="100" spc="50" baseline="-25000" dirty="0">
                          <a:effectLst/>
                          <a:latin typeface="Meiryo UI" panose="020B0604030504040204" pitchFamily="50" charset="-128"/>
                          <a:ea typeface="Meiryo UI" panose="020B0604030504040204" pitchFamily="50" charset="-128"/>
                        </a:rPr>
                        <a:t>2</a:t>
                      </a:r>
                      <a:r>
                        <a:rPr lang="en-US" altLang="ja-JP" sz="1000" kern="100" spc="50" dirty="0">
                          <a:effectLst/>
                          <a:latin typeface="Meiryo UI" panose="020B0604030504040204" pitchFamily="50" charset="-128"/>
                          <a:ea typeface="Meiryo UI" panose="020B0604030504040204" pitchFamily="50" charset="-128"/>
                        </a:rPr>
                        <a:t>–</a:t>
                      </a:r>
                      <a:r>
                        <a:rPr lang="en-US" altLang="ja-JP" sz="1000" kern="100" spc="50" dirty="0" err="1">
                          <a:effectLst/>
                          <a:latin typeface="Meiryo UI" panose="020B0604030504040204" pitchFamily="50" charset="-128"/>
                          <a:ea typeface="Meiryo UI" panose="020B0604030504040204" pitchFamily="50" charset="-128"/>
                        </a:rPr>
                        <a:t>FeO</a:t>
                      </a:r>
                      <a:r>
                        <a:rPr lang="en-US" altLang="ja-JP" sz="1000" kern="100" spc="50" baseline="-25000" dirty="0" err="1">
                          <a:effectLst/>
                          <a:latin typeface="Meiryo UI" panose="020B0604030504040204" pitchFamily="50" charset="-128"/>
                          <a:ea typeface="Meiryo UI" panose="020B0604030504040204" pitchFamily="50" charset="-128"/>
                        </a:rPr>
                        <a:t>x</a:t>
                      </a:r>
                      <a:r>
                        <a:rPr lang="ja-JP" altLang="ja-JP" sz="1000" kern="100" spc="50" dirty="0">
                          <a:effectLst/>
                          <a:latin typeface="Meiryo UI" panose="020B0604030504040204" pitchFamily="50" charset="-128"/>
                          <a:ea typeface="Meiryo UI" panose="020B0604030504040204" pitchFamily="50" charset="-128"/>
                        </a:rPr>
                        <a:t>系</a:t>
                      </a:r>
                      <a:r>
                        <a:rPr lang="ja-JP" altLang="en-US" sz="1000" kern="100" spc="50" dirty="0">
                          <a:effectLst/>
                          <a:latin typeface="Meiryo UI" panose="020B0604030504040204" pitchFamily="50" charset="-128"/>
                          <a:ea typeface="Meiryo UI" panose="020B0604030504040204" pitchFamily="50" charset="-128"/>
                        </a:rPr>
                        <a:t>）</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【燃料デブリの形成過程】</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a:t>
                      </a:r>
                      <a:r>
                        <a:rPr lang="ja-JP" altLang="en-US" sz="1000" kern="100" spc="50" baseline="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左記に加えて、</a:t>
                      </a:r>
                      <a:r>
                        <a:rPr lang="en-US" sz="1000" kern="100" spc="50" dirty="0">
                          <a:effectLst/>
                          <a:latin typeface="Meiryo UI" panose="020B0604030504040204" pitchFamily="50" charset="-128"/>
                          <a:ea typeface="Meiryo UI" panose="020B0604030504040204" pitchFamily="50" charset="-128"/>
                        </a:rPr>
                        <a:t>U</a:t>
                      </a:r>
                      <a:r>
                        <a:rPr lang="ja-JP" sz="1000" kern="100" spc="50" dirty="0">
                          <a:effectLst/>
                          <a:latin typeface="Meiryo UI" panose="020B0604030504040204" pitchFamily="50" charset="-128"/>
                          <a:ea typeface="Meiryo UI" panose="020B0604030504040204" pitchFamily="50" charset="-128"/>
                        </a:rPr>
                        <a:t>を含む相に限らず、</a:t>
                      </a:r>
                      <a:r>
                        <a:rPr lang="ja-JP" sz="1000" u="sng" kern="100" spc="50" dirty="0">
                          <a:effectLst/>
                          <a:latin typeface="Meiryo UI" panose="020B0604030504040204" pitchFamily="50" charset="-128"/>
                          <a:ea typeface="Meiryo UI" panose="020B0604030504040204" pitchFamily="50" charset="-128"/>
                        </a:rPr>
                        <a:t>着目粒子の形成に寄与した材料、及び材料間反応の到達温度や酸素ポテンシャルの推定指標となる相</a:t>
                      </a:r>
                      <a:r>
                        <a:rPr lang="ja-JP" sz="1000" kern="100" spc="50" dirty="0">
                          <a:effectLst/>
                          <a:latin typeface="Meiryo UI" panose="020B0604030504040204" pitchFamily="50" charset="-128"/>
                          <a:ea typeface="Meiryo UI" panose="020B0604030504040204" pitchFamily="50" charset="-128"/>
                        </a:rPr>
                        <a:t>の同定</a:t>
                      </a: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【着目相と指標の例】</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Fe(</a:t>
                      </a:r>
                      <a:r>
                        <a:rPr lang="en-US" sz="1000" kern="100" spc="50" dirty="0" err="1">
                          <a:effectLst/>
                          <a:latin typeface="Meiryo UI" panose="020B0604030504040204" pitchFamily="50" charset="-128"/>
                          <a:ea typeface="Meiryo UI" panose="020B0604030504040204" pitchFamily="50" charset="-128"/>
                        </a:rPr>
                        <a:t>Cr,Ni</a:t>
                      </a:r>
                      <a:r>
                        <a:rPr lang="en-US" sz="1000" kern="100" spc="50" dirty="0">
                          <a:effectLst/>
                          <a:latin typeface="Meiryo UI" panose="020B0604030504040204" pitchFamily="50" charset="-128"/>
                          <a:ea typeface="Meiryo UI" panose="020B0604030504040204" pitchFamily="50" charset="-128"/>
                        </a:rPr>
                        <a:t>)–</a:t>
                      </a:r>
                      <a:r>
                        <a:rPr lang="en-US" sz="1000" kern="100" spc="50" dirty="0" err="1">
                          <a:effectLst/>
                          <a:latin typeface="Meiryo UI" panose="020B0604030504040204" pitchFamily="50" charset="-128"/>
                          <a:ea typeface="Meiryo UI" panose="020B0604030504040204" pitchFamily="50" charset="-128"/>
                        </a:rPr>
                        <a:t>Zr</a:t>
                      </a:r>
                      <a:r>
                        <a:rPr lang="ja-JP" sz="1000" kern="100" spc="50" dirty="0">
                          <a:effectLst/>
                          <a:latin typeface="Meiryo UI" panose="020B0604030504040204" pitchFamily="50" charset="-128"/>
                          <a:ea typeface="Meiryo UI" panose="020B0604030504040204" pitchFamily="50" charset="-128"/>
                        </a:rPr>
                        <a:t>系の金属間化合物またはその酸化物 ：</a:t>
                      </a:r>
                      <a:r>
                        <a:rPr lang="en-US" sz="1000" kern="100" spc="50" dirty="0">
                          <a:effectLst/>
                          <a:latin typeface="Meiryo UI" panose="020B0604030504040204" pitchFamily="50" charset="-128"/>
                          <a:ea typeface="Meiryo UI" panose="020B0604030504040204" pitchFamily="50" charset="-128"/>
                        </a:rPr>
                        <a:t> </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SUS–</a:t>
                      </a:r>
                      <a:r>
                        <a:rPr lang="en-US" sz="1000" kern="100" spc="50" dirty="0" err="1">
                          <a:effectLst/>
                          <a:latin typeface="Meiryo UI" panose="020B0604030504040204" pitchFamily="50" charset="-128"/>
                          <a:ea typeface="Meiryo UI" panose="020B0604030504040204" pitchFamily="50" charset="-128"/>
                        </a:rPr>
                        <a:t>Zry</a:t>
                      </a:r>
                      <a:r>
                        <a:rPr lang="ja-JP" sz="1000" kern="100" spc="50" dirty="0">
                          <a:effectLst/>
                          <a:latin typeface="Meiryo UI" panose="020B0604030504040204" pitchFamily="50" charset="-128"/>
                          <a:ea typeface="Meiryo UI" panose="020B0604030504040204" pitchFamily="50" charset="-128"/>
                        </a:rPr>
                        <a:t>反応（到達温度）</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a:t>
                      </a:r>
                      <a:r>
                        <a:rPr lang="ja-JP" altLang="en-US" sz="1000" kern="100" spc="50" baseline="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α-</a:t>
                      </a:r>
                      <a:r>
                        <a:rPr lang="en-US" sz="1000" kern="100" spc="50" dirty="0" err="1">
                          <a:effectLst/>
                          <a:latin typeface="Meiryo UI" panose="020B0604030504040204" pitchFamily="50" charset="-128"/>
                          <a:ea typeface="Meiryo UI" panose="020B0604030504040204" pitchFamily="50" charset="-128"/>
                        </a:rPr>
                        <a:t>Zr</a:t>
                      </a:r>
                      <a:r>
                        <a:rPr lang="en-US" sz="1000" kern="100" spc="50" dirty="0">
                          <a:effectLst/>
                          <a:latin typeface="Meiryo UI" panose="020B0604030504040204" pitchFamily="50" charset="-128"/>
                          <a:ea typeface="Meiryo UI" panose="020B0604030504040204" pitchFamily="50" charset="-128"/>
                        </a:rPr>
                        <a:t>(O) </a:t>
                      </a:r>
                      <a:r>
                        <a:rPr lang="ja-JP" sz="1000" kern="100" spc="50" dirty="0">
                          <a:effectLst/>
                          <a:latin typeface="Meiryo UI" panose="020B0604030504040204" pitchFamily="50" charset="-128"/>
                          <a:ea typeface="Meiryo UI" panose="020B0604030504040204" pitchFamily="50" charset="-128"/>
                        </a:rPr>
                        <a:t>： 酸素ポテンシャル</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Mo, Ni, Sn</a:t>
                      </a:r>
                      <a:r>
                        <a:rPr lang="ja-JP" sz="1000" kern="100" spc="50" dirty="0">
                          <a:effectLst/>
                          <a:latin typeface="Meiryo UI" panose="020B0604030504040204" pitchFamily="50" charset="-128"/>
                          <a:ea typeface="Meiryo UI" panose="020B0604030504040204" pitchFamily="50" charset="-128"/>
                        </a:rPr>
                        <a:t>の酸化物 ： 酸素ポテンシャル</a:t>
                      </a:r>
                    </a:p>
                    <a:p>
                      <a:pPr marL="0" lvl="0" indent="0"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a:t>
                      </a:r>
                      <a:r>
                        <a:rPr lang="ja-JP" altLang="en-US" sz="1000" kern="100" spc="50" baseline="0" dirty="0">
                          <a:effectLst/>
                          <a:latin typeface="Meiryo UI" panose="020B0604030504040204" pitchFamily="50" charset="-128"/>
                          <a:ea typeface="Meiryo UI" panose="020B0604030504040204" pitchFamily="50" charset="-128"/>
                        </a:rPr>
                        <a:t> </a:t>
                      </a:r>
                      <a:r>
                        <a:rPr lang="ja-JP" sz="1000" kern="100" spc="50" dirty="0">
                          <a:effectLst/>
                          <a:latin typeface="Meiryo UI" panose="020B0604030504040204" pitchFamily="50" charset="-128"/>
                          <a:ea typeface="Meiryo UI" panose="020B0604030504040204" pitchFamily="50" charset="-128"/>
                        </a:rPr>
                        <a:t>ホウ化物、炭化物 ：</a:t>
                      </a:r>
                      <a:r>
                        <a:rPr lang="en-US" sz="1000" kern="100" spc="50" dirty="0">
                          <a:effectLst/>
                          <a:latin typeface="Meiryo UI" panose="020B0604030504040204" pitchFamily="50" charset="-128"/>
                          <a:ea typeface="Meiryo UI" panose="020B0604030504040204" pitchFamily="50" charset="-128"/>
                        </a:rPr>
                        <a:t> SUS–</a:t>
                      </a:r>
                      <a:r>
                        <a:rPr lang="en-US" sz="1000" kern="100" spc="50" dirty="0" err="1">
                          <a:effectLst/>
                          <a:latin typeface="Meiryo UI" panose="020B0604030504040204" pitchFamily="50" charset="-128"/>
                          <a:ea typeface="Meiryo UI" panose="020B0604030504040204" pitchFamily="50" charset="-128"/>
                        </a:rPr>
                        <a:t>Zry</a:t>
                      </a:r>
                      <a:r>
                        <a:rPr lang="en-US" sz="1000" kern="100" spc="50" dirty="0">
                          <a:effectLst/>
                          <a:latin typeface="Meiryo UI" panose="020B0604030504040204" pitchFamily="50" charset="-128"/>
                          <a:ea typeface="Meiryo UI" panose="020B0604030504040204" pitchFamily="50" charset="-128"/>
                        </a:rPr>
                        <a:t>–B</a:t>
                      </a:r>
                      <a:r>
                        <a:rPr lang="en-US" sz="1000" kern="100" spc="50" baseline="-25000" dirty="0">
                          <a:effectLst/>
                          <a:latin typeface="Meiryo UI" panose="020B0604030504040204" pitchFamily="50" charset="-128"/>
                          <a:ea typeface="Meiryo UI" panose="020B0604030504040204" pitchFamily="50" charset="-128"/>
                        </a:rPr>
                        <a:t>4</a:t>
                      </a:r>
                      <a:r>
                        <a:rPr lang="en-US" sz="1000" kern="100" spc="50" dirty="0">
                          <a:effectLst/>
                          <a:latin typeface="Meiryo UI" panose="020B0604030504040204" pitchFamily="50" charset="-128"/>
                          <a:ea typeface="Meiryo UI" panose="020B0604030504040204" pitchFamily="50" charset="-128"/>
                        </a:rPr>
                        <a:t>C</a:t>
                      </a:r>
                      <a:r>
                        <a:rPr lang="ja-JP" sz="1000" kern="100" spc="50" dirty="0">
                          <a:effectLst/>
                          <a:latin typeface="Meiryo UI" panose="020B0604030504040204" pitchFamily="50" charset="-128"/>
                          <a:ea typeface="Meiryo UI" panose="020B0604030504040204" pitchFamily="50" charset="-128"/>
                        </a:rPr>
                        <a:t>反応（到達温度）</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264899299"/>
                  </a:ext>
                </a:extLst>
              </a:tr>
              <a:tr h="172085">
                <a:tc>
                  <a:txBody>
                    <a:bodyPr/>
                    <a:lstStyle>
                      <a:lvl1pPr marL="0" algn="l" defTabSz="914400" rtl="0" eaLnBrk="1" latinLnBrk="0" hangingPunct="1">
                        <a:defRPr kumimoji="1" sz="1800" b="1" kern="1200">
                          <a:solidFill>
                            <a:schemeClr val="lt1"/>
                          </a:solidFill>
                          <a:latin typeface="Calibri"/>
                          <a:ea typeface="ＭＳ Ｐゴシック"/>
                        </a:defRPr>
                      </a:lvl1pPr>
                      <a:lvl2pPr marL="457200" algn="l" defTabSz="914400" rtl="0" eaLnBrk="1" latinLnBrk="0" hangingPunct="1">
                        <a:defRPr kumimoji="1" sz="1800" b="1" kern="1200">
                          <a:solidFill>
                            <a:schemeClr val="lt1"/>
                          </a:solidFill>
                          <a:latin typeface="Calibri"/>
                          <a:ea typeface="ＭＳ Ｐゴシック"/>
                        </a:defRPr>
                      </a:lvl2pPr>
                      <a:lvl3pPr marL="914400" algn="l" defTabSz="914400" rtl="0" eaLnBrk="1" latinLnBrk="0" hangingPunct="1">
                        <a:defRPr kumimoji="1" sz="1800" b="1" kern="1200">
                          <a:solidFill>
                            <a:schemeClr val="lt1"/>
                          </a:solidFill>
                          <a:latin typeface="Calibri"/>
                          <a:ea typeface="ＭＳ Ｐゴシック"/>
                        </a:defRPr>
                      </a:lvl3pPr>
                      <a:lvl4pPr marL="1371600" algn="l" defTabSz="914400" rtl="0" eaLnBrk="1" latinLnBrk="0" hangingPunct="1">
                        <a:defRPr kumimoji="1" sz="1800" b="1" kern="1200">
                          <a:solidFill>
                            <a:schemeClr val="lt1"/>
                          </a:solidFill>
                          <a:latin typeface="Calibri"/>
                          <a:ea typeface="ＭＳ Ｐゴシック"/>
                        </a:defRPr>
                      </a:lvl4pPr>
                      <a:lvl5pPr marL="1828800" algn="l" defTabSz="914400" rtl="0" eaLnBrk="1" latinLnBrk="0" hangingPunct="1">
                        <a:defRPr kumimoji="1" sz="1800" b="1" kern="1200">
                          <a:solidFill>
                            <a:schemeClr val="lt1"/>
                          </a:solidFill>
                          <a:latin typeface="Calibri"/>
                          <a:ea typeface="ＭＳ Ｐゴシック"/>
                        </a:defRPr>
                      </a:lvl5pPr>
                      <a:lvl6pPr marL="2286000" algn="l" defTabSz="914400" rtl="0" eaLnBrk="1" latinLnBrk="0" hangingPunct="1">
                        <a:defRPr kumimoji="1" sz="1800" b="1" kern="1200">
                          <a:solidFill>
                            <a:schemeClr val="lt1"/>
                          </a:solidFill>
                          <a:latin typeface="Calibri"/>
                          <a:ea typeface="ＭＳ Ｐゴシック"/>
                        </a:defRPr>
                      </a:lvl6pPr>
                      <a:lvl7pPr marL="2743200" algn="l" defTabSz="914400" rtl="0" eaLnBrk="1" latinLnBrk="0" hangingPunct="1">
                        <a:defRPr kumimoji="1" sz="1800" b="1" kern="1200">
                          <a:solidFill>
                            <a:schemeClr val="lt1"/>
                          </a:solidFill>
                          <a:latin typeface="Calibri"/>
                          <a:ea typeface="ＭＳ Ｐゴシック"/>
                        </a:defRPr>
                      </a:lvl7pPr>
                      <a:lvl8pPr marL="3200400" algn="l" defTabSz="914400" rtl="0" eaLnBrk="1" latinLnBrk="0" hangingPunct="1">
                        <a:defRPr kumimoji="1" sz="1800" b="1" kern="1200">
                          <a:solidFill>
                            <a:schemeClr val="lt1"/>
                          </a:solidFill>
                          <a:latin typeface="Calibri"/>
                          <a:ea typeface="ＭＳ Ｐゴシック"/>
                        </a:defRPr>
                      </a:lvl8pPr>
                      <a:lvl9pPr marL="3657600" algn="l" defTabSz="914400" rtl="0" eaLnBrk="1" latinLnBrk="0" hangingPunct="1">
                        <a:defRPr kumimoji="1" sz="1800" b="1" kern="1200">
                          <a:solidFill>
                            <a:schemeClr val="lt1"/>
                          </a:solidFill>
                          <a:latin typeface="Calibri"/>
                          <a:ea typeface="ＭＳ Ｐゴシック"/>
                        </a:defRPr>
                      </a:lvl9pPr>
                    </a:lstStyle>
                    <a:p>
                      <a:pPr algn="ctr">
                        <a:lnSpc>
                          <a:spcPts val="1200"/>
                        </a:lnSpc>
                        <a:spcAft>
                          <a:spcPts val="0"/>
                        </a:spcAft>
                      </a:pPr>
                      <a:r>
                        <a:rPr lang="ja-JP" sz="1000" kern="100" spc="50" dirty="0">
                          <a:effectLst/>
                          <a:latin typeface="Meiryo UI" panose="020B0604030504040204" pitchFamily="50" charset="-128"/>
                          <a:ea typeface="Meiryo UI" panose="020B0604030504040204" pitchFamily="50" charset="-128"/>
                        </a:rPr>
                        <a:t>採取箇所</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PCV</a:t>
                      </a:r>
                      <a:r>
                        <a:rPr lang="ja-JP" sz="1000" kern="100" spc="50" dirty="0">
                          <a:effectLst/>
                          <a:latin typeface="Meiryo UI" panose="020B0604030504040204" pitchFamily="50" charset="-128"/>
                          <a:ea typeface="Meiryo UI" panose="020B0604030504040204" pitchFamily="50" charset="-128"/>
                        </a:rPr>
                        <a:t>内外問わず、</a:t>
                      </a:r>
                      <a:r>
                        <a:rPr lang="en-US" sz="1000" kern="100" spc="50" dirty="0">
                          <a:effectLst/>
                          <a:latin typeface="Meiryo UI" panose="020B0604030504040204" pitchFamily="50" charset="-128"/>
                          <a:ea typeface="Meiryo UI" panose="020B0604030504040204" pitchFamily="50" charset="-128"/>
                        </a:rPr>
                        <a:t>PCV</a:t>
                      </a:r>
                      <a:r>
                        <a:rPr lang="ja-JP" sz="1000" kern="100" spc="50" dirty="0">
                          <a:effectLst/>
                          <a:latin typeface="Meiryo UI" panose="020B0604030504040204" pitchFamily="50" charset="-128"/>
                          <a:ea typeface="Meiryo UI" panose="020B0604030504040204" pitchFamily="50" charset="-128"/>
                        </a:rPr>
                        <a:t>内からの放射性物質の移行ルート（想定）上と期待される箇所から採取。</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【燃料デブリの形成過程】</a:t>
                      </a:r>
                    </a:p>
                    <a:p>
                      <a:pPr marL="92075" lvl="0" indent="-92075" algn="just">
                        <a:lnSpc>
                          <a:spcPts val="1200"/>
                        </a:lnSpc>
                        <a:spcAft>
                          <a:spcPts val="0"/>
                        </a:spcAft>
                        <a:buFont typeface="Wingdings" panose="05000000000000000000" pitchFamily="2" charset="2"/>
                        <a:buNone/>
                      </a:pPr>
                      <a:r>
                        <a:rPr lang="ja-JP" altLang="en-US" sz="1000" kern="100" spc="50" dirty="0">
                          <a:effectLst/>
                          <a:latin typeface="Meiryo UI" panose="020B0604030504040204" pitchFamily="50" charset="-128"/>
                          <a:ea typeface="Meiryo UI" panose="020B0604030504040204" pitchFamily="50" charset="-128"/>
                        </a:rPr>
                        <a:t>・ </a:t>
                      </a:r>
                      <a:r>
                        <a:rPr lang="en-US" sz="1000" kern="100" spc="50" dirty="0">
                          <a:effectLst/>
                          <a:latin typeface="Meiryo UI" panose="020B0604030504040204" pitchFamily="50" charset="-128"/>
                          <a:ea typeface="Meiryo UI" panose="020B0604030504040204" pitchFamily="50" charset="-128"/>
                        </a:rPr>
                        <a:t>PCV</a:t>
                      </a:r>
                      <a:r>
                        <a:rPr lang="ja-JP" sz="1000" kern="100" spc="50" dirty="0">
                          <a:effectLst/>
                          <a:latin typeface="Meiryo UI" panose="020B0604030504040204" pitchFamily="50" charset="-128"/>
                          <a:ea typeface="Meiryo UI" panose="020B0604030504040204" pitchFamily="50" charset="-128"/>
                        </a:rPr>
                        <a:t>外よりも</a:t>
                      </a:r>
                      <a:r>
                        <a:rPr lang="en-US" sz="1000" kern="100" spc="50" dirty="0">
                          <a:effectLst/>
                          <a:latin typeface="Meiryo UI" panose="020B0604030504040204" pitchFamily="50" charset="-128"/>
                          <a:ea typeface="Meiryo UI" panose="020B0604030504040204" pitchFamily="50" charset="-128"/>
                        </a:rPr>
                        <a:t>PCV</a:t>
                      </a:r>
                      <a:r>
                        <a:rPr lang="ja-JP" sz="1000" kern="100" spc="50" dirty="0">
                          <a:effectLst/>
                          <a:latin typeface="Meiryo UI" panose="020B0604030504040204" pitchFamily="50" charset="-128"/>
                          <a:ea typeface="Meiryo UI" panose="020B0604030504040204" pitchFamily="50" charset="-128"/>
                        </a:rPr>
                        <a:t>内から採取されたサンプルの方が、移行ルート上の構造材からの混入や、大気雰囲気下での変質の影響が小さく、燃料デブリ形成時の雰囲気、材料、到達温度などの情報が色濃く反映されていることが期待される。</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a:ea typeface="ＭＳ Ｐゴシック"/>
                        </a:defRPr>
                      </a:lvl1pPr>
                      <a:lvl2pPr marL="457200" algn="l" defTabSz="914400" rtl="0" eaLnBrk="1" latinLnBrk="0" hangingPunct="1">
                        <a:defRPr kumimoji="1" sz="1800" kern="1200">
                          <a:solidFill>
                            <a:schemeClr val="dk1"/>
                          </a:solidFill>
                          <a:latin typeface="Calibri"/>
                          <a:ea typeface="ＭＳ Ｐゴシック"/>
                        </a:defRPr>
                      </a:lvl2pPr>
                      <a:lvl3pPr marL="914400" algn="l" defTabSz="914400" rtl="0" eaLnBrk="1" latinLnBrk="0" hangingPunct="1">
                        <a:defRPr kumimoji="1" sz="1800" kern="1200">
                          <a:solidFill>
                            <a:schemeClr val="dk1"/>
                          </a:solidFill>
                          <a:latin typeface="Calibri"/>
                          <a:ea typeface="ＭＳ Ｐゴシック"/>
                        </a:defRPr>
                      </a:lvl3pPr>
                      <a:lvl4pPr marL="1371600" algn="l" defTabSz="914400" rtl="0" eaLnBrk="1" latinLnBrk="0" hangingPunct="1">
                        <a:defRPr kumimoji="1" sz="1800" kern="1200">
                          <a:solidFill>
                            <a:schemeClr val="dk1"/>
                          </a:solidFill>
                          <a:latin typeface="Calibri"/>
                          <a:ea typeface="ＭＳ Ｐゴシック"/>
                        </a:defRPr>
                      </a:lvl4pPr>
                      <a:lvl5pPr marL="1828800" algn="l" defTabSz="914400" rtl="0" eaLnBrk="1" latinLnBrk="0" hangingPunct="1">
                        <a:defRPr kumimoji="1" sz="1800" kern="1200">
                          <a:solidFill>
                            <a:schemeClr val="dk1"/>
                          </a:solidFill>
                          <a:latin typeface="Calibri"/>
                          <a:ea typeface="ＭＳ Ｐゴシック"/>
                        </a:defRPr>
                      </a:lvl5pPr>
                      <a:lvl6pPr marL="2286000" algn="l" defTabSz="914400" rtl="0" eaLnBrk="1" latinLnBrk="0" hangingPunct="1">
                        <a:defRPr kumimoji="1" sz="1800" kern="1200">
                          <a:solidFill>
                            <a:schemeClr val="dk1"/>
                          </a:solidFill>
                          <a:latin typeface="Calibri"/>
                          <a:ea typeface="ＭＳ Ｐゴシック"/>
                        </a:defRPr>
                      </a:lvl6pPr>
                      <a:lvl7pPr marL="2743200" algn="l" defTabSz="914400" rtl="0" eaLnBrk="1" latinLnBrk="0" hangingPunct="1">
                        <a:defRPr kumimoji="1" sz="1800" kern="1200">
                          <a:solidFill>
                            <a:schemeClr val="dk1"/>
                          </a:solidFill>
                          <a:latin typeface="Calibri"/>
                          <a:ea typeface="ＭＳ Ｐゴシック"/>
                        </a:defRPr>
                      </a:lvl7pPr>
                      <a:lvl8pPr marL="3200400" algn="l" defTabSz="914400" rtl="0" eaLnBrk="1" latinLnBrk="0" hangingPunct="1">
                        <a:defRPr kumimoji="1" sz="1800" kern="1200">
                          <a:solidFill>
                            <a:schemeClr val="dk1"/>
                          </a:solidFill>
                          <a:latin typeface="Calibri"/>
                          <a:ea typeface="ＭＳ Ｐゴシック"/>
                        </a:defRPr>
                      </a:lvl8pPr>
                      <a:lvl9pPr marL="3657600" algn="l" defTabSz="914400" rtl="0" eaLnBrk="1" latinLnBrk="0" hangingPunct="1">
                        <a:defRPr kumimoji="1" sz="1800" kern="1200">
                          <a:solidFill>
                            <a:schemeClr val="dk1"/>
                          </a:solidFill>
                          <a:latin typeface="Calibri"/>
                          <a:ea typeface="ＭＳ Ｐゴシック"/>
                        </a:defRPr>
                      </a:lvl9pPr>
                    </a:lstStyle>
                    <a:p>
                      <a:pPr marL="0" indent="0" algn="just">
                        <a:lnSpc>
                          <a:spcPts val="1200"/>
                        </a:lnSpc>
                        <a:spcAft>
                          <a:spcPts val="0"/>
                        </a:spcAft>
                        <a:buFont typeface="Arial" panose="020B0604020202020204" pitchFamily="34" charset="0"/>
                        <a:buNone/>
                      </a:pPr>
                      <a:r>
                        <a:rPr lang="ja-JP" sz="1000" kern="100" spc="50" dirty="0">
                          <a:effectLst/>
                          <a:latin typeface="Meiryo UI" panose="020B0604030504040204" pitchFamily="50" charset="-128"/>
                          <a:ea typeface="Meiryo UI" panose="020B0604030504040204" pitchFamily="50" charset="-128"/>
                        </a:rPr>
                        <a:t>－</a:t>
                      </a:r>
                      <a:endParaRPr lang="ja-JP" sz="1000" kern="100" spc="5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467704097"/>
                  </a:ext>
                </a:extLst>
              </a:tr>
            </a:tbl>
          </a:graphicData>
        </a:graphic>
      </p:graphicFrame>
      <p:sp>
        <p:nvSpPr>
          <p:cNvPr id="13" name="テキスト ボックス 12"/>
          <p:cNvSpPr txBox="1"/>
          <p:nvPr/>
        </p:nvSpPr>
        <p:spPr>
          <a:xfrm>
            <a:off x="87406" y="649054"/>
            <a:ext cx="6492483" cy="400110"/>
          </a:xfrm>
          <a:prstGeom prst="rect">
            <a:avLst/>
          </a:prstGeom>
          <a:solidFill>
            <a:sysClr val="window" lastClr="FFFFFF"/>
          </a:solidFill>
        </p:spPr>
        <p:txBody>
          <a:bodyPr wrap="none" rtlCol="0">
            <a:spAutoFit/>
          </a:bodyPr>
          <a:lstStyle/>
          <a:p>
            <a:pPr marL="444500" marR="0" lvl="0" indent="0" defTabSz="1277938" eaLnBrk="1" fontAlgn="base" latinLnBrk="0" hangingPunct="1">
              <a:lnSpc>
                <a:spcPct val="100000"/>
              </a:lnSpc>
              <a:spcBef>
                <a:spcPct val="0"/>
              </a:spcBef>
              <a:spcAft>
                <a:spcPct val="0"/>
              </a:spcAft>
              <a:buClrTx/>
              <a:buSzTx/>
              <a:buFontTx/>
              <a:buNone/>
              <a:tabLst/>
              <a:defRPr/>
            </a:pPr>
            <a:r>
              <a:rPr kumimoji="1" lang="ja-JP" altLang="en-US" sz="2000" b="0" i="0" u="none" strike="noStrike" kern="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rPr>
              <a:t>　－ 過年度サンプルの分析に対する関心事項の整理－</a:t>
            </a:r>
            <a:endParaRPr kumimoji="1" lang="en-US" altLang="ja-JP" sz="2000" b="0" i="0" u="none" strike="noStrike" kern="0" cap="none" spc="0" normalizeH="0" baseline="0" noProof="0" dirty="0" smtClean="0">
              <a:ln>
                <a:noFill/>
              </a:ln>
              <a:solidFill>
                <a:srgbClr val="C00000"/>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2</a:t>
            </a:fld>
            <a:endParaRPr kumimoji="1" lang="ja-JP" altLang="en-US"/>
          </a:p>
        </p:txBody>
      </p:sp>
    </p:spTree>
    <p:extLst>
      <p:ext uri="{BB962C8B-B14F-4D97-AF65-F5344CB8AC3E}">
        <p14:creationId xmlns:p14="http://schemas.microsoft.com/office/powerpoint/2010/main" val="196297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18908208"/>
              </p:ext>
            </p:extLst>
          </p:nvPr>
        </p:nvGraphicFramePr>
        <p:xfrm>
          <a:off x="188260" y="1109382"/>
          <a:ext cx="8760758" cy="5459003"/>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386853">
                  <a:extLst>
                    <a:ext uri="{9D8B030D-6E8A-4147-A177-3AD203B41FA5}">
                      <a16:colId xmlns:a16="http://schemas.microsoft.com/office/drawing/2014/main" val="3409035531"/>
                    </a:ext>
                  </a:extLst>
                </a:gridCol>
                <a:gridCol w="900953">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a:effectLst/>
                        </a:rPr>
                        <a:t>1</a:t>
                      </a:r>
                      <a:r>
                        <a:rPr lang="ja-JP" sz="900" kern="100">
                          <a:effectLst/>
                        </a:rPr>
                        <a:t>号機 エアロック室堆積物</a:t>
                      </a:r>
                      <a:endParaRPr lang="ja-JP" sz="1000" kern="100">
                        <a:effectLst/>
                      </a:endParaRPr>
                    </a:p>
                    <a:p>
                      <a:pPr algn="just">
                        <a:lnSpc>
                          <a:spcPts val="1200"/>
                        </a:lnSpc>
                        <a:spcAft>
                          <a:spcPts val="0"/>
                        </a:spcAft>
                      </a:pPr>
                      <a:r>
                        <a:rPr lang="en-US" sz="900" kern="100">
                          <a:effectLst/>
                        </a:rPr>
                        <a:t> </a:t>
                      </a:r>
                      <a:endParaRPr lang="ja-JP" sz="1000" kern="100">
                        <a:effectLst/>
                      </a:endParaRPr>
                    </a:p>
                    <a:p>
                      <a:pPr algn="just">
                        <a:lnSpc>
                          <a:spcPts val="1200"/>
                        </a:lnSpc>
                        <a:spcAft>
                          <a:spcPts val="0"/>
                        </a:spcAft>
                      </a:pPr>
                      <a:r>
                        <a:rPr lang="en-US" sz="900" kern="100">
                          <a:effectLst/>
                        </a:rPr>
                        <a:t>1u-Airlock-1-2017</a:t>
                      </a:r>
                      <a:endParaRPr lang="ja-JP" sz="1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B, Na, Mg, Al, Ca, </a:t>
                      </a:r>
                      <a:r>
                        <a:rPr lang="en-US" sz="900" kern="100" dirty="0" err="1">
                          <a:effectLst/>
                        </a:rPr>
                        <a:t>Ti</a:t>
                      </a:r>
                      <a:r>
                        <a:rPr lang="en-US" sz="900" kern="100" dirty="0">
                          <a:effectLst/>
                        </a:rPr>
                        <a:t>, V, Cr, </a:t>
                      </a:r>
                      <a:r>
                        <a:rPr lang="en-US" sz="900" kern="100" dirty="0" err="1">
                          <a:effectLst/>
                        </a:rPr>
                        <a:t>Mn</a:t>
                      </a:r>
                      <a:r>
                        <a:rPr lang="en-US" sz="900" kern="100" dirty="0">
                          <a:effectLst/>
                        </a:rPr>
                        <a:t>, Fe, Co, Ni, Cu, Zn, </a:t>
                      </a:r>
                      <a:r>
                        <a:rPr lang="en-US" sz="900" kern="100" dirty="0" err="1">
                          <a:effectLst/>
                        </a:rPr>
                        <a:t>Rb</a:t>
                      </a:r>
                      <a:r>
                        <a:rPr lang="en-US" sz="900" kern="100" dirty="0">
                          <a:effectLst/>
                        </a:rPr>
                        <a:t> ,</a:t>
                      </a:r>
                      <a:r>
                        <a:rPr lang="en-US" sz="900" kern="100" dirty="0" err="1">
                          <a:effectLst/>
                        </a:rPr>
                        <a:t>Sr</a:t>
                      </a:r>
                      <a:r>
                        <a:rPr lang="en-US" sz="900" kern="100" dirty="0">
                          <a:effectLst/>
                        </a:rPr>
                        <a:t>, Y, Mo, Sb, Ba, La, </a:t>
                      </a:r>
                      <a:r>
                        <a:rPr lang="en-US" sz="900" kern="100" dirty="0" err="1">
                          <a:effectLst/>
                        </a:rPr>
                        <a:t>Nd</a:t>
                      </a:r>
                      <a:r>
                        <a:rPr lang="en-US" sz="900" kern="100" dirty="0">
                          <a:effectLst/>
                        </a:rPr>
                        <a:t>, </a:t>
                      </a:r>
                      <a:r>
                        <a:rPr lang="en-US" sz="900" kern="100" dirty="0" err="1">
                          <a:effectLst/>
                        </a:rPr>
                        <a:t>Gd</a:t>
                      </a:r>
                      <a:r>
                        <a:rPr lang="en-US" sz="900" kern="100" dirty="0">
                          <a:effectLst/>
                        </a:rPr>
                        <a:t>, </a:t>
                      </a:r>
                      <a:r>
                        <a:rPr lang="en-US" sz="900" kern="100" dirty="0" err="1">
                          <a:effectLst/>
                        </a:rPr>
                        <a:t>Pb</a:t>
                      </a:r>
                      <a:r>
                        <a:rPr lang="en-US" sz="900" kern="100" dirty="0">
                          <a:effectLst/>
                        </a:rPr>
                        <a:t>, Ag, Sn, </a:t>
                      </a:r>
                      <a:r>
                        <a:rPr lang="en-US" sz="900" kern="100" dirty="0" err="1">
                          <a:effectLst/>
                        </a:rPr>
                        <a:t>Te</a:t>
                      </a:r>
                      <a:r>
                        <a:rPr lang="en-US" sz="900" kern="100" dirty="0">
                          <a:effectLst/>
                        </a:rPr>
                        <a:t>, Cs, Ce, </a:t>
                      </a:r>
                      <a:r>
                        <a:rPr lang="en-US" sz="900" kern="100" dirty="0" err="1">
                          <a:effectLst/>
                        </a:rPr>
                        <a:t>Pr</a:t>
                      </a:r>
                      <a:r>
                        <a:rPr lang="en-US" sz="900" kern="100" dirty="0">
                          <a:effectLst/>
                        </a:rPr>
                        <a:t>, </a:t>
                      </a:r>
                      <a:r>
                        <a:rPr lang="en-US" sz="900" kern="100" dirty="0" err="1">
                          <a:effectLst/>
                        </a:rPr>
                        <a:t>Eu</a:t>
                      </a:r>
                      <a:r>
                        <a:rPr lang="en-US" sz="900" kern="100" dirty="0">
                          <a:effectLst/>
                        </a:rPr>
                        <a:t>, Sm, Tb, </a:t>
                      </a:r>
                      <a:r>
                        <a:rPr lang="en-US" sz="900" kern="100" dirty="0" err="1">
                          <a:effectLst/>
                        </a:rPr>
                        <a:t>Ti</a:t>
                      </a:r>
                      <a:r>
                        <a:rPr lang="en-US" sz="900" kern="100" dirty="0">
                          <a:effectLst/>
                        </a:rPr>
                        <a:t>, Bi, U</a:t>
                      </a:r>
                      <a:r>
                        <a:rPr lang="ja-JP" sz="900" kern="100" dirty="0" err="1">
                          <a:effectLst/>
                        </a:rPr>
                        <a:t>を検</a:t>
                      </a:r>
                      <a:r>
                        <a:rPr lang="ja-JP" sz="900" kern="100" dirty="0">
                          <a:effectLst/>
                        </a:rPr>
                        <a:t>出</a:t>
                      </a:r>
                      <a:endParaRPr lang="ja-JP" sz="100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241</a:t>
                      </a:r>
                      <a:r>
                        <a:rPr lang="en-US" sz="900" kern="100" dirty="0">
                          <a:effectLst/>
                        </a:rPr>
                        <a:t>Am</a:t>
                      </a:r>
                      <a:r>
                        <a:rPr lang="ja-JP" sz="900" kern="100" dirty="0">
                          <a:effectLst/>
                        </a:rPr>
                        <a:t>を、</a:t>
                      </a:r>
                      <a:r>
                        <a:rPr lang="en-US" sz="900" kern="100" dirty="0">
                          <a:effectLst/>
                        </a:rPr>
                        <a:t>α</a:t>
                      </a:r>
                      <a:r>
                        <a:rPr lang="ja-JP" sz="900" kern="100" dirty="0">
                          <a:effectLst/>
                        </a:rPr>
                        <a:t>で </a:t>
                      </a:r>
                      <a:r>
                        <a:rPr lang="en-US" sz="900" kern="100" baseline="30000" dirty="0">
                          <a:effectLst/>
                        </a:rPr>
                        <a:t>239</a:t>
                      </a:r>
                      <a:r>
                        <a:rPr lang="en-US" sz="900" kern="100" dirty="0">
                          <a:effectLst/>
                        </a:rPr>
                        <a:t>Pu + </a:t>
                      </a:r>
                      <a:r>
                        <a:rPr lang="en-US" sz="900" kern="100" baseline="30000" dirty="0">
                          <a:effectLst/>
                        </a:rPr>
                        <a:t>240</a:t>
                      </a:r>
                      <a:r>
                        <a:rPr lang="en-US" sz="900" kern="100" dirty="0">
                          <a:effectLst/>
                        </a:rPr>
                        <a:t>Pu, </a:t>
                      </a:r>
                      <a:r>
                        <a:rPr lang="en-US" sz="900" kern="100" baseline="30000" dirty="0">
                          <a:effectLst/>
                        </a:rPr>
                        <a:t>238</a:t>
                      </a:r>
                      <a:r>
                        <a:rPr lang="en-US" sz="900" kern="100" dirty="0">
                          <a:effectLst/>
                        </a:rPr>
                        <a:t>Pu + </a:t>
                      </a:r>
                      <a:r>
                        <a:rPr lang="en-US" sz="900" kern="100" baseline="30000" dirty="0">
                          <a:effectLst/>
                        </a:rPr>
                        <a:t>241</a:t>
                      </a:r>
                      <a:r>
                        <a:rPr lang="en-US" sz="900" kern="100" dirty="0">
                          <a:effectLst/>
                        </a:rPr>
                        <a:t>Am</a:t>
                      </a:r>
                      <a:r>
                        <a:rPr lang="ja-JP" sz="900" kern="100" dirty="0" err="1">
                          <a:effectLst/>
                        </a:rPr>
                        <a:t>を検</a:t>
                      </a:r>
                      <a:r>
                        <a:rPr lang="ja-JP" sz="900" kern="100" dirty="0">
                          <a:effectLst/>
                        </a:rPr>
                        <a:t>出</a:t>
                      </a:r>
                      <a:endParaRPr lang="ja-JP" sz="100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粒子未検出</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Mo</a:t>
                      </a:r>
                      <a:r>
                        <a:rPr lang="ja-JP" sz="900" kern="100" dirty="0">
                          <a:effectLst/>
                        </a:rPr>
                        <a:t>は天然同位体比に近く、グリスや鋼材不純物由来の可能性を示唆</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algn="just">
                        <a:lnSpc>
                          <a:spcPts val="1200"/>
                        </a:lnSpc>
                        <a:spcAft>
                          <a:spcPts val="0"/>
                        </a:spcAft>
                      </a:pPr>
                      <a:r>
                        <a:rPr lang="ja-JP" sz="900" kern="100" dirty="0">
                          <a:effectLst/>
                        </a:rPr>
                        <a:t>特筆すべき関心事項なし</a:t>
                      </a:r>
                      <a:endParaRPr lang="ja-JP" sz="1000" kern="100" dirty="0">
                        <a:effectLst/>
                      </a:endParaRPr>
                    </a:p>
                    <a:p>
                      <a:pPr algn="just">
                        <a:lnSpc>
                          <a:spcPts val="1200"/>
                        </a:lnSpc>
                        <a:spcAft>
                          <a:spcPts val="0"/>
                        </a:spcAft>
                      </a:pPr>
                      <a:r>
                        <a:rPr lang="en-US" sz="900" kern="100" dirty="0">
                          <a:effectLst/>
                        </a:rPr>
                        <a:t> </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dirty="0">
                          <a:effectLst/>
                        </a:rPr>
                        <a:t>1</a:t>
                      </a:r>
                      <a:r>
                        <a:rPr lang="ja-JP" sz="900" kern="100" dirty="0">
                          <a:effectLst/>
                        </a:rPr>
                        <a:t>号機 格納容器底部堆積物</a:t>
                      </a:r>
                      <a:endParaRPr lang="ja-JP" sz="1000" kern="100" dirty="0">
                        <a:effectLst/>
                      </a:endParaRPr>
                    </a:p>
                    <a:p>
                      <a:pPr algn="just">
                        <a:lnSpc>
                          <a:spcPts val="1200"/>
                        </a:lnSpc>
                        <a:spcAft>
                          <a:spcPts val="0"/>
                        </a:spcAft>
                      </a:pPr>
                      <a:r>
                        <a:rPr lang="en-US" sz="900" kern="100" dirty="0">
                          <a:effectLst/>
                        </a:rPr>
                        <a:t> </a:t>
                      </a:r>
                      <a:endParaRPr lang="ja-JP" sz="1000" kern="100" dirty="0">
                        <a:effectLst/>
                      </a:endParaRPr>
                    </a:p>
                    <a:p>
                      <a:pPr algn="just">
                        <a:lnSpc>
                          <a:spcPts val="1200"/>
                        </a:lnSpc>
                        <a:spcAft>
                          <a:spcPts val="0"/>
                        </a:spcAft>
                      </a:pPr>
                      <a:r>
                        <a:rPr lang="en-US" sz="900" kern="100" dirty="0">
                          <a:effectLst/>
                        </a:rPr>
                        <a:t>1u-PCV-X-2017</a:t>
                      </a:r>
                      <a:endParaRPr lang="ja-JP" sz="1000" kern="100" dirty="0">
                        <a:effectLst/>
                      </a:endParaRPr>
                    </a:p>
                    <a:p>
                      <a:pPr algn="just">
                        <a:lnSpc>
                          <a:spcPts val="1200"/>
                        </a:lnSpc>
                        <a:spcAft>
                          <a:spcPts val="0"/>
                        </a:spcAft>
                      </a:pPr>
                      <a:r>
                        <a:rPr lang="en-US" sz="900" kern="100" dirty="0">
                          <a:effectLst/>
                        </a:rPr>
                        <a:t>  X=1</a:t>
                      </a:r>
                      <a:r>
                        <a:rPr lang="ja-JP" sz="900" kern="100" dirty="0">
                          <a:effectLst/>
                        </a:rPr>
                        <a:t>～</a:t>
                      </a:r>
                      <a:r>
                        <a:rPr lang="en-US" sz="900" kern="100" dirty="0">
                          <a:effectLst/>
                        </a:rPr>
                        <a:t>3</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B, Na, Mg, Al, Ca, </a:t>
                      </a:r>
                      <a:r>
                        <a:rPr lang="en-US" sz="900" kern="100" dirty="0" err="1">
                          <a:effectLst/>
                        </a:rPr>
                        <a:t>Ti</a:t>
                      </a:r>
                      <a:r>
                        <a:rPr lang="en-US" sz="900" kern="100" dirty="0">
                          <a:effectLst/>
                        </a:rPr>
                        <a:t>, Cr, </a:t>
                      </a:r>
                      <a:r>
                        <a:rPr lang="en-US" sz="900" kern="100" dirty="0" err="1">
                          <a:effectLst/>
                        </a:rPr>
                        <a:t>Mn</a:t>
                      </a:r>
                      <a:r>
                        <a:rPr lang="en-US" sz="900" kern="100" dirty="0">
                          <a:effectLst/>
                        </a:rPr>
                        <a:t>, Co, Ni, Cu, Zn, </a:t>
                      </a:r>
                      <a:r>
                        <a:rPr lang="en-US" sz="900" kern="100" dirty="0" err="1">
                          <a:effectLst/>
                        </a:rPr>
                        <a:t>Rb</a:t>
                      </a:r>
                      <a:r>
                        <a:rPr lang="en-US" sz="900" kern="100" dirty="0">
                          <a:effectLst/>
                        </a:rPr>
                        <a:t>, </a:t>
                      </a:r>
                      <a:r>
                        <a:rPr lang="en-US" sz="900" kern="100" dirty="0" err="1">
                          <a:effectLst/>
                        </a:rPr>
                        <a:t>Sr</a:t>
                      </a:r>
                      <a:r>
                        <a:rPr lang="en-US" sz="900" kern="100" dirty="0">
                          <a:effectLst/>
                        </a:rPr>
                        <a:t>, Cd, Sn, Sb, </a:t>
                      </a:r>
                      <a:r>
                        <a:rPr lang="en-US" sz="900" kern="100" dirty="0" err="1">
                          <a:effectLst/>
                        </a:rPr>
                        <a:t>Te</a:t>
                      </a:r>
                      <a:r>
                        <a:rPr lang="en-US" sz="900" kern="100" dirty="0">
                          <a:effectLst/>
                        </a:rPr>
                        <a:t>, Cs, Ba, La, Ce, </a:t>
                      </a:r>
                      <a:r>
                        <a:rPr lang="en-US" sz="900" kern="100" dirty="0" err="1">
                          <a:effectLst/>
                        </a:rPr>
                        <a:t>Pb</a:t>
                      </a:r>
                      <a:r>
                        <a:rPr lang="en-US" sz="900" kern="100" dirty="0">
                          <a:effectLst/>
                        </a:rPr>
                        <a:t>, U, </a:t>
                      </a:r>
                      <a:r>
                        <a:rPr lang="en-US" sz="900" kern="100" dirty="0" err="1">
                          <a:effectLst/>
                        </a:rPr>
                        <a:t>Sc</a:t>
                      </a:r>
                      <a:r>
                        <a:rPr lang="en-US" sz="900" kern="100" dirty="0">
                          <a:effectLst/>
                        </a:rPr>
                        <a:t>, Fe, Y, </a:t>
                      </a:r>
                      <a:r>
                        <a:rPr lang="en-US" sz="900" kern="100" dirty="0" err="1">
                          <a:effectLst/>
                        </a:rPr>
                        <a:t>Zr</a:t>
                      </a:r>
                      <a:r>
                        <a:rPr lang="en-US" sz="900" kern="100" dirty="0">
                          <a:effectLst/>
                        </a:rPr>
                        <a:t>, Mo, </a:t>
                      </a:r>
                      <a:r>
                        <a:rPr lang="en-US" sz="900" kern="100" dirty="0" err="1">
                          <a:effectLst/>
                        </a:rPr>
                        <a:t>Pd</a:t>
                      </a:r>
                      <a:r>
                        <a:rPr lang="en-US" sz="900" kern="100" dirty="0">
                          <a:effectLst/>
                        </a:rPr>
                        <a:t>, Ag, </a:t>
                      </a:r>
                      <a:r>
                        <a:rPr lang="en-US" sz="900" kern="100" dirty="0" err="1">
                          <a:effectLst/>
                        </a:rPr>
                        <a:t>Pr</a:t>
                      </a:r>
                      <a:r>
                        <a:rPr lang="en-US" sz="900" kern="100" dirty="0">
                          <a:effectLst/>
                        </a:rPr>
                        <a:t>, </a:t>
                      </a:r>
                      <a:r>
                        <a:rPr lang="en-US" sz="900" kern="100" dirty="0" err="1">
                          <a:effectLst/>
                        </a:rPr>
                        <a:t>Nd</a:t>
                      </a:r>
                      <a:r>
                        <a:rPr lang="en-US" sz="900" kern="100" dirty="0">
                          <a:effectLst/>
                        </a:rPr>
                        <a:t>, </a:t>
                      </a:r>
                      <a:r>
                        <a:rPr lang="en-US" sz="900" kern="100" dirty="0" err="1">
                          <a:effectLst/>
                        </a:rPr>
                        <a:t>Hf</a:t>
                      </a:r>
                      <a:r>
                        <a:rPr lang="en-US" sz="900" kern="100" dirty="0">
                          <a:effectLst/>
                        </a:rPr>
                        <a:t>, W, Tl, Bi</a:t>
                      </a:r>
                      <a:r>
                        <a:rPr lang="ja-JP" sz="900" kern="100" dirty="0" err="1">
                          <a:effectLst/>
                        </a:rPr>
                        <a:t>を検</a:t>
                      </a:r>
                      <a:r>
                        <a:rPr lang="ja-JP" sz="900" kern="100" dirty="0">
                          <a:effectLst/>
                        </a:rPr>
                        <a:t>出</a:t>
                      </a:r>
                      <a:endParaRPr lang="ja-JP" sz="100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40</a:t>
                      </a:r>
                      <a:r>
                        <a:rPr lang="en-US" sz="900" kern="100" dirty="0">
                          <a:effectLst/>
                        </a:rPr>
                        <a:t>K, </a:t>
                      </a:r>
                      <a:r>
                        <a:rPr lang="en-US" sz="900" kern="100" baseline="30000" dirty="0">
                          <a:effectLst/>
                        </a:rPr>
                        <a:t>60</a:t>
                      </a:r>
                      <a:r>
                        <a:rPr lang="en-US" sz="900" kern="100" dirty="0">
                          <a:effectLst/>
                        </a:rPr>
                        <a:t>Co, </a:t>
                      </a:r>
                      <a:r>
                        <a:rPr lang="en-US" sz="900" kern="100" baseline="30000" dirty="0">
                          <a:effectLst/>
                        </a:rPr>
                        <a:t>125</a:t>
                      </a:r>
                      <a:r>
                        <a:rPr lang="en-US" sz="900" kern="100" dirty="0">
                          <a:effectLst/>
                        </a:rPr>
                        <a:t>Sb,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154</a:t>
                      </a:r>
                      <a:r>
                        <a:rPr lang="en-US" sz="900" kern="100" dirty="0">
                          <a:effectLst/>
                        </a:rPr>
                        <a:t>Eu, </a:t>
                      </a:r>
                      <a:r>
                        <a:rPr lang="en-US" sz="900" kern="100" baseline="30000" dirty="0">
                          <a:effectLst/>
                        </a:rPr>
                        <a:t>241</a:t>
                      </a:r>
                      <a:r>
                        <a:rPr lang="en-US" sz="900" kern="100" dirty="0">
                          <a:effectLst/>
                        </a:rPr>
                        <a:t>Am</a:t>
                      </a:r>
                      <a:r>
                        <a:rPr lang="ja-JP" sz="900" kern="100" dirty="0">
                          <a:effectLst/>
                        </a:rPr>
                        <a:t>を、</a:t>
                      </a:r>
                      <a:r>
                        <a:rPr lang="en-US" sz="900" kern="100" dirty="0">
                          <a:effectLst/>
                        </a:rPr>
                        <a:t>α</a:t>
                      </a:r>
                      <a:r>
                        <a:rPr lang="ja-JP" sz="900" kern="100" dirty="0">
                          <a:effectLst/>
                        </a:rPr>
                        <a:t>で</a:t>
                      </a:r>
                      <a:r>
                        <a:rPr lang="en-US" sz="900" kern="100" baseline="30000" dirty="0">
                          <a:effectLst/>
                        </a:rPr>
                        <a:t>239</a:t>
                      </a:r>
                      <a:r>
                        <a:rPr lang="en-US" sz="900" kern="100" dirty="0">
                          <a:effectLst/>
                        </a:rPr>
                        <a:t>Pu + </a:t>
                      </a:r>
                      <a:r>
                        <a:rPr lang="en-US" sz="900" kern="100" baseline="30000" dirty="0">
                          <a:effectLst/>
                        </a:rPr>
                        <a:t>240</a:t>
                      </a:r>
                      <a:r>
                        <a:rPr lang="en-US" sz="900" kern="100" dirty="0">
                          <a:effectLst/>
                        </a:rPr>
                        <a:t>Pu, </a:t>
                      </a:r>
                      <a:r>
                        <a:rPr lang="en-US" sz="900" kern="100" baseline="30000" dirty="0">
                          <a:effectLst/>
                        </a:rPr>
                        <a:t>238</a:t>
                      </a:r>
                      <a:r>
                        <a:rPr lang="en-US" sz="900" kern="100" dirty="0">
                          <a:effectLst/>
                        </a:rPr>
                        <a:t>Pu + </a:t>
                      </a:r>
                      <a:r>
                        <a:rPr lang="en-US" sz="900" kern="100" baseline="30000" dirty="0">
                          <a:effectLst/>
                        </a:rPr>
                        <a:t>241</a:t>
                      </a:r>
                      <a:r>
                        <a:rPr lang="en-US" sz="900" kern="100" dirty="0">
                          <a:effectLst/>
                        </a:rPr>
                        <a:t>Am, (</a:t>
                      </a:r>
                      <a:r>
                        <a:rPr lang="en-US" sz="900" kern="100" baseline="30000" dirty="0">
                          <a:effectLst/>
                        </a:rPr>
                        <a:t>243</a:t>
                      </a:r>
                      <a:r>
                        <a:rPr lang="en-US" sz="900" kern="100" dirty="0">
                          <a:effectLst/>
                        </a:rPr>
                        <a:t>Cm +) </a:t>
                      </a:r>
                      <a:r>
                        <a:rPr lang="en-US" sz="900" kern="100" baseline="30000" dirty="0">
                          <a:effectLst/>
                        </a:rPr>
                        <a:t>244</a:t>
                      </a:r>
                      <a:r>
                        <a:rPr lang="en-US" sz="900" kern="100" dirty="0">
                          <a:effectLst/>
                        </a:rPr>
                        <a:t>Cm</a:t>
                      </a:r>
                      <a:r>
                        <a:rPr lang="ja-JP" sz="900" kern="100" dirty="0" err="1">
                          <a:effectLst/>
                        </a:rPr>
                        <a:t>を検</a:t>
                      </a:r>
                      <a:r>
                        <a:rPr lang="ja-JP" sz="900" kern="100" dirty="0">
                          <a:effectLst/>
                        </a:rPr>
                        <a:t>出</a:t>
                      </a:r>
                      <a:endParaRPr lang="ja-JP" sz="100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endParaRPr lang="ja-JP" sz="100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25</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比が低い領域多数。同比が中間程度の領域も存在。</a:t>
                      </a:r>
                      <a:endParaRPr lang="ja-JP" sz="100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c-(</a:t>
                      </a:r>
                      <a:r>
                        <a:rPr lang="en-US" sz="900" kern="100" dirty="0" err="1">
                          <a:effectLst/>
                        </a:rPr>
                        <a:t>U,Zr</a:t>
                      </a:r>
                      <a:r>
                        <a:rPr lang="en-US" sz="900" kern="100" dirty="0">
                          <a:effectLst/>
                        </a:rPr>
                        <a:t>)O</a:t>
                      </a:r>
                      <a:r>
                        <a:rPr lang="en-US" sz="900" kern="100" baseline="-25000" dirty="0">
                          <a:effectLst/>
                        </a:rPr>
                        <a:t>2</a:t>
                      </a:r>
                      <a:r>
                        <a:rPr lang="en-US" sz="900" kern="100" dirty="0">
                          <a:effectLst/>
                        </a:rPr>
                        <a:t>, t-(</a:t>
                      </a:r>
                      <a:r>
                        <a:rPr lang="en-US" sz="900" kern="100" dirty="0" err="1">
                          <a:effectLst/>
                        </a:rPr>
                        <a:t>Zr,U</a:t>
                      </a:r>
                      <a:r>
                        <a:rPr lang="en-US" sz="900" kern="100" dirty="0">
                          <a:effectLst/>
                        </a:rPr>
                        <a:t>)O</a:t>
                      </a:r>
                      <a:r>
                        <a:rPr lang="en-US" sz="900" kern="100" baseline="-25000" dirty="0">
                          <a:effectLst/>
                        </a:rPr>
                        <a:t>2</a:t>
                      </a:r>
                      <a:r>
                        <a:rPr lang="en-US" sz="900" kern="100" dirty="0">
                          <a:effectLst/>
                        </a:rPr>
                        <a:t> and/or α-</a:t>
                      </a:r>
                      <a:r>
                        <a:rPr lang="en-US" sz="900" kern="100" dirty="0" err="1">
                          <a:effectLst/>
                        </a:rPr>
                        <a:t>Zr</a:t>
                      </a:r>
                      <a:r>
                        <a:rPr lang="en-US" sz="900" kern="100" dirty="0">
                          <a:effectLst/>
                        </a:rPr>
                        <a:t>(O), spinel-FeCr</a:t>
                      </a:r>
                      <a:r>
                        <a:rPr lang="en-US" sz="900" kern="100" baseline="-25000" dirty="0">
                          <a:effectLst/>
                        </a:rPr>
                        <a:t>2</a:t>
                      </a:r>
                      <a:r>
                        <a:rPr lang="en-US" sz="900" kern="100" dirty="0">
                          <a:effectLst/>
                        </a:rPr>
                        <a:t>O</a:t>
                      </a:r>
                      <a:r>
                        <a:rPr lang="en-US" sz="900" kern="100" baseline="-25000" dirty="0">
                          <a:effectLst/>
                        </a:rPr>
                        <a:t>4</a:t>
                      </a:r>
                      <a:r>
                        <a:rPr lang="en-US" sz="900" kern="100" dirty="0">
                          <a:effectLst/>
                        </a:rPr>
                        <a:t>, Al-Si-Fe-Zn-O(am)</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87313" lvl="0" indent="-87313" algn="just">
                        <a:lnSpc>
                          <a:spcPts val="1200"/>
                        </a:lnSpc>
                        <a:spcAft>
                          <a:spcPts val="0"/>
                        </a:spcAft>
                        <a:buFont typeface="Wingdings" panose="05000000000000000000" pitchFamily="2" charset="2"/>
                        <a:buChar char=""/>
                      </a:pPr>
                      <a:r>
                        <a:rPr lang="en-US" sz="900" kern="100" dirty="0" err="1">
                          <a:effectLst/>
                        </a:rPr>
                        <a:t>Te</a:t>
                      </a:r>
                      <a:r>
                        <a:rPr lang="en-US" sz="900" kern="100" dirty="0">
                          <a:effectLst/>
                        </a:rPr>
                        <a:t>, Mo</a:t>
                      </a:r>
                      <a:r>
                        <a:rPr lang="ja-JP" sz="900" kern="100" dirty="0">
                          <a:effectLst/>
                        </a:rPr>
                        <a:t>は天然同位体比と異なり、</a:t>
                      </a:r>
                      <a:r>
                        <a:rPr lang="en-US" sz="900" kern="100" dirty="0">
                          <a:effectLst/>
                        </a:rPr>
                        <a:t>FP</a:t>
                      </a:r>
                      <a:r>
                        <a:rPr lang="ja-JP" sz="900" kern="100" dirty="0">
                          <a:effectLst/>
                        </a:rPr>
                        <a:t>混入の可能性を示唆</a:t>
                      </a:r>
                      <a:endParaRPr lang="ja-JP" sz="100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低温相の特徴である立方晶と正方晶が検出されていることから，溶融状態のコリウムから徐冷される過程で形成された粒子（</a:t>
                      </a:r>
                      <a:r>
                        <a:rPr lang="en-US" sz="900" kern="100" dirty="0">
                          <a:effectLst/>
                        </a:rPr>
                        <a:t>Type-I</a:t>
                      </a:r>
                      <a:r>
                        <a:rPr lang="ja-JP" sz="900" kern="100" dirty="0">
                          <a:effectLst/>
                        </a:rPr>
                        <a:t>）である可能性を示唆</a:t>
                      </a:r>
                      <a:endParaRPr lang="ja-JP" sz="100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粒子近傍に</a:t>
                      </a:r>
                      <a:r>
                        <a:rPr lang="en-US" sz="900" kern="100" dirty="0">
                          <a:effectLst/>
                        </a:rPr>
                        <a:t>Al, Si, Na</a:t>
                      </a:r>
                      <a:r>
                        <a:rPr lang="ja-JP" sz="900" kern="100" dirty="0">
                          <a:effectLst/>
                        </a:rPr>
                        <a:t>などの検出や、</a:t>
                      </a:r>
                      <a:r>
                        <a:rPr lang="en-US" sz="900" kern="100" dirty="0">
                          <a:effectLst/>
                        </a:rPr>
                        <a:t>2/3</a:t>
                      </a:r>
                      <a:r>
                        <a:rPr lang="ja-JP" sz="900" kern="100" dirty="0">
                          <a:effectLst/>
                        </a:rPr>
                        <a:t>号機</a:t>
                      </a:r>
                      <a:r>
                        <a:rPr lang="en-US" sz="900" kern="100" dirty="0">
                          <a:effectLst/>
                        </a:rPr>
                        <a:t>PCV</a:t>
                      </a:r>
                      <a:r>
                        <a:rPr lang="ja-JP" sz="900" kern="100" dirty="0">
                          <a:effectLst/>
                        </a:rPr>
                        <a:t>サンプルと比較して高濃度の</a:t>
                      </a:r>
                      <a:r>
                        <a:rPr lang="en-US" sz="900" kern="100" dirty="0">
                          <a:effectLst/>
                        </a:rPr>
                        <a:t>Al, Mo</a:t>
                      </a:r>
                      <a:r>
                        <a:rPr lang="ja-JP" sz="900" kern="100" dirty="0" err="1">
                          <a:effectLst/>
                        </a:rPr>
                        <a:t>の検</a:t>
                      </a:r>
                      <a:r>
                        <a:rPr lang="ja-JP" sz="900" kern="100" dirty="0">
                          <a:effectLst/>
                        </a:rPr>
                        <a:t>出などから，</a:t>
                      </a:r>
                      <a:r>
                        <a:rPr lang="en-US" sz="900" kern="100" dirty="0">
                          <a:effectLst/>
                        </a:rPr>
                        <a:t>1</a:t>
                      </a:r>
                      <a:r>
                        <a:rPr lang="ja-JP" sz="900" kern="100" dirty="0">
                          <a:effectLst/>
                        </a:rPr>
                        <a:t>号機での</a:t>
                      </a:r>
                      <a:r>
                        <a:rPr lang="en-US" sz="900" kern="100" dirty="0">
                          <a:effectLst/>
                        </a:rPr>
                        <a:t>MCCI</a:t>
                      </a:r>
                      <a:r>
                        <a:rPr lang="ja-JP" sz="900" kern="100" dirty="0">
                          <a:effectLst/>
                        </a:rPr>
                        <a:t>が進展した可能性，</a:t>
                      </a:r>
                      <a:r>
                        <a:rPr lang="en-US" sz="900" kern="100" dirty="0">
                          <a:effectLst/>
                        </a:rPr>
                        <a:t> RPV</a:t>
                      </a:r>
                      <a:r>
                        <a:rPr lang="ja-JP" sz="900" kern="100" dirty="0">
                          <a:effectLst/>
                        </a:rPr>
                        <a:t>下部の大規模破損，高温状態が長時間継続した可能性のいずれとも整合</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MCCI</a:t>
                      </a:r>
                      <a:r>
                        <a:rPr lang="ja-JP" sz="900" kern="100" dirty="0">
                          <a:effectLst/>
                        </a:rPr>
                        <a:t>の痕跡探索</a:t>
                      </a:r>
                      <a:endParaRPr lang="ja-JP" sz="1000" kern="100" dirty="0">
                        <a:effectLst/>
                      </a:endParaRPr>
                    </a:p>
                    <a:p>
                      <a:pPr marL="180975" lvl="1" indent="-111125" algn="just">
                        <a:lnSpc>
                          <a:spcPts val="1200"/>
                        </a:lnSpc>
                        <a:spcAft>
                          <a:spcPts val="0"/>
                        </a:spcAft>
                        <a:buFont typeface="Wingdings" panose="05000000000000000000" pitchFamily="2" charset="2"/>
                        <a:buChar char=""/>
                      </a:pPr>
                      <a:r>
                        <a:rPr lang="en-US" sz="900" kern="100" dirty="0">
                          <a:effectLst/>
                        </a:rPr>
                        <a:t>Si-Al-Ca-U</a:t>
                      </a:r>
                      <a:r>
                        <a:rPr lang="ja-JP" sz="900" kern="100" dirty="0" err="1">
                          <a:effectLst/>
                        </a:rPr>
                        <a:t>が共</a:t>
                      </a:r>
                      <a:r>
                        <a:rPr lang="ja-JP" sz="900" kern="100" dirty="0">
                          <a:effectLst/>
                        </a:rPr>
                        <a:t>存する粒子の探索（探索済みの領域から</a:t>
                      </a:r>
                      <a:r>
                        <a:rPr lang="en-US" sz="900" kern="100" dirty="0">
                          <a:effectLst/>
                        </a:rPr>
                        <a:t>U, Si</a:t>
                      </a:r>
                      <a:r>
                        <a:rPr lang="ja-JP" sz="900" kern="100" dirty="0">
                          <a:effectLst/>
                        </a:rPr>
                        <a:t>濃度の高い領域を選定して</a:t>
                      </a:r>
                      <a:r>
                        <a:rPr lang="en-US" sz="900" kern="100" dirty="0">
                          <a:effectLst/>
                        </a:rPr>
                        <a:t>TEM</a:t>
                      </a:r>
                      <a:r>
                        <a:rPr lang="ja-JP" sz="900" kern="100" dirty="0">
                          <a:effectLst/>
                        </a:rPr>
                        <a:t>分析）</a:t>
                      </a:r>
                      <a:endParaRPr lang="ja-JP" sz="100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溶融状態からの冷却条件の推定に資するデータの集積</a:t>
                      </a:r>
                      <a:endParaRPr lang="ja-JP" sz="1000" kern="100" dirty="0">
                        <a:effectLst/>
                      </a:endParaRPr>
                    </a:p>
                    <a:p>
                      <a:pPr marL="180975" lvl="1" indent="-111125"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含有粒子の追加探索及び</a:t>
                      </a:r>
                      <a:r>
                        <a:rPr lang="en-US" sz="900" kern="100" dirty="0">
                          <a:effectLst/>
                        </a:rPr>
                        <a:t>U/</a:t>
                      </a:r>
                      <a:r>
                        <a:rPr lang="en-US" sz="900" kern="100" dirty="0" err="1">
                          <a:effectLst/>
                        </a:rPr>
                        <a:t>Zr</a:t>
                      </a:r>
                      <a:r>
                        <a:rPr lang="ja-JP" sz="900" kern="100" dirty="0">
                          <a:effectLst/>
                        </a:rPr>
                        <a:t>比や結晶構造の把握</a:t>
                      </a:r>
                      <a:endParaRPr lang="ja-JP" sz="1000" kern="100" dirty="0">
                        <a:effectLst/>
                      </a:endParaRPr>
                    </a:p>
                    <a:p>
                      <a:pPr algn="just">
                        <a:lnSpc>
                          <a:spcPts val="1200"/>
                        </a:lnSpc>
                        <a:spcAft>
                          <a:spcPts val="0"/>
                        </a:spcAft>
                      </a:pPr>
                      <a:r>
                        <a:rPr lang="en-US" sz="900" kern="100" dirty="0">
                          <a:effectLst/>
                        </a:rPr>
                        <a:t> </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1u-PCV</a:t>
                      </a:r>
                    </a:p>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r h="1528889">
                <a:tc>
                  <a:txBody>
                    <a:bodyPr/>
                    <a:lstStyle/>
                    <a:p>
                      <a:pPr algn="just">
                        <a:lnSpc>
                          <a:spcPts val="1200"/>
                        </a:lnSpc>
                        <a:spcAft>
                          <a:spcPts val="0"/>
                        </a:spcAft>
                      </a:pPr>
                      <a:r>
                        <a:rPr lang="en-US" sz="900" kern="100">
                          <a:effectLst/>
                        </a:rPr>
                        <a:t>1</a:t>
                      </a:r>
                      <a:r>
                        <a:rPr lang="ja-JP" sz="900" kern="100">
                          <a:effectLst/>
                        </a:rPr>
                        <a:t>号機</a:t>
                      </a:r>
                      <a:r>
                        <a:rPr lang="en-US" sz="900" kern="100">
                          <a:effectLst/>
                        </a:rPr>
                        <a:t> X-2</a:t>
                      </a:r>
                      <a:r>
                        <a:rPr lang="ja-JP" sz="900" kern="100">
                          <a:effectLst/>
                        </a:rPr>
                        <a:t>ペネ堆積物除去治具スミア</a:t>
                      </a:r>
                      <a:endParaRPr lang="ja-JP" sz="1000" kern="100">
                        <a:effectLst/>
                      </a:endParaRPr>
                    </a:p>
                    <a:p>
                      <a:pPr algn="just">
                        <a:lnSpc>
                          <a:spcPts val="1200"/>
                        </a:lnSpc>
                        <a:spcAft>
                          <a:spcPts val="0"/>
                        </a:spcAft>
                      </a:pPr>
                      <a:r>
                        <a:rPr lang="en-US" sz="900" kern="100">
                          <a:effectLst/>
                        </a:rPr>
                        <a:t> </a:t>
                      </a:r>
                      <a:endParaRPr lang="ja-JP" sz="1000" kern="100">
                        <a:effectLst/>
                      </a:endParaRPr>
                    </a:p>
                    <a:p>
                      <a:pPr algn="just">
                        <a:lnSpc>
                          <a:spcPts val="1200"/>
                        </a:lnSpc>
                        <a:spcAft>
                          <a:spcPts val="0"/>
                        </a:spcAft>
                      </a:pPr>
                      <a:r>
                        <a:rPr lang="en-US" sz="900" kern="100">
                          <a:effectLst/>
                        </a:rPr>
                        <a:t>1u-X2PEN-X-2019</a:t>
                      </a:r>
                      <a:endParaRPr lang="ja-JP" sz="1000" kern="100">
                        <a:effectLst/>
                      </a:endParaRPr>
                    </a:p>
                    <a:p>
                      <a:pPr algn="just">
                        <a:lnSpc>
                          <a:spcPts val="1200"/>
                        </a:lnSpc>
                        <a:spcAft>
                          <a:spcPts val="0"/>
                        </a:spcAft>
                      </a:pPr>
                      <a:r>
                        <a:rPr lang="en-US" sz="900" kern="100">
                          <a:effectLst/>
                        </a:rPr>
                        <a:t>  X=1</a:t>
                      </a:r>
                      <a:r>
                        <a:rPr lang="ja-JP" sz="900" kern="100">
                          <a:effectLst/>
                        </a:rPr>
                        <a:t>～</a:t>
                      </a:r>
                      <a:r>
                        <a:rPr lang="en-US" sz="900" kern="100">
                          <a:effectLst/>
                        </a:rPr>
                        <a:t>5</a:t>
                      </a:r>
                      <a:endParaRPr lang="ja-JP" sz="1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139700" indent="-139700" algn="just">
                        <a:lnSpc>
                          <a:spcPts val="1200"/>
                        </a:lnSpc>
                        <a:spcAft>
                          <a:spcPts val="0"/>
                        </a:spcAft>
                      </a:pPr>
                      <a:r>
                        <a:rPr lang="ja-JP" sz="900" kern="100">
                          <a:effectLst/>
                        </a:rPr>
                        <a:t>【</a:t>
                      </a:r>
                      <a:r>
                        <a:rPr lang="en-US" sz="900" kern="100">
                          <a:effectLst/>
                        </a:rPr>
                        <a:t>ICP-MS</a:t>
                      </a:r>
                      <a:r>
                        <a:rPr lang="ja-JP" sz="900" kern="100">
                          <a:effectLst/>
                        </a:rPr>
                        <a:t>（水</a:t>
                      </a:r>
                      <a:r>
                        <a:rPr lang="en-US" sz="900" kern="100">
                          <a:effectLst/>
                        </a:rPr>
                        <a:t>,</a:t>
                      </a:r>
                      <a:r>
                        <a:rPr lang="ja-JP" sz="900" kern="100">
                          <a:effectLst/>
                        </a:rPr>
                        <a:t>硝酸）</a:t>
                      </a:r>
                      <a:r>
                        <a:rPr lang="en-US" sz="900" kern="100">
                          <a:effectLst/>
                        </a:rPr>
                        <a:t>Li, B, Na, Mg, Al, Ca, Cr, Mn, Ni, Rb, Sr, Sn, Sb, Ba, W, U, Ti, Fe, Co, Cu, Zn, Pd, Ag, Cs, La, Ce, Pr, Pb, Bi</a:t>
                      </a:r>
                      <a:r>
                        <a:rPr lang="ja-JP" sz="900" kern="100">
                          <a:effectLst/>
                        </a:rPr>
                        <a:t>を検出</a:t>
                      </a:r>
                      <a:endParaRPr lang="ja-JP" sz="1000" kern="100">
                        <a:effectLst/>
                      </a:endParaRPr>
                    </a:p>
                    <a:p>
                      <a:pPr marL="139700" indent="-139700" algn="just">
                        <a:lnSpc>
                          <a:spcPts val="1200"/>
                        </a:lnSpc>
                        <a:spcAft>
                          <a:spcPts val="0"/>
                        </a:spcAft>
                      </a:pPr>
                      <a:r>
                        <a:rPr lang="ja-JP" sz="900" kern="100">
                          <a:effectLst/>
                        </a:rPr>
                        <a:t>【放射能分析】</a:t>
                      </a:r>
                      <a:r>
                        <a:rPr lang="en-US" sz="900" kern="100">
                          <a:effectLst/>
                        </a:rPr>
                        <a:t> γ</a:t>
                      </a:r>
                      <a:r>
                        <a:rPr lang="ja-JP" sz="900" kern="100">
                          <a:effectLst/>
                        </a:rPr>
                        <a:t>で</a:t>
                      </a:r>
                      <a:r>
                        <a:rPr lang="en-US" sz="900" kern="100" baseline="30000">
                          <a:effectLst/>
                        </a:rPr>
                        <a:t>134</a:t>
                      </a:r>
                      <a:r>
                        <a:rPr lang="en-US" sz="900" kern="100">
                          <a:effectLst/>
                        </a:rPr>
                        <a:t>Cs, </a:t>
                      </a:r>
                      <a:r>
                        <a:rPr lang="en-US" sz="900" kern="100" baseline="30000">
                          <a:effectLst/>
                        </a:rPr>
                        <a:t>137</a:t>
                      </a:r>
                      <a:r>
                        <a:rPr lang="en-US" sz="900" kern="100">
                          <a:effectLst/>
                        </a:rPr>
                        <a:t>Cs</a:t>
                      </a:r>
                      <a:r>
                        <a:rPr lang="ja-JP" sz="900" kern="100">
                          <a:effectLst/>
                        </a:rPr>
                        <a:t>を検出。</a:t>
                      </a:r>
                      <a:r>
                        <a:rPr lang="en-US" sz="900" kern="100">
                          <a:effectLst/>
                        </a:rPr>
                        <a:t>α</a:t>
                      </a:r>
                      <a:r>
                        <a:rPr lang="ja-JP" sz="900" kern="100">
                          <a:effectLst/>
                        </a:rPr>
                        <a:t>は未検出</a:t>
                      </a:r>
                      <a:endParaRPr lang="ja-JP" sz="1000" kern="100">
                        <a:effectLst/>
                      </a:endParaRPr>
                    </a:p>
                    <a:p>
                      <a:pPr marL="139700" indent="-139700" algn="just">
                        <a:lnSpc>
                          <a:spcPts val="1200"/>
                        </a:lnSpc>
                        <a:spcAft>
                          <a:spcPts val="0"/>
                        </a:spcAft>
                      </a:pPr>
                      <a:r>
                        <a:rPr lang="ja-JP" sz="900" kern="100">
                          <a:effectLst/>
                        </a:rPr>
                        <a:t>【</a:t>
                      </a:r>
                      <a:r>
                        <a:rPr lang="en-US" sz="900" kern="100">
                          <a:effectLst/>
                        </a:rPr>
                        <a:t>SEM/WDX</a:t>
                      </a:r>
                      <a:r>
                        <a:rPr lang="ja-JP" sz="900" kern="100">
                          <a:effectLst/>
                        </a:rPr>
                        <a:t>】</a:t>
                      </a:r>
                      <a:r>
                        <a:rPr lang="en-US" sz="900" kern="100">
                          <a:effectLst/>
                        </a:rPr>
                        <a:t>U</a:t>
                      </a:r>
                      <a:r>
                        <a:rPr lang="ja-JP" sz="900" kern="100">
                          <a:effectLst/>
                        </a:rPr>
                        <a:t>と同一部位に</a:t>
                      </a:r>
                      <a:r>
                        <a:rPr lang="en-US" sz="900" kern="100">
                          <a:effectLst/>
                        </a:rPr>
                        <a:t>Pu</a:t>
                      </a:r>
                      <a:r>
                        <a:rPr lang="ja-JP" sz="900" kern="100">
                          <a:effectLst/>
                        </a:rPr>
                        <a:t>検出。</a:t>
                      </a:r>
                      <a:r>
                        <a:rPr lang="en-US" sz="900" kern="100">
                          <a:effectLst/>
                        </a:rPr>
                        <a:t>Zr</a:t>
                      </a:r>
                      <a:r>
                        <a:rPr lang="ja-JP" sz="900" kern="100">
                          <a:effectLst/>
                        </a:rPr>
                        <a:t>は未検出。</a:t>
                      </a:r>
                      <a:r>
                        <a:rPr lang="en-US" sz="900" kern="100">
                          <a:effectLst/>
                        </a:rPr>
                        <a:t>U</a:t>
                      </a:r>
                      <a:r>
                        <a:rPr lang="ja-JP" sz="900" kern="100">
                          <a:effectLst/>
                        </a:rPr>
                        <a:t>粒子周囲に</a:t>
                      </a:r>
                      <a:r>
                        <a:rPr lang="en-US" sz="900" kern="100">
                          <a:effectLst/>
                        </a:rPr>
                        <a:t>Fe, Ni, Cr, Zn</a:t>
                      </a:r>
                      <a:r>
                        <a:rPr lang="ja-JP" sz="900" kern="100">
                          <a:effectLst/>
                        </a:rPr>
                        <a:t>検出</a:t>
                      </a:r>
                      <a:endParaRPr lang="ja-JP" sz="1000" kern="100">
                        <a:effectLst/>
                      </a:endParaRPr>
                    </a:p>
                    <a:p>
                      <a:pPr marL="139700" indent="-139700" algn="just">
                        <a:lnSpc>
                          <a:spcPts val="1200"/>
                        </a:lnSpc>
                        <a:spcAft>
                          <a:spcPts val="0"/>
                        </a:spcAft>
                      </a:pPr>
                      <a:r>
                        <a:rPr lang="ja-JP" sz="900" kern="100">
                          <a:effectLst/>
                        </a:rPr>
                        <a:t>【</a:t>
                      </a:r>
                      <a:r>
                        <a:rPr lang="en-US" sz="900" kern="100">
                          <a:effectLst/>
                        </a:rPr>
                        <a:t>SEM/EDX</a:t>
                      </a:r>
                      <a:r>
                        <a:rPr lang="ja-JP" sz="900" kern="100">
                          <a:effectLst/>
                        </a:rPr>
                        <a:t>】</a:t>
                      </a:r>
                      <a:r>
                        <a:rPr lang="en-US" sz="900" kern="100">
                          <a:effectLst/>
                        </a:rPr>
                        <a:t>Zr/(U+Zr)</a:t>
                      </a:r>
                      <a:r>
                        <a:rPr lang="ja-JP" sz="900" kern="100">
                          <a:effectLst/>
                        </a:rPr>
                        <a:t>比が低い</a:t>
                      </a:r>
                      <a:r>
                        <a:rPr lang="en-US" sz="900" kern="100">
                          <a:effectLst/>
                        </a:rPr>
                        <a:t>U</a:t>
                      </a:r>
                      <a:r>
                        <a:rPr lang="ja-JP" sz="900" kern="100">
                          <a:effectLst/>
                        </a:rPr>
                        <a:t>濃縮箇所を</a:t>
                      </a:r>
                      <a:r>
                        <a:rPr lang="en-US" sz="900" kern="100">
                          <a:effectLst/>
                        </a:rPr>
                        <a:t>1</a:t>
                      </a:r>
                      <a:r>
                        <a:rPr lang="ja-JP" sz="900" kern="100">
                          <a:effectLst/>
                        </a:rPr>
                        <a:t>箇所検出</a:t>
                      </a:r>
                      <a:endParaRPr lang="ja-JP" sz="1000" kern="100">
                        <a:effectLst/>
                      </a:endParaRPr>
                    </a:p>
                    <a:p>
                      <a:pPr marL="139700" indent="-139700" algn="just">
                        <a:lnSpc>
                          <a:spcPts val="1200"/>
                        </a:lnSpc>
                        <a:spcAft>
                          <a:spcPts val="0"/>
                        </a:spcAft>
                      </a:pPr>
                      <a:r>
                        <a:rPr lang="ja-JP" sz="900" kern="100">
                          <a:effectLst/>
                        </a:rPr>
                        <a:t>【</a:t>
                      </a:r>
                      <a:r>
                        <a:rPr lang="en-US" sz="900" kern="100">
                          <a:effectLst/>
                        </a:rPr>
                        <a:t>TEM</a:t>
                      </a:r>
                      <a:r>
                        <a:rPr lang="ja-JP" sz="900" kern="100">
                          <a:effectLst/>
                        </a:rPr>
                        <a:t>】</a:t>
                      </a:r>
                      <a:r>
                        <a:rPr lang="en-US" sz="900" kern="100">
                          <a:effectLst/>
                        </a:rPr>
                        <a:t>c-(U,Fe)O</a:t>
                      </a:r>
                      <a:r>
                        <a:rPr lang="en-US" sz="900" kern="100" baseline="-25000">
                          <a:effectLst/>
                        </a:rPr>
                        <a:t>2</a:t>
                      </a:r>
                      <a:r>
                        <a:rPr lang="en-US" sz="900" kern="100">
                          <a:effectLst/>
                        </a:rPr>
                        <a:t>, m-ZrO</a:t>
                      </a:r>
                      <a:r>
                        <a:rPr lang="en-US" sz="900" kern="100" baseline="-25000">
                          <a:effectLst/>
                        </a:rPr>
                        <a:t>2</a:t>
                      </a:r>
                      <a:endParaRPr lang="ja-JP" sz="1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立方晶中に</a:t>
                      </a:r>
                      <a:r>
                        <a:rPr lang="en-US" sz="900" kern="100" dirty="0">
                          <a:effectLst/>
                        </a:rPr>
                        <a:t>Fe</a:t>
                      </a:r>
                      <a:r>
                        <a:rPr lang="ja-JP" sz="900" kern="100" dirty="0">
                          <a:effectLst/>
                        </a:rPr>
                        <a:t>と微量の</a:t>
                      </a:r>
                      <a:r>
                        <a:rPr lang="en-US" sz="900" kern="100" dirty="0">
                          <a:effectLst/>
                        </a:rPr>
                        <a:t>Cr</a:t>
                      </a:r>
                      <a:r>
                        <a:rPr lang="ja-JP" sz="900" kern="100" dirty="0" err="1">
                          <a:effectLst/>
                        </a:rPr>
                        <a:t>が固</a:t>
                      </a:r>
                      <a:r>
                        <a:rPr lang="ja-JP" sz="900" kern="100" dirty="0">
                          <a:effectLst/>
                        </a:rPr>
                        <a:t>溶されていたこと，および単斜晶の析出には</a:t>
                      </a:r>
                      <a:r>
                        <a:rPr lang="en-US" sz="900" kern="100" dirty="0" err="1">
                          <a:effectLst/>
                        </a:rPr>
                        <a:t>Zr</a:t>
                      </a:r>
                      <a:r>
                        <a:rPr lang="ja-JP" sz="900" kern="100" dirty="0" err="1">
                          <a:effectLst/>
                        </a:rPr>
                        <a:t>の固</a:t>
                      </a:r>
                      <a:r>
                        <a:rPr lang="ja-JP" sz="900" kern="100" dirty="0">
                          <a:effectLst/>
                        </a:rPr>
                        <a:t>相内拡散が十分に起こる必要があることから，溶融した炉内物質が徐冷・凝固され，一部が微粒子として</a:t>
                      </a:r>
                      <a:r>
                        <a:rPr lang="en-US" sz="900" kern="100" dirty="0">
                          <a:effectLst/>
                        </a:rPr>
                        <a:t>X-2</a:t>
                      </a:r>
                      <a:r>
                        <a:rPr lang="ja-JP" sz="900" kern="100" dirty="0">
                          <a:effectLst/>
                        </a:rPr>
                        <a:t>ペネに飛散した可能性を示唆。</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ウェルプラグへの放射性微粒子移行挙動との差異の推定に資するデータの集積</a:t>
                      </a:r>
                      <a:endParaRPr lang="ja-JP" sz="1000" kern="100" dirty="0">
                        <a:effectLst/>
                      </a:endParaRPr>
                    </a:p>
                    <a:p>
                      <a:pPr marL="180975" lvl="1" indent="-111125"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Type-II</a:t>
                      </a:r>
                      <a:r>
                        <a:rPr lang="ja-JP" sz="900" kern="100" dirty="0">
                          <a:effectLst/>
                        </a:rPr>
                        <a:t>または燃料片）の追加探索及び</a:t>
                      </a:r>
                      <a:r>
                        <a:rPr lang="en-US" sz="900" kern="100" dirty="0">
                          <a:effectLst/>
                        </a:rPr>
                        <a:t>U/Fe</a:t>
                      </a:r>
                      <a:r>
                        <a:rPr lang="ja-JP" sz="900" kern="100" dirty="0">
                          <a:effectLst/>
                        </a:rPr>
                        <a:t>比や結晶構造の把握</a:t>
                      </a:r>
                      <a:endParaRPr lang="ja-JP" sz="100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溶融状態からの冷却条件の推定に資するデータの集積</a:t>
                      </a:r>
                      <a:endParaRPr lang="ja-JP" sz="1000" kern="100" dirty="0">
                        <a:effectLst/>
                      </a:endParaRPr>
                    </a:p>
                    <a:p>
                      <a:pPr marL="180975" lvl="1" indent="-111125"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a:t>
                      </a:r>
                      <a:r>
                        <a:rPr lang="ja-JP" sz="900" kern="100" dirty="0">
                          <a:effectLst/>
                        </a:rPr>
                        <a:t>）の追加探索及び</a:t>
                      </a:r>
                      <a:r>
                        <a:rPr lang="en-US" sz="900" kern="100" dirty="0">
                          <a:effectLst/>
                        </a:rPr>
                        <a:t>U/</a:t>
                      </a:r>
                      <a:r>
                        <a:rPr lang="en-US" sz="900" kern="100" dirty="0" err="1">
                          <a:effectLst/>
                        </a:rPr>
                        <a:t>Zr</a:t>
                      </a:r>
                      <a:r>
                        <a:rPr lang="ja-JP" sz="900" kern="100" dirty="0">
                          <a:effectLst/>
                        </a:rPr>
                        <a:t>比や結晶構造の把握</a:t>
                      </a:r>
                      <a:endParaRPr lang="ja-JP" sz="1000" kern="100" dirty="0">
                        <a:effectLst/>
                      </a:endParaRPr>
                    </a:p>
                    <a:p>
                      <a:pPr algn="just">
                        <a:lnSpc>
                          <a:spcPts val="1200"/>
                        </a:lnSpc>
                        <a:spcAft>
                          <a:spcPts val="0"/>
                        </a:spcAft>
                      </a:pPr>
                      <a:r>
                        <a:rPr lang="en-US" sz="900" kern="100" dirty="0">
                          <a:effectLst/>
                        </a:rPr>
                        <a:t> </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1uX-2</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36973398"/>
                  </a:ext>
                </a:extLst>
              </a:tr>
            </a:tbl>
          </a:graphicData>
        </a:graphic>
      </p:graphicFrame>
      <p:sp>
        <p:nvSpPr>
          <p:cNvPr id="3" name="正方形/長方形 2"/>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en-US" altLang="ja-JP" dirty="0"/>
              <a:t>1</a:t>
            </a:r>
            <a:r>
              <a:rPr lang="ja-JP" altLang="en-US" dirty="0"/>
              <a:t>号機）</a:t>
            </a:r>
            <a:r>
              <a:rPr lang="ja-JP" altLang="en-US" dirty="0" smtClean="0"/>
              <a:t>（</a:t>
            </a:r>
            <a:r>
              <a:rPr lang="en-US" altLang="ja-JP" dirty="0" smtClean="0"/>
              <a:t>1/3</a:t>
            </a:r>
            <a:r>
              <a:rPr lang="ja-JP" altLang="en-US" dirty="0"/>
              <a:t>）</a:t>
            </a:r>
          </a:p>
        </p:txBody>
      </p:sp>
      <p:sp>
        <p:nvSpPr>
          <p:cNvPr id="4" name="テキスト ボックス 3"/>
          <p:cNvSpPr txBox="1"/>
          <p:nvPr/>
        </p:nvSpPr>
        <p:spPr>
          <a:xfrm>
            <a:off x="287248" y="6267046"/>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2019</a:t>
            </a:r>
            <a:r>
              <a:rPr kumimoji="1" lang="ja-JP" altLang="en-US" sz="1000" dirty="0" smtClean="0">
                <a:solidFill>
                  <a:srgbClr val="FF0000"/>
                </a:solidFill>
              </a:rPr>
              <a:t>年度</a:t>
            </a:r>
            <a:endParaRPr kumimoji="1" lang="ja-JP" altLang="en-US" sz="1000" dirty="0">
              <a:solidFill>
                <a:srgbClr val="FF0000"/>
              </a:solidFill>
            </a:endParaRPr>
          </a:p>
        </p:txBody>
      </p:sp>
      <p:sp>
        <p:nvSpPr>
          <p:cNvPr id="5" name="テキスト ボックス 4"/>
          <p:cNvSpPr txBox="1"/>
          <p:nvPr/>
        </p:nvSpPr>
        <p:spPr>
          <a:xfrm>
            <a:off x="152593" y="4501315"/>
            <a:ext cx="992579"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2017</a:t>
            </a:r>
            <a:r>
              <a:rPr kumimoji="1" lang="ja-JP" altLang="en-US" sz="1000" dirty="0" smtClean="0">
                <a:solidFill>
                  <a:srgbClr val="FF0000"/>
                </a:solidFill>
              </a:rPr>
              <a:t>～</a:t>
            </a:r>
            <a:r>
              <a:rPr kumimoji="1" lang="en-US" altLang="ja-JP" sz="1000" dirty="0" smtClean="0">
                <a:solidFill>
                  <a:srgbClr val="FF0000"/>
                </a:solidFill>
              </a:rPr>
              <a:t>18</a:t>
            </a:r>
            <a:r>
              <a:rPr kumimoji="1" lang="ja-JP" altLang="en-US" sz="1000" dirty="0" smtClean="0">
                <a:solidFill>
                  <a:srgbClr val="FF0000"/>
                </a:solidFill>
              </a:rPr>
              <a:t>年度</a:t>
            </a:r>
            <a:endParaRPr kumimoji="1" lang="ja-JP" altLang="en-US" sz="1000" dirty="0">
              <a:solidFill>
                <a:srgbClr val="FF0000"/>
              </a:solidFill>
            </a:endParaRPr>
          </a:p>
        </p:txBody>
      </p:sp>
      <p:sp>
        <p:nvSpPr>
          <p:cNvPr id="6" name="テキスト ボックス 5"/>
          <p:cNvSpPr txBox="1"/>
          <p:nvPr/>
        </p:nvSpPr>
        <p:spPr>
          <a:xfrm>
            <a:off x="287246" y="2341190"/>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2017</a:t>
            </a:r>
            <a:r>
              <a:rPr kumimoji="1" lang="ja-JP" altLang="en-US" sz="1000" dirty="0" smtClean="0">
                <a:solidFill>
                  <a:srgbClr val="FF0000"/>
                </a:solidFill>
              </a:rPr>
              <a:t>年度</a:t>
            </a:r>
            <a:endParaRPr kumimoji="1" lang="ja-JP" altLang="en-US" sz="1000" dirty="0">
              <a:solidFill>
                <a:srgbClr val="FF0000"/>
              </a:solidFill>
            </a:endParaRPr>
          </a:p>
        </p:txBody>
      </p:sp>
      <p:sp>
        <p:nvSpPr>
          <p:cNvPr id="7" name="スライド番号プレースホルダー 6"/>
          <p:cNvSpPr>
            <a:spLocks noGrp="1"/>
          </p:cNvSpPr>
          <p:nvPr>
            <p:ph type="sldNum" sz="quarter" idx="12"/>
          </p:nvPr>
        </p:nvSpPr>
        <p:spPr/>
        <p:txBody>
          <a:bodyPr/>
          <a:lstStyle/>
          <a:p>
            <a:fld id="{8769C3C1-60D4-4D9D-949D-AF7C7CC3A768}" type="slidenum">
              <a:rPr kumimoji="1" lang="ja-JP" altLang="en-US" smtClean="0"/>
              <a:t>3</a:t>
            </a:fld>
            <a:endParaRPr kumimoji="1" lang="ja-JP" altLang="en-US"/>
          </a:p>
        </p:txBody>
      </p:sp>
      <p:sp>
        <p:nvSpPr>
          <p:cNvPr id="8" name="正方形/長方形 7"/>
          <p:cNvSpPr/>
          <p:nvPr/>
        </p:nvSpPr>
        <p:spPr>
          <a:xfrm>
            <a:off x="94130" y="2660715"/>
            <a:ext cx="8949018" cy="22053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907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83975936"/>
              </p:ext>
            </p:extLst>
          </p:nvPr>
        </p:nvGraphicFramePr>
        <p:xfrm>
          <a:off x="147918" y="1238594"/>
          <a:ext cx="8760758" cy="4180571"/>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359959">
                  <a:extLst>
                    <a:ext uri="{9D8B030D-6E8A-4147-A177-3AD203B41FA5}">
                      <a16:colId xmlns:a16="http://schemas.microsoft.com/office/drawing/2014/main" val="3409035531"/>
                    </a:ext>
                  </a:extLst>
                </a:gridCol>
                <a:gridCol w="927847">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1</a:t>
                      </a:r>
                      <a:r>
                        <a:rPr lang="ja-JP" sz="900" kern="100" dirty="0">
                          <a:effectLst/>
                        </a:rPr>
                        <a:t>号機 ウェルプラグ</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1u-WELLP-X-2019</a:t>
                      </a:r>
                      <a:endParaRPr lang="ja-JP" sz="1050" kern="100" dirty="0">
                        <a:effectLst/>
                      </a:endParaRPr>
                    </a:p>
                    <a:p>
                      <a:pPr algn="just">
                        <a:lnSpc>
                          <a:spcPts val="1200"/>
                        </a:lnSpc>
                        <a:spcAft>
                          <a:spcPts val="0"/>
                        </a:spcAft>
                      </a:pPr>
                      <a:r>
                        <a:rPr lang="en-US" sz="900" kern="100" dirty="0">
                          <a:effectLst/>
                        </a:rPr>
                        <a:t>  X=1</a:t>
                      </a:r>
                      <a:r>
                        <a:rPr lang="ja-JP" sz="900" kern="100" dirty="0">
                          <a:effectLst/>
                        </a:rPr>
                        <a:t>～</a:t>
                      </a:r>
                      <a:r>
                        <a:rPr lang="en-US" sz="900" kern="100" dirty="0">
                          <a:effectLst/>
                        </a:rPr>
                        <a:t>4</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Na, </a:t>
                      </a:r>
                      <a:r>
                        <a:rPr lang="en-US" sz="900" kern="100" dirty="0" err="1">
                          <a:effectLst/>
                        </a:rPr>
                        <a:t>Rb</a:t>
                      </a:r>
                      <a:r>
                        <a:rPr lang="en-US" sz="900" kern="100" dirty="0">
                          <a:effectLst/>
                        </a:rPr>
                        <a:t>, Cs, Mg, Ca, </a:t>
                      </a:r>
                      <a:r>
                        <a:rPr lang="en-US" sz="900" kern="100" dirty="0" err="1">
                          <a:effectLst/>
                        </a:rPr>
                        <a:t>Sr</a:t>
                      </a:r>
                      <a:r>
                        <a:rPr lang="en-US" sz="900" kern="100" dirty="0">
                          <a:effectLst/>
                        </a:rPr>
                        <a:t>, Ba, </a:t>
                      </a:r>
                      <a:r>
                        <a:rPr lang="en-US" sz="900" kern="100" dirty="0" err="1">
                          <a:effectLst/>
                        </a:rPr>
                        <a:t>Te</a:t>
                      </a:r>
                      <a:r>
                        <a:rPr lang="en-US" sz="900" kern="100" dirty="0">
                          <a:effectLst/>
                        </a:rPr>
                        <a:t>, </a:t>
                      </a:r>
                      <a:r>
                        <a:rPr lang="en-US" sz="900" kern="100" dirty="0" err="1">
                          <a:effectLst/>
                        </a:rPr>
                        <a:t>Ti</a:t>
                      </a:r>
                      <a:r>
                        <a:rPr lang="en-US" sz="900" kern="100" dirty="0">
                          <a:effectLst/>
                        </a:rPr>
                        <a:t>, Fe, Ni, Cr, Zn, </a:t>
                      </a:r>
                      <a:r>
                        <a:rPr lang="en-US" sz="900" kern="100" dirty="0" err="1">
                          <a:effectLst/>
                        </a:rPr>
                        <a:t>Zr</a:t>
                      </a:r>
                      <a:r>
                        <a:rPr lang="en-US" sz="900" kern="100" dirty="0">
                          <a:effectLst/>
                        </a:rPr>
                        <a:t>, </a:t>
                      </a:r>
                      <a:r>
                        <a:rPr lang="en-US" sz="900" kern="100" dirty="0" err="1">
                          <a:effectLst/>
                        </a:rPr>
                        <a:t>Pd</a:t>
                      </a:r>
                      <a:r>
                        <a:rPr lang="en-US" sz="900" kern="100" dirty="0">
                          <a:effectLst/>
                        </a:rPr>
                        <a:t>, Ag, La, </a:t>
                      </a:r>
                      <a:r>
                        <a:rPr lang="en-US" sz="900" kern="100" dirty="0" err="1">
                          <a:effectLst/>
                        </a:rPr>
                        <a:t>Pb</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（王水</a:t>
                      </a:r>
                      <a:r>
                        <a:rPr lang="en-US" sz="900" kern="100" dirty="0">
                          <a:effectLst/>
                        </a:rPr>
                        <a:t>+</a:t>
                      </a:r>
                      <a:r>
                        <a:rPr lang="ja-JP" sz="900" kern="100" dirty="0">
                          <a:effectLst/>
                        </a:rPr>
                        <a:t>フッ酸）】</a:t>
                      </a:r>
                      <a:r>
                        <a:rPr lang="en-US" sz="900" kern="100" dirty="0">
                          <a:effectLst/>
                        </a:rPr>
                        <a:t>U</a:t>
                      </a:r>
                      <a:r>
                        <a:rPr lang="ja-JP" sz="900" kern="100" dirty="0">
                          <a:effectLst/>
                        </a:rPr>
                        <a:t>同位体比（</a:t>
                      </a:r>
                      <a:r>
                        <a:rPr lang="en-US" sz="900" kern="100" baseline="30000" dirty="0">
                          <a:effectLst/>
                        </a:rPr>
                        <a:t>235</a:t>
                      </a:r>
                      <a:r>
                        <a:rPr lang="en-US" sz="900" kern="100" dirty="0">
                          <a:effectLst/>
                        </a:rPr>
                        <a:t>U / </a:t>
                      </a:r>
                      <a:r>
                        <a:rPr lang="en-US" sz="900" kern="100" baseline="30000" dirty="0">
                          <a:effectLst/>
                        </a:rPr>
                        <a:t>238</a:t>
                      </a:r>
                      <a:r>
                        <a:rPr lang="en-US" sz="900" kern="100" dirty="0">
                          <a:effectLst/>
                        </a:rPr>
                        <a:t>U</a:t>
                      </a:r>
                      <a:r>
                        <a:rPr lang="ja-JP" sz="900" kern="100" dirty="0">
                          <a:effectLst/>
                        </a:rPr>
                        <a:t>）は約</a:t>
                      </a:r>
                      <a:r>
                        <a:rPr lang="en-US" sz="900" kern="100" dirty="0">
                          <a:effectLst/>
                        </a:rPr>
                        <a:t>0.016</a:t>
                      </a:r>
                      <a:r>
                        <a:rPr lang="ja-JP" sz="900" kern="100" dirty="0" err="1">
                          <a:effectLst/>
                        </a:rPr>
                        <a:t>。</a:t>
                      </a:r>
                      <a:r>
                        <a:rPr lang="en-US" sz="900" kern="100" dirty="0">
                          <a:effectLst/>
                        </a:rPr>
                        <a:t>Cr/Fe</a:t>
                      </a:r>
                      <a:r>
                        <a:rPr lang="ja-JP" sz="900" kern="100" dirty="0">
                          <a:effectLst/>
                        </a:rPr>
                        <a:t>は約</a:t>
                      </a:r>
                      <a:r>
                        <a:rPr lang="en-US" sz="900" kern="100" dirty="0">
                          <a:effectLst/>
                        </a:rPr>
                        <a:t>0.02</a:t>
                      </a:r>
                      <a:r>
                        <a:rPr lang="ja-JP" sz="900" kern="100" dirty="0" err="1">
                          <a:effectLst/>
                        </a:rPr>
                        <a:t>。</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125</a:t>
                      </a:r>
                      <a:r>
                        <a:rPr lang="en-US" sz="900" kern="100" dirty="0">
                          <a:effectLst/>
                        </a:rPr>
                        <a:t>Sb,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r>
                        <a:rPr lang="en-US" sz="900" kern="100" dirty="0">
                          <a:effectLst/>
                        </a:rPr>
                        <a:t>α</a:t>
                      </a:r>
                      <a:r>
                        <a:rPr lang="ja-JP" sz="900" kern="100" dirty="0" err="1">
                          <a:effectLst/>
                        </a:rPr>
                        <a:t>は未検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r>
                        <a:rPr lang="en-US" sz="900" kern="100" dirty="0">
                          <a:effectLst/>
                        </a:rPr>
                        <a:t>U</a:t>
                      </a:r>
                      <a:r>
                        <a:rPr lang="ja-JP" sz="900" kern="100" dirty="0">
                          <a:effectLst/>
                        </a:rPr>
                        <a:t>粒子周囲に</a:t>
                      </a:r>
                      <a:r>
                        <a:rPr lang="en-US" sz="900" kern="100" dirty="0">
                          <a:effectLst/>
                        </a:rPr>
                        <a:t>Fe, Ni, Cr, Zn</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12</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比が低い領域多数。同比が高い領域も存在。</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c-UO</a:t>
                      </a:r>
                      <a:r>
                        <a:rPr lang="en-US" sz="900" kern="100" baseline="-25000" dirty="0">
                          <a:effectLst/>
                        </a:rPr>
                        <a:t>2</a:t>
                      </a:r>
                      <a:r>
                        <a:rPr lang="en-US" sz="900" kern="100" dirty="0">
                          <a:effectLst/>
                        </a:rPr>
                        <a:t>, c-(</a:t>
                      </a:r>
                      <a:r>
                        <a:rPr lang="en-US" sz="900" kern="100" dirty="0" err="1">
                          <a:effectLst/>
                        </a:rPr>
                        <a:t>U,Fe</a:t>
                      </a:r>
                      <a:r>
                        <a:rPr lang="en-US" sz="900" kern="100" dirty="0">
                          <a:effectLst/>
                        </a:rPr>
                        <a:t>)O</a:t>
                      </a:r>
                      <a:r>
                        <a:rPr lang="en-US" sz="900" kern="100" baseline="-25000" dirty="0">
                          <a:effectLst/>
                        </a:rPr>
                        <a:t>2</a:t>
                      </a:r>
                      <a:r>
                        <a:rPr lang="en-US" sz="900" kern="100" dirty="0">
                          <a:effectLst/>
                        </a:rPr>
                        <a:t>, c-(</a:t>
                      </a:r>
                      <a:r>
                        <a:rPr lang="en-US" sz="900" kern="100" dirty="0" err="1">
                          <a:effectLst/>
                        </a:rPr>
                        <a:t>U,Zr</a:t>
                      </a:r>
                      <a:r>
                        <a:rPr lang="en-US" sz="900" kern="100" dirty="0">
                          <a:effectLst/>
                        </a:rPr>
                        <a:t>)O</a:t>
                      </a:r>
                      <a:r>
                        <a:rPr lang="en-US" sz="900" kern="100" baseline="-25000" dirty="0">
                          <a:effectLst/>
                        </a:rPr>
                        <a:t>2</a:t>
                      </a:r>
                      <a:r>
                        <a:rPr lang="en-US" sz="900" kern="100" dirty="0">
                          <a:effectLst/>
                        </a:rPr>
                        <a:t>, m-ZrO</a:t>
                      </a:r>
                      <a:r>
                        <a:rPr lang="en-US" sz="900" kern="100" baseline="-25000" dirty="0">
                          <a:effectLst/>
                        </a:rPr>
                        <a:t>2</a:t>
                      </a:r>
                      <a:r>
                        <a:rPr lang="en-US" sz="900" kern="100" dirty="0">
                          <a:effectLst/>
                        </a:rPr>
                        <a:t>, spinel-Fe</a:t>
                      </a:r>
                      <a:r>
                        <a:rPr lang="en-US" sz="900" kern="100" baseline="-25000" dirty="0">
                          <a:effectLst/>
                        </a:rPr>
                        <a:t>3</a:t>
                      </a:r>
                      <a:r>
                        <a:rPr lang="en-US" sz="900" kern="100" dirty="0">
                          <a:effectLst/>
                        </a:rPr>
                        <a:t>O</a:t>
                      </a:r>
                      <a:r>
                        <a:rPr lang="en-US" sz="900" kern="100" baseline="-25000" dirty="0">
                          <a:effectLst/>
                        </a:rPr>
                        <a:t>4</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は燃料由来と推定。</a:t>
                      </a:r>
                      <a:r>
                        <a:rPr lang="en-US" sz="900" kern="100" dirty="0">
                          <a:effectLst/>
                        </a:rPr>
                        <a:t>Cs, Sb, Ag, </a:t>
                      </a:r>
                      <a:r>
                        <a:rPr lang="en-US" sz="900" kern="100" dirty="0" err="1">
                          <a:effectLst/>
                        </a:rPr>
                        <a:t>Te</a:t>
                      </a:r>
                      <a:r>
                        <a:rPr lang="ja-JP" sz="900" kern="100" dirty="0">
                          <a:effectLst/>
                        </a:rPr>
                        <a:t>などの蒸発性</a:t>
                      </a:r>
                      <a:r>
                        <a:rPr lang="en-US" sz="900" kern="100" dirty="0">
                          <a:effectLst/>
                        </a:rPr>
                        <a:t>FP</a:t>
                      </a:r>
                      <a:r>
                        <a:rPr lang="ja-JP" sz="900" kern="100" dirty="0">
                          <a:effectLst/>
                        </a:rPr>
                        <a:t>成分が検出されており，高温状態の炉心から運ばれてきたと推定。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2</a:t>
                      </a:r>
                      <a:r>
                        <a:rPr lang="ja-JP" sz="900" kern="100" dirty="0">
                          <a:effectLst/>
                        </a:rPr>
                        <a:t>号機オペフロサンプルに比べて，</a:t>
                      </a:r>
                      <a:r>
                        <a:rPr lang="en-US" sz="900" kern="100" dirty="0">
                          <a:effectLst/>
                        </a:rPr>
                        <a:t>FP</a:t>
                      </a:r>
                      <a:r>
                        <a:rPr lang="ja-JP" sz="900" kern="100" dirty="0">
                          <a:effectLst/>
                        </a:rPr>
                        <a:t>成分の含有量が大きいのが特徴であり，</a:t>
                      </a:r>
                      <a:r>
                        <a:rPr lang="en-US" sz="900" kern="100" dirty="0">
                          <a:effectLst/>
                        </a:rPr>
                        <a:t>1</a:t>
                      </a:r>
                      <a:r>
                        <a:rPr lang="ja-JP" sz="900" kern="100" dirty="0">
                          <a:effectLst/>
                        </a:rPr>
                        <a:t>号機と</a:t>
                      </a:r>
                      <a:r>
                        <a:rPr lang="en-US" sz="900" kern="100" dirty="0">
                          <a:effectLst/>
                        </a:rPr>
                        <a:t>2</a:t>
                      </a:r>
                      <a:r>
                        <a:rPr lang="ja-JP" sz="900" kern="100" dirty="0">
                          <a:effectLst/>
                        </a:rPr>
                        <a:t>号機の炉心最高到達温度や，粒子の移行経路の差を反映している可能性を示唆。</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粒子は，</a:t>
                      </a:r>
                      <a:r>
                        <a:rPr lang="en-US" sz="900" kern="100" dirty="0" err="1">
                          <a:effectLst/>
                        </a:rPr>
                        <a:t>Zr</a:t>
                      </a:r>
                      <a:r>
                        <a:rPr lang="ja-JP" sz="900" kern="100" dirty="0">
                          <a:effectLst/>
                        </a:rPr>
                        <a:t>をほとんど含まず</a:t>
                      </a:r>
                      <a:r>
                        <a:rPr lang="en-US" sz="900" kern="100" dirty="0">
                          <a:effectLst/>
                        </a:rPr>
                        <a:t>Fe</a:t>
                      </a:r>
                      <a:r>
                        <a:rPr lang="ja-JP" sz="900" kern="100" dirty="0" err="1">
                          <a:effectLst/>
                        </a:rPr>
                        <a:t>が固溶</a:t>
                      </a:r>
                      <a:r>
                        <a:rPr lang="ja-JP" sz="900" kern="100" dirty="0">
                          <a:effectLst/>
                        </a:rPr>
                        <a:t>するタイプと，</a:t>
                      </a:r>
                      <a:r>
                        <a:rPr lang="en-US" sz="900" kern="100" dirty="0" err="1">
                          <a:effectLst/>
                        </a:rPr>
                        <a:t>Zr</a:t>
                      </a:r>
                      <a:r>
                        <a:rPr lang="ja-JP" sz="900" kern="100" dirty="0" err="1">
                          <a:effectLst/>
                        </a:rPr>
                        <a:t>が固</a:t>
                      </a:r>
                      <a:r>
                        <a:rPr lang="ja-JP" sz="900" kern="100" dirty="0">
                          <a:effectLst/>
                        </a:rPr>
                        <a:t>溶し</a:t>
                      </a:r>
                      <a:r>
                        <a:rPr lang="en-US" sz="900" kern="100" dirty="0">
                          <a:effectLst/>
                        </a:rPr>
                        <a:t>Fe</a:t>
                      </a:r>
                      <a:r>
                        <a:rPr lang="ja-JP" sz="900" kern="100" dirty="0">
                          <a:effectLst/>
                        </a:rPr>
                        <a:t>がスピネルとして分離するタイプに大別。前者は蒸発・凝縮により形成した粒子（</a:t>
                      </a:r>
                      <a:r>
                        <a:rPr lang="en-US" sz="900" kern="100" dirty="0">
                          <a:effectLst/>
                        </a:rPr>
                        <a:t>Type-II</a:t>
                      </a:r>
                      <a:r>
                        <a:rPr lang="ja-JP" sz="900" kern="100" dirty="0">
                          <a:effectLst/>
                        </a:rPr>
                        <a:t>）、後者は液相から凝固した粒子（</a:t>
                      </a:r>
                      <a:r>
                        <a:rPr lang="en-US" sz="900" kern="100" dirty="0">
                          <a:effectLst/>
                        </a:rPr>
                        <a:t>Type-I</a:t>
                      </a:r>
                      <a:r>
                        <a:rPr lang="ja-JP" sz="900" kern="100" dirty="0">
                          <a:effectLst/>
                        </a:rPr>
                        <a:t>）である可能性を示唆。</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X-2</a:t>
                      </a:r>
                      <a:r>
                        <a:rPr lang="ja-JP" sz="900" kern="100" dirty="0">
                          <a:effectLst/>
                        </a:rPr>
                        <a:t>ペネへの放射性微粒子移行挙動との差異の推定に資するデータの集積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Type-II</a:t>
                      </a:r>
                      <a:r>
                        <a:rPr lang="ja-JP" sz="900" kern="100" dirty="0">
                          <a:effectLst/>
                        </a:rPr>
                        <a:t>または燃料片）の追加探索及び</a:t>
                      </a:r>
                      <a:r>
                        <a:rPr lang="en-US" sz="900" kern="100" dirty="0">
                          <a:effectLst/>
                        </a:rPr>
                        <a:t>U/Fe</a:t>
                      </a:r>
                      <a:r>
                        <a:rPr lang="ja-JP" sz="900" kern="100" dirty="0">
                          <a:effectLst/>
                        </a:rPr>
                        <a:t>比や結晶構造の把握</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溶融状態からの冷却条件の推定に資するデータの集積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a:t>
                      </a:r>
                      <a:r>
                        <a:rPr lang="ja-JP" sz="900" kern="100" dirty="0">
                          <a:effectLst/>
                        </a:rPr>
                        <a:t>）の追加探索及び</a:t>
                      </a:r>
                      <a:r>
                        <a:rPr lang="en-US" sz="900" kern="100" dirty="0">
                          <a:effectLst/>
                        </a:rPr>
                        <a:t>U/</a:t>
                      </a:r>
                      <a:r>
                        <a:rPr lang="en-US" sz="900" kern="100" dirty="0" err="1">
                          <a:effectLst/>
                        </a:rPr>
                        <a:t>Zr</a:t>
                      </a:r>
                      <a:r>
                        <a:rPr lang="ja-JP" sz="900" kern="100" dirty="0">
                          <a:effectLst/>
                        </a:rPr>
                        <a:t>比や結晶構造の把握</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プラグ</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a:t>
                      </a:r>
                    </a:p>
                    <a:p>
                      <a:pPr marL="0" marR="0" lvl="0" indent="0" algn="ctr" defTabSz="914400" rtl="0" eaLnBrk="1" fontAlgn="auto" latinLnBrk="0" hangingPunct="1">
                        <a:lnSpc>
                          <a:spcPts val="1200"/>
                        </a:lnSpc>
                        <a:spcBef>
                          <a:spcPts val="0"/>
                        </a:spcBef>
                        <a:spcAft>
                          <a:spcPts val="0"/>
                        </a:spcAft>
                        <a:buClrTx/>
                        <a:buSzTx/>
                        <a:buFontTx/>
                        <a:buNone/>
                        <a:tabLst/>
                        <a:defRPr/>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プラグ</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4</a:t>
                      </a:r>
                      <a:endParaRPr lang="ja-JP"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1537910">
                <a:tc>
                  <a:txBody>
                    <a:bodyPr/>
                    <a:lstStyle/>
                    <a:p>
                      <a:pPr algn="just">
                        <a:lnSpc>
                          <a:spcPts val="1200"/>
                        </a:lnSpc>
                        <a:spcAft>
                          <a:spcPts val="0"/>
                        </a:spcAft>
                      </a:pPr>
                      <a:r>
                        <a:rPr lang="en-US" sz="900" kern="100">
                          <a:effectLst/>
                        </a:rPr>
                        <a:t>1</a:t>
                      </a:r>
                      <a:r>
                        <a:rPr lang="ja-JP" sz="900" kern="100">
                          <a:effectLst/>
                        </a:rPr>
                        <a:t>号機</a:t>
                      </a:r>
                      <a:r>
                        <a:rPr lang="en-US" sz="900" kern="100">
                          <a:effectLst/>
                        </a:rPr>
                        <a:t>PCV</a:t>
                      </a:r>
                      <a:r>
                        <a:rPr lang="ja-JP" sz="900" kern="100">
                          <a:effectLst/>
                        </a:rPr>
                        <a:t>内部調査アクセスルート構築関連サンプル（ガス管理設備）</a:t>
                      </a:r>
                      <a:endParaRPr lang="ja-JP" sz="1050" kern="100">
                        <a:effectLst/>
                      </a:endParaRPr>
                    </a:p>
                    <a:p>
                      <a:pPr algn="just">
                        <a:lnSpc>
                          <a:spcPts val="1200"/>
                        </a:lnSpc>
                        <a:spcAft>
                          <a:spcPts val="0"/>
                        </a:spcAft>
                      </a:pPr>
                      <a:r>
                        <a:rPr lang="en-US" sz="900" kern="100">
                          <a:effectLst/>
                        </a:rPr>
                        <a:t> </a:t>
                      </a:r>
                      <a:endParaRPr lang="ja-JP" sz="1050" kern="100">
                        <a:effectLst/>
                      </a:endParaRPr>
                    </a:p>
                    <a:p>
                      <a:pPr algn="just">
                        <a:lnSpc>
                          <a:spcPts val="1200"/>
                        </a:lnSpc>
                        <a:spcAft>
                          <a:spcPts val="0"/>
                        </a:spcAft>
                      </a:pPr>
                      <a:r>
                        <a:rPr lang="en-US" sz="900" kern="100">
                          <a:effectLst/>
                        </a:rPr>
                        <a:t>1u-</a:t>
                      </a:r>
                      <a:r>
                        <a:rPr lang="ja-JP" sz="900" kern="100">
                          <a:effectLst/>
                        </a:rPr>
                        <a:t>ガス管理設備</a:t>
                      </a:r>
                      <a:r>
                        <a:rPr lang="en-US" sz="900" kern="100">
                          <a:effectLst/>
                        </a:rPr>
                        <a:t>-X-2020</a:t>
                      </a:r>
                      <a:r>
                        <a:rPr lang="ja-JP" sz="900" kern="100">
                          <a:effectLst/>
                        </a:rPr>
                        <a:t>　</a:t>
                      </a:r>
                      <a:r>
                        <a:rPr lang="en-US" sz="900" kern="100">
                          <a:effectLst/>
                        </a:rPr>
                        <a:t>X=1</a:t>
                      </a:r>
                      <a:r>
                        <a:rPr lang="ja-JP" sz="900" kern="100">
                          <a:effectLst/>
                        </a:rPr>
                        <a:t>～</a:t>
                      </a:r>
                      <a:r>
                        <a:rPr lang="en-US" sz="900" kern="100">
                          <a:effectLst/>
                        </a:rPr>
                        <a:t>4</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（硝酸</a:t>
                      </a:r>
                      <a:r>
                        <a:rPr lang="en-US" sz="900" kern="100" dirty="0">
                          <a:effectLst/>
                        </a:rPr>
                        <a:t>+</a:t>
                      </a:r>
                      <a:r>
                        <a:rPr lang="ja-JP" sz="900" kern="100" dirty="0">
                          <a:effectLst/>
                        </a:rPr>
                        <a:t>微量フッ酸）】</a:t>
                      </a:r>
                      <a:r>
                        <a:rPr lang="en-US" sz="900" kern="100" dirty="0">
                          <a:effectLst/>
                        </a:rPr>
                        <a:t>Mo, B, Cr, Fe</a:t>
                      </a:r>
                      <a:r>
                        <a:rPr lang="ja-JP" sz="900" kern="100" dirty="0">
                          <a:effectLst/>
                        </a:rPr>
                        <a:t>は天然同位体比。</a:t>
                      </a:r>
                      <a:r>
                        <a:rPr lang="en-US" sz="900" kern="100" dirty="0">
                          <a:effectLst/>
                        </a:rPr>
                        <a:t>U</a:t>
                      </a:r>
                      <a:r>
                        <a:rPr lang="ja-JP" sz="900" kern="100" dirty="0">
                          <a:effectLst/>
                        </a:rPr>
                        <a:t>同位体比（</a:t>
                      </a:r>
                      <a:r>
                        <a:rPr lang="en-US" sz="900" kern="100" baseline="30000" dirty="0">
                          <a:effectLst/>
                        </a:rPr>
                        <a:t>235</a:t>
                      </a:r>
                      <a:r>
                        <a:rPr lang="en-US" sz="900" kern="100" dirty="0">
                          <a:effectLst/>
                        </a:rPr>
                        <a:t>U / </a:t>
                      </a:r>
                      <a:r>
                        <a:rPr lang="en-US" sz="900" kern="100" baseline="30000" dirty="0">
                          <a:effectLst/>
                        </a:rPr>
                        <a:t>238</a:t>
                      </a:r>
                      <a:r>
                        <a:rPr lang="en-US" sz="900" kern="100" dirty="0">
                          <a:effectLst/>
                        </a:rPr>
                        <a:t>U</a:t>
                      </a:r>
                      <a:r>
                        <a:rPr lang="ja-JP" sz="900" kern="100" dirty="0">
                          <a:effectLst/>
                        </a:rPr>
                        <a:t>）は約</a:t>
                      </a:r>
                      <a:r>
                        <a:rPr lang="en-US" sz="900" kern="100" dirty="0">
                          <a:effectLst/>
                        </a:rPr>
                        <a:t>0.017–0.018</a:t>
                      </a:r>
                      <a:r>
                        <a:rPr lang="ja-JP" sz="900" kern="100" dirty="0" err="1">
                          <a:effectLst/>
                        </a:rPr>
                        <a:t>。</a:t>
                      </a:r>
                      <a:r>
                        <a:rPr lang="en-US" sz="900" kern="100" dirty="0">
                          <a:effectLst/>
                        </a:rPr>
                        <a:t>Cr/Fe</a:t>
                      </a:r>
                      <a:r>
                        <a:rPr lang="ja-JP" sz="900" kern="100" dirty="0">
                          <a:effectLst/>
                        </a:rPr>
                        <a:t>比は約</a:t>
                      </a:r>
                      <a:r>
                        <a:rPr lang="en-US" sz="900" kern="100" dirty="0">
                          <a:effectLst/>
                        </a:rPr>
                        <a:t>0.2</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r>
                        <a:rPr lang="en-US" sz="900" kern="100" dirty="0">
                          <a:effectLst/>
                        </a:rPr>
                        <a:t>U</a:t>
                      </a:r>
                      <a:r>
                        <a:rPr lang="ja-JP" sz="900" kern="100" dirty="0">
                          <a:effectLst/>
                        </a:rPr>
                        <a:t>粒子周囲に</a:t>
                      </a:r>
                      <a:r>
                        <a:rPr lang="en-US" sz="900" kern="100" dirty="0">
                          <a:effectLst/>
                        </a:rPr>
                        <a:t>Fe, Ni, Cr,</a:t>
                      </a:r>
                      <a:r>
                        <a:rPr lang="ja-JP" sz="900" kern="100" dirty="0">
                          <a:effectLst/>
                        </a:rPr>
                        <a:t>を含む領域と、</a:t>
                      </a:r>
                      <a:r>
                        <a:rPr lang="en-US" sz="900" kern="100" dirty="0" err="1">
                          <a:effectLst/>
                        </a:rPr>
                        <a:t>Ti</a:t>
                      </a:r>
                      <a:r>
                        <a:rPr lang="en-US" sz="900" kern="100" dirty="0">
                          <a:effectLst/>
                        </a:rPr>
                        <a:t>, Ca, Al, Mg</a:t>
                      </a:r>
                      <a:r>
                        <a:rPr lang="ja-JP" sz="900" kern="100" dirty="0">
                          <a:effectLst/>
                        </a:rPr>
                        <a:t>を含む領域を検出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濃縮箇所は未検出。</a:t>
                      </a:r>
                      <a:endParaRPr lang="ja-JP" sz="1050" kern="100" dirty="0">
                        <a:effectLst/>
                      </a:endParaRPr>
                    </a:p>
                    <a:p>
                      <a:pPr marL="139700" indent="-139700"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Cr/Fe</a:t>
                      </a:r>
                      <a:r>
                        <a:rPr lang="ja-JP" sz="900" kern="100" dirty="0">
                          <a:effectLst/>
                        </a:rPr>
                        <a:t>の比</a:t>
                      </a:r>
                      <a:r>
                        <a:rPr lang="en-US" sz="900" kern="100" dirty="0">
                          <a:effectLst/>
                        </a:rPr>
                        <a:t>(</a:t>
                      </a:r>
                      <a:r>
                        <a:rPr lang="ja-JP" sz="900" kern="100" dirty="0">
                          <a:effectLst/>
                        </a:rPr>
                        <a:t>約</a:t>
                      </a:r>
                      <a:r>
                        <a:rPr lang="en-US" sz="900" kern="100" dirty="0">
                          <a:effectLst/>
                        </a:rPr>
                        <a:t>20%)</a:t>
                      </a:r>
                      <a:r>
                        <a:rPr lang="ja-JP" sz="900" kern="100" dirty="0">
                          <a:effectLst/>
                        </a:rPr>
                        <a:t>からは，ステンレス鋼由来成分を含む可能性。</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特筆すべき関心事項なし</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ガス管理設備③</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ガス管理設備④</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6" name="正方形/長方形 5"/>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en-US" altLang="ja-JP" dirty="0"/>
              <a:t>1</a:t>
            </a:r>
            <a:r>
              <a:rPr lang="ja-JP" altLang="en-US" dirty="0"/>
              <a:t>号機）</a:t>
            </a:r>
            <a:r>
              <a:rPr lang="ja-JP" altLang="en-US" dirty="0" smtClean="0"/>
              <a:t>（</a:t>
            </a:r>
            <a:r>
              <a:rPr lang="en-US" altLang="ja-JP" dirty="0" smtClean="0"/>
              <a:t>2/3</a:t>
            </a:r>
            <a:r>
              <a:rPr lang="ja-JP" altLang="en-US" dirty="0"/>
              <a:t>）</a:t>
            </a:r>
          </a:p>
        </p:txBody>
      </p:sp>
      <p:sp>
        <p:nvSpPr>
          <p:cNvPr id="7" name="テキスト ボックス 6"/>
          <p:cNvSpPr txBox="1"/>
          <p:nvPr/>
        </p:nvSpPr>
        <p:spPr>
          <a:xfrm>
            <a:off x="623425" y="5172944"/>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2020</a:t>
            </a:r>
            <a:r>
              <a:rPr kumimoji="1" lang="ja-JP" altLang="en-US" sz="1000" dirty="0" smtClean="0">
                <a:solidFill>
                  <a:srgbClr val="FF0000"/>
                </a:solidFill>
              </a:rPr>
              <a:t>年度</a:t>
            </a:r>
            <a:endParaRPr kumimoji="1" lang="ja-JP" altLang="en-US" sz="1000" dirty="0">
              <a:solidFill>
                <a:srgbClr val="FF0000"/>
              </a:solidFill>
            </a:endParaRPr>
          </a:p>
        </p:txBody>
      </p:sp>
      <p:sp>
        <p:nvSpPr>
          <p:cNvPr id="8" name="テキスト ボックス 7"/>
          <p:cNvSpPr txBox="1"/>
          <p:nvPr/>
        </p:nvSpPr>
        <p:spPr>
          <a:xfrm>
            <a:off x="261787" y="3552573"/>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2019</a:t>
            </a:r>
            <a:r>
              <a:rPr kumimoji="1" lang="ja-JP" altLang="en-US" sz="1000" dirty="0" smtClean="0">
                <a:solidFill>
                  <a:srgbClr val="FF0000"/>
                </a:solidFill>
              </a:rPr>
              <a:t>年度</a:t>
            </a:r>
            <a:endParaRPr kumimoji="1" lang="ja-JP" altLang="en-US" sz="1000" dirty="0">
              <a:solidFill>
                <a:srgbClr val="FF0000"/>
              </a:solidFill>
            </a:endParaRPr>
          </a:p>
        </p:txBody>
      </p:sp>
      <p:sp>
        <p:nvSpPr>
          <p:cNvPr id="9" name="正方形/長方形 8"/>
          <p:cNvSpPr/>
          <p:nvPr/>
        </p:nvSpPr>
        <p:spPr>
          <a:xfrm>
            <a:off x="75466" y="3850784"/>
            <a:ext cx="8949018" cy="1568382"/>
          </a:xfrm>
          <a:prstGeom prst="rect">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220496" y="4818915"/>
            <a:ext cx="1107996" cy="369332"/>
          </a:xfrm>
          <a:prstGeom prst="rect">
            <a:avLst/>
          </a:prstGeom>
          <a:solidFill>
            <a:schemeClr val="bg1"/>
          </a:solidFill>
          <a:ln>
            <a:solidFill>
              <a:srgbClr val="00B050"/>
            </a:solidFill>
          </a:ln>
        </p:spPr>
        <p:txBody>
          <a:bodyPr wrap="none" rtlCol="0">
            <a:spAutoFit/>
          </a:bodyPr>
          <a:lstStyle/>
          <a:p>
            <a:r>
              <a:rPr kumimoji="1" lang="ja-JP" altLang="en-US" dirty="0" smtClean="0">
                <a:solidFill>
                  <a:srgbClr val="00B050"/>
                </a:solidFill>
              </a:rPr>
              <a:t>返却候補</a:t>
            </a:r>
            <a:endParaRPr kumimoji="1" lang="ja-JP" altLang="en-US" dirty="0">
              <a:solidFill>
                <a:srgbClr val="00B050"/>
              </a:solidFill>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4</a:t>
            </a:fld>
            <a:endParaRPr kumimoji="1" lang="ja-JP" altLang="en-US"/>
          </a:p>
        </p:txBody>
      </p:sp>
    </p:spTree>
    <p:extLst>
      <p:ext uri="{BB962C8B-B14F-4D97-AF65-F5344CB8AC3E}">
        <p14:creationId xmlns:p14="http://schemas.microsoft.com/office/powerpoint/2010/main" val="50751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20549187"/>
              </p:ext>
            </p:extLst>
          </p:nvPr>
        </p:nvGraphicFramePr>
        <p:xfrm>
          <a:off x="147918" y="1238594"/>
          <a:ext cx="8760758" cy="4659421"/>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1761565">
                  <a:extLst>
                    <a:ext uri="{9D8B030D-6E8A-4147-A177-3AD203B41FA5}">
                      <a16:colId xmlns:a16="http://schemas.microsoft.com/office/drawing/2014/main" val="3409035531"/>
                    </a:ext>
                  </a:extLst>
                </a:gridCol>
                <a:gridCol w="1526241">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1</a:t>
                      </a:r>
                      <a:r>
                        <a:rPr lang="ja-JP" sz="900" kern="100" dirty="0">
                          <a:effectLst/>
                        </a:rPr>
                        <a:t>号機</a:t>
                      </a:r>
                      <a:r>
                        <a:rPr lang="en-US" sz="900" kern="100" dirty="0">
                          <a:effectLst/>
                        </a:rPr>
                        <a:t>PCV</a:t>
                      </a:r>
                      <a:r>
                        <a:rPr lang="ja-JP" sz="900" kern="100" dirty="0">
                          <a:effectLst/>
                        </a:rPr>
                        <a:t>内部調査アクセスルート構築関連サンプル（</a:t>
                      </a:r>
                      <a:r>
                        <a:rPr lang="en-US" sz="900" kern="100" dirty="0">
                          <a:effectLst/>
                        </a:rPr>
                        <a:t>AWJ</a:t>
                      </a:r>
                      <a:r>
                        <a:rPr lang="ja-JP" sz="900" kern="100" dirty="0">
                          <a:effectLst/>
                        </a:rPr>
                        <a:t>装置）</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1u-AWJ-X-2020</a:t>
                      </a:r>
                      <a:endParaRPr lang="ja-JP" sz="1050" kern="100" dirty="0">
                        <a:effectLst/>
                      </a:endParaRPr>
                    </a:p>
                    <a:p>
                      <a:pPr algn="just">
                        <a:lnSpc>
                          <a:spcPts val="1200"/>
                        </a:lnSpc>
                        <a:spcAft>
                          <a:spcPts val="0"/>
                        </a:spcAft>
                      </a:pPr>
                      <a:r>
                        <a:rPr lang="en-US" sz="900" kern="100" dirty="0">
                          <a:effectLst/>
                        </a:rPr>
                        <a:t>  X=1</a:t>
                      </a:r>
                      <a:r>
                        <a:rPr lang="ja-JP" sz="900" kern="100" dirty="0">
                          <a:effectLst/>
                        </a:rPr>
                        <a:t>～</a:t>
                      </a:r>
                      <a:r>
                        <a:rPr lang="en-US" sz="900" kern="100" dirty="0">
                          <a:effectLst/>
                        </a:rPr>
                        <a:t>3</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（硝酸</a:t>
                      </a:r>
                      <a:r>
                        <a:rPr lang="en-US" sz="900" kern="100" dirty="0">
                          <a:effectLst/>
                        </a:rPr>
                        <a:t>+</a:t>
                      </a:r>
                      <a:r>
                        <a:rPr lang="ja-JP" sz="900" kern="100" dirty="0">
                          <a:effectLst/>
                        </a:rPr>
                        <a:t>微量フッ酸）】</a:t>
                      </a:r>
                      <a:r>
                        <a:rPr lang="en-US" sz="900" kern="100" dirty="0">
                          <a:effectLst/>
                        </a:rPr>
                        <a:t>Mo, B, Cr, Fe</a:t>
                      </a:r>
                      <a:r>
                        <a:rPr lang="ja-JP" sz="900" kern="100" dirty="0">
                          <a:effectLst/>
                        </a:rPr>
                        <a:t>は天然同位体比。</a:t>
                      </a:r>
                      <a:r>
                        <a:rPr lang="en-US" sz="900" kern="100" dirty="0">
                          <a:effectLst/>
                        </a:rPr>
                        <a:t>U</a:t>
                      </a:r>
                      <a:r>
                        <a:rPr lang="ja-JP" sz="900" kern="100" dirty="0">
                          <a:effectLst/>
                        </a:rPr>
                        <a:t>同位体比（</a:t>
                      </a:r>
                      <a:r>
                        <a:rPr lang="en-US" sz="900" kern="100" baseline="30000" dirty="0">
                          <a:effectLst/>
                        </a:rPr>
                        <a:t>235</a:t>
                      </a:r>
                      <a:r>
                        <a:rPr lang="en-US" sz="900" kern="100" dirty="0">
                          <a:effectLst/>
                        </a:rPr>
                        <a:t>U / </a:t>
                      </a:r>
                      <a:r>
                        <a:rPr lang="en-US" sz="900" kern="100" baseline="30000" dirty="0">
                          <a:effectLst/>
                        </a:rPr>
                        <a:t>238</a:t>
                      </a:r>
                      <a:r>
                        <a:rPr lang="en-US" sz="900" kern="100" dirty="0">
                          <a:effectLst/>
                        </a:rPr>
                        <a:t>U</a:t>
                      </a:r>
                      <a:r>
                        <a:rPr lang="ja-JP" sz="900" kern="100" dirty="0">
                          <a:effectLst/>
                        </a:rPr>
                        <a:t>）は約</a:t>
                      </a:r>
                      <a:r>
                        <a:rPr lang="en-US" sz="900" kern="100" dirty="0">
                          <a:effectLst/>
                        </a:rPr>
                        <a:t>0.013</a:t>
                      </a:r>
                      <a:r>
                        <a:rPr lang="ja-JP" sz="900" kern="100" dirty="0" err="1">
                          <a:effectLst/>
                        </a:rPr>
                        <a:t>。</a:t>
                      </a:r>
                      <a:r>
                        <a:rPr lang="en-US" sz="900" kern="100" dirty="0">
                          <a:effectLst/>
                        </a:rPr>
                        <a:t>Cr/Fe</a:t>
                      </a:r>
                      <a:r>
                        <a:rPr lang="ja-JP" sz="900" kern="100" dirty="0">
                          <a:effectLst/>
                        </a:rPr>
                        <a:t>比は約</a:t>
                      </a:r>
                      <a:r>
                        <a:rPr lang="en-US" sz="900" kern="100" dirty="0">
                          <a:effectLst/>
                        </a:rPr>
                        <a:t>0.008 </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】粒子の一部で、</a:t>
                      </a:r>
                      <a:r>
                        <a:rPr lang="en-US" sz="900" kern="100" dirty="0">
                          <a:effectLst/>
                        </a:rPr>
                        <a:t>U</a:t>
                      </a:r>
                      <a:r>
                        <a:rPr lang="ja-JP" sz="900" kern="100" dirty="0">
                          <a:effectLst/>
                        </a:rPr>
                        <a:t>と同一部位に</a:t>
                      </a:r>
                      <a:r>
                        <a:rPr lang="en-US" sz="900" kern="100" dirty="0">
                          <a:effectLst/>
                        </a:rPr>
                        <a:t>Pu</a:t>
                      </a:r>
                      <a:r>
                        <a:rPr lang="ja-JP" sz="900" kern="100" dirty="0">
                          <a:effectLst/>
                        </a:rPr>
                        <a:t>検出。同じ粒子の別部位に</a:t>
                      </a:r>
                      <a:r>
                        <a:rPr lang="en-US" sz="900" kern="100" dirty="0">
                          <a:effectLst/>
                        </a:rPr>
                        <a:t>Fe</a:t>
                      </a:r>
                      <a:r>
                        <a:rPr lang="ja-JP" sz="900" kern="100" dirty="0" err="1">
                          <a:effectLst/>
                        </a:rPr>
                        <a:t>，</a:t>
                      </a:r>
                      <a:r>
                        <a:rPr lang="en-US" sz="900" kern="100" dirty="0">
                          <a:effectLst/>
                        </a:rPr>
                        <a:t>Cr</a:t>
                      </a:r>
                      <a:r>
                        <a:rPr lang="ja-JP" sz="900" kern="100" dirty="0" err="1">
                          <a:effectLst/>
                        </a:rPr>
                        <a:t>，</a:t>
                      </a:r>
                      <a:r>
                        <a:rPr lang="en-US" sz="900" kern="100" dirty="0">
                          <a:effectLst/>
                        </a:rPr>
                        <a:t>Zn</a:t>
                      </a:r>
                      <a:r>
                        <a:rPr lang="ja-JP" sz="900" kern="100" dirty="0" err="1">
                          <a:effectLst/>
                        </a:rPr>
                        <a:t>を検</a:t>
                      </a:r>
                      <a:r>
                        <a:rPr lang="ja-JP" sz="900" kern="100" dirty="0">
                          <a:effectLst/>
                        </a:rPr>
                        <a:t>出。粒子周囲に</a:t>
                      </a:r>
                      <a:r>
                        <a:rPr lang="en-US" sz="900" kern="100" dirty="0">
                          <a:effectLst/>
                        </a:rPr>
                        <a:t>Fe, Zn</a:t>
                      </a:r>
                      <a:r>
                        <a:rPr lang="ja-JP" sz="900" kern="100" dirty="0">
                          <a:effectLst/>
                        </a:rPr>
                        <a:t>を含む領域を検出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濃縮箇所は未検出。</a:t>
                      </a:r>
                      <a:r>
                        <a:rPr lang="en-US" sz="900" kern="100" dirty="0">
                          <a:effectLst/>
                        </a:rPr>
                        <a:t>Co, Ag</a:t>
                      </a:r>
                      <a:r>
                        <a:rPr lang="ja-JP" sz="900" kern="100" dirty="0">
                          <a:effectLst/>
                        </a:rPr>
                        <a:t>の濃縮箇所（</a:t>
                      </a:r>
                      <a:r>
                        <a:rPr lang="en-US" sz="900" kern="100" dirty="0">
                          <a:effectLst/>
                        </a:rPr>
                        <a:t>8</a:t>
                      </a:r>
                      <a:r>
                        <a:rPr lang="ja-JP" sz="900" kern="100" dirty="0">
                          <a:effectLst/>
                        </a:rPr>
                        <a:t>箇所）を検出</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Cr/Fe</a:t>
                      </a:r>
                      <a:r>
                        <a:rPr lang="ja-JP" sz="900" kern="100" dirty="0">
                          <a:effectLst/>
                        </a:rPr>
                        <a:t>の比</a:t>
                      </a:r>
                      <a:r>
                        <a:rPr lang="en-US" sz="900" kern="100" dirty="0">
                          <a:effectLst/>
                        </a:rPr>
                        <a:t>(</a:t>
                      </a:r>
                      <a:r>
                        <a:rPr lang="ja-JP" sz="900" kern="100" dirty="0">
                          <a:effectLst/>
                        </a:rPr>
                        <a:t>約</a:t>
                      </a:r>
                      <a:r>
                        <a:rPr lang="en-US" sz="900" kern="100" dirty="0">
                          <a:effectLst/>
                        </a:rPr>
                        <a:t>20%)</a:t>
                      </a:r>
                      <a:r>
                        <a:rPr lang="ja-JP" sz="900" kern="100" dirty="0">
                          <a:effectLst/>
                        </a:rPr>
                        <a:t>からは，炭素鋼由来成分を含む可能性。</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特筆すべき関心事項なし</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1uAWJ</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⑤（隔離弁）</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1uAWJ</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⑧（ノズル面）</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a:effectLst/>
                        </a:rPr>
                        <a:t>1/2</a:t>
                      </a:r>
                      <a:r>
                        <a:rPr lang="ja-JP" sz="900" kern="100">
                          <a:effectLst/>
                        </a:rPr>
                        <a:t>号機</a:t>
                      </a:r>
                      <a:r>
                        <a:rPr lang="en-US" sz="900" kern="100">
                          <a:effectLst/>
                        </a:rPr>
                        <a:t>SGTS</a:t>
                      </a:r>
                      <a:r>
                        <a:rPr lang="ja-JP" sz="900" kern="100">
                          <a:effectLst/>
                        </a:rPr>
                        <a:t>配管内部拭き取りスミア</a:t>
                      </a:r>
                      <a:endParaRPr lang="ja-JP" sz="1050" kern="100">
                        <a:effectLst/>
                      </a:endParaRPr>
                    </a:p>
                    <a:p>
                      <a:pPr algn="just">
                        <a:lnSpc>
                          <a:spcPts val="1200"/>
                        </a:lnSpc>
                        <a:spcAft>
                          <a:spcPts val="0"/>
                        </a:spcAft>
                      </a:pPr>
                      <a:r>
                        <a:rPr lang="en-US" sz="900" kern="100">
                          <a:effectLst/>
                        </a:rPr>
                        <a:t> </a:t>
                      </a:r>
                      <a:endParaRPr lang="ja-JP" sz="1050" kern="100">
                        <a:effectLst/>
                      </a:endParaRPr>
                    </a:p>
                    <a:p>
                      <a:pPr algn="just">
                        <a:lnSpc>
                          <a:spcPts val="1200"/>
                        </a:lnSpc>
                        <a:spcAft>
                          <a:spcPts val="0"/>
                        </a:spcAft>
                      </a:pPr>
                      <a:r>
                        <a:rPr lang="en-US" sz="900" kern="100">
                          <a:effectLst/>
                        </a:rPr>
                        <a:t>1u2u-SGTS-X-2020</a:t>
                      </a:r>
                      <a:endParaRPr lang="ja-JP" sz="1050" kern="100">
                        <a:effectLst/>
                      </a:endParaRPr>
                    </a:p>
                    <a:p>
                      <a:pPr algn="just">
                        <a:lnSpc>
                          <a:spcPts val="1200"/>
                        </a:lnSpc>
                        <a:spcAft>
                          <a:spcPts val="0"/>
                        </a:spcAft>
                      </a:pPr>
                      <a:r>
                        <a:rPr lang="en-US" sz="900" kern="100">
                          <a:effectLst/>
                        </a:rPr>
                        <a:t>  X=1</a:t>
                      </a:r>
                      <a:r>
                        <a:rPr lang="ja-JP" sz="900" kern="100">
                          <a:effectLst/>
                        </a:rPr>
                        <a:t>～</a:t>
                      </a:r>
                      <a:r>
                        <a:rPr lang="en-US" sz="900" kern="100">
                          <a:effectLst/>
                        </a:rPr>
                        <a:t>3</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（硝酸</a:t>
                      </a:r>
                      <a:r>
                        <a:rPr lang="en-US" sz="900" kern="100" dirty="0">
                          <a:effectLst/>
                        </a:rPr>
                        <a:t>+</a:t>
                      </a:r>
                      <a:r>
                        <a:rPr lang="ja-JP" sz="900" kern="100" dirty="0">
                          <a:effectLst/>
                        </a:rPr>
                        <a:t>微量フッ酸）】</a:t>
                      </a:r>
                      <a:r>
                        <a:rPr lang="en-US" sz="900" kern="100" dirty="0">
                          <a:effectLst/>
                        </a:rPr>
                        <a:t>B, Cr, Fe</a:t>
                      </a:r>
                      <a:r>
                        <a:rPr lang="ja-JP" sz="900" kern="100" dirty="0">
                          <a:effectLst/>
                        </a:rPr>
                        <a:t>は天然同位体比。</a:t>
                      </a:r>
                      <a:r>
                        <a:rPr lang="en-US" sz="900" kern="100" dirty="0">
                          <a:effectLst/>
                        </a:rPr>
                        <a:t>U</a:t>
                      </a:r>
                      <a:r>
                        <a:rPr lang="ja-JP" sz="900" kern="100" dirty="0">
                          <a:effectLst/>
                        </a:rPr>
                        <a:t>同位体比（</a:t>
                      </a:r>
                      <a:r>
                        <a:rPr lang="en-US" sz="900" kern="100" baseline="30000" dirty="0">
                          <a:effectLst/>
                        </a:rPr>
                        <a:t>235</a:t>
                      </a:r>
                      <a:r>
                        <a:rPr lang="en-US" sz="900" kern="100" dirty="0">
                          <a:effectLst/>
                        </a:rPr>
                        <a:t>U / </a:t>
                      </a:r>
                      <a:r>
                        <a:rPr lang="en-US" sz="900" kern="100" baseline="30000" dirty="0">
                          <a:effectLst/>
                        </a:rPr>
                        <a:t>238</a:t>
                      </a:r>
                      <a:r>
                        <a:rPr lang="en-US" sz="900" kern="100" dirty="0">
                          <a:effectLst/>
                        </a:rPr>
                        <a:t>U</a:t>
                      </a:r>
                      <a:r>
                        <a:rPr lang="ja-JP" sz="900" kern="100" dirty="0">
                          <a:effectLst/>
                        </a:rPr>
                        <a:t>）は約</a:t>
                      </a:r>
                      <a:r>
                        <a:rPr lang="en-US" sz="900" kern="100" dirty="0">
                          <a:effectLst/>
                        </a:rPr>
                        <a:t>0.014 –0.019</a:t>
                      </a:r>
                      <a:r>
                        <a:rPr lang="ja-JP" sz="900" kern="100" dirty="0" err="1">
                          <a:effectLst/>
                        </a:rPr>
                        <a:t>。</a:t>
                      </a:r>
                      <a:r>
                        <a:rPr lang="en-US" sz="900" kern="100" dirty="0">
                          <a:effectLst/>
                        </a:rPr>
                        <a:t>Mo</a:t>
                      </a:r>
                      <a:r>
                        <a:rPr lang="ja-JP" sz="900" kern="100" dirty="0">
                          <a:effectLst/>
                        </a:rPr>
                        <a:t>は天然と異なる同位体比。</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を含む球状粒子を検出。粒子上部側で</a:t>
                      </a:r>
                      <a:r>
                        <a:rPr lang="en-US" sz="900" kern="100" dirty="0">
                          <a:effectLst/>
                        </a:rPr>
                        <a:t>U</a:t>
                      </a:r>
                      <a:r>
                        <a:rPr lang="ja-JP" sz="900" kern="100" dirty="0">
                          <a:effectLst/>
                        </a:rPr>
                        <a:t>の</a:t>
                      </a:r>
                      <a:r>
                        <a:rPr lang="en-US" sz="900" kern="100" dirty="0">
                          <a:effectLst/>
                        </a:rPr>
                        <a:t>X</a:t>
                      </a:r>
                      <a:r>
                        <a:rPr lang="ja-JP" sz="900" kern="100" dirty="0">
                          <a:effectLst/>
                        </a:rPr>
                        <a:t>線強度が高く、下部側で</a:t>
                      </a:r>
                      <a:r>
                        <a:rPr lang="en-US" sz="900" kern="100" dirty="0">
                          <a:effectLst/>
                        </a:rPr>
                        <a:t>Fe, Cr, Zn, Si</a:t>
                      </a:r>
                      <a:r>
                        <a:rPr lang="ja-JP" sz="900" kern="100" dirty="0">
                          <a:effectLst/>
                        </a:rPr>
                        <a:t>の強度が高い。粒子周囲に</a:t>
                      </a:r>
                      <a:r>
                        <a:rPr lang="en-US" sz="900" kern="100" dirty="0">
                          <a:effectLst/>
                        </a:rPr>
                        <a:t>Fe, Ni</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en-US" sz="900" kern="100" dirty="0" err="1">
                          <a:effectLst/>
                        </a:rPr>
                        <a:t>Zr+U</a:t>
                      </a:r>
                      <a:r>
                        <a:rPr lang="en-US" sz="900" kern="100" dirty="0">
                          <a:effectLst/>
                        </a:rPr>
                        <a:t>)</a:t>
                      </a:r>
                      <a:r>
                        <a:rPr lang="ja-JP" sz="900" kern="100" dirty="0">
                          <a:effectLst/>
                        </a:rPr>
                        <a:t>比の低い</a:t>
                      </a:r>
                      <a:r>
                        <a:rPr lang="en-US" sz="900" kern="100" dirty="0">
                          <a:effectLst/>
                        </a:rPr>
                        <a:t>U</a:t>
                      </a:r>
                      <a:r>
                        <a:rPr lang="ja-JP" sz="900" kern="100" dirty="0">
                          <a:effectLst/>
                        </a:rPr>
                        <a:t>濃縮箇所（</a:t>
                      </a:r>
                      <a:r>
                        <a:rPr lang="en-US" sz="900" kern="100" dirty="0">
                          <a:effectLst/>
                        </a:rPr>
                        <a:t>7</a:t>
                      </a:r>
                      <a:r>
                        <a:rPr lang="ja-JP" sz="900" kern="100" dirty="0">
                          <a:effectLst/>
                        </a:rPr>
                        <a:t>箇所）、</a:t>
                      </a:r>
                      <a:r>
                        <a:rPr lang="en-US" sz="900" kern="100" dirty="0">
                          <a:effectLst/>
                        </a:rPr>
                        <a:t>Ag, </a:t>
                      </a:r>
                      <a:r>
                        <a:rPr lang="en-US" sz="900" kern="100" dirty="0" err="1">
                          <a:effectLst/>
                        </a:rPr>
                        <a:t>Te</a:t>
                      </a:r>
                      <a:r>
                        <a:rPr lang="en-US" sz="900" kern="100" dirty="0">
                          <a:effectLst/>
                        </a:rPr>
                        <a:t>, Cd, </a:t>
                      </a:r>
                      <a:r>
                        <a:rPr lang="en-US" sz="900" kern="100" dirty="0" err="1">
                          <a:effectLst/>
                        </a:rPr>
                        <a:t>Pb</a:t>
                      </a:r>
                      <a:r>
                        <a:rPr lang="ja-JP" sz="900" kern="100" dirty="0">
                          <a:effectLst/>
                        </a:rPr>
                        <a:t>を含む領域（</a:t>
                      </a:r>
                      <a:r>
                        <a:rPr lang="en-US" sz="900" kern="100" dirty="0">
                          <a:effectLst/>
                        </a:rPr>
                        <a:t>27</a:t>
                      </a:r>
                      <a:r>
                        <a:rPr lang="ja-JP" sz="900" kern="100" dirty="0">
                          <a:effectLst/>
                        </a:rPr>
                        <a:t>箇所）、</a:t>
                      </a:r>
                      <a:r>
                        <a:rPr lang="en-US" sz="900" kern="100" dirty="0">
                          <a:effectLst/>
                        </a:rPr>
                        <a:t>Si, Cs</a:t>
                      </a:r>
                      <a:r>
                        <a:rPr lang="ja-JP" sz="900" kern="100" dirty="0">
                          <a:effectLst/>
                        </a:rPr>
                        <a:t>を多く含む領域（</a:t>
                      </a:r>
                      <a:r>
                        <a:rPr lang="en-US" sz="900" kern="100" dirty="0">
                          <a:effectLst/>
                        </a:rPr>
                        <a:t>2</a:t>
                      </a:r>
                      <a:r>
                        <a:rPr lang="ja-JP" sz="900" kern="100" dirty="0">
                          <a:effectLst/>
                        </a:rPr>
                        <a:t>箇所）、</a:t>
                      </a:r>
                      <a:r>
                        <a:rPr lang="en-US" sz="900" kern="100" dirty="0">
                          <a:effectLst/>
                        </a:rPr>
                        <a:t>Mo</a:t>
                      </a:r>
                      <a:r>
                        <a:rPr lang="ja-JP" sz="900" kern="100" dirty="0">
                          <a:effectLst/>
                        </a:rPr>
                        <a:t>濃縮箇所（</a:t>
                      </a:r>
                      <a:r>
                        <a:rPr lang="en-US" sz="900" kern="100" dirty="0">
                          <a:effectLst/>
                        </a:rPr>
                        <a:t>10</a:t>
                      </a:r>
                      <a:r>
                        <a:rPr lang="ja-JP" sz="900" kern="100" dirty="0">
                          <a:effectLst/>
                        </a:rPr>
                        <a:t>箇所）を検出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endParaRPr lang="ja-JP" sz="1050" kern="100" dirty="0">
                        <a:effectLst/>
                      </a:endParaRPr>
                    </a:p>
                    <a:p>
                      <a:pPr marL="139700" indent="-139700" algn="just">
                        <a:lnSpc>
                          <a:spcPts val="1200"/>
                        </a:lnSpc>
                        <a:spcAft>
                          <a:spcPts val="0"/>
                        </a:spcAft>
                      </a:pPr>
                      <a:r>
                        <a:rPr lang="en-US" sz="900" kern="100" dirty="0">
                          <a:effectLst/>
                        </a:rPr>
                        <a:t>U</a:t>
                      </a:r>
                      <a:r>
                        <a:rPr lang="ja-JP" sz="900" kern="100" dirty="0">
                          <a:effectLst/>
                        </a:rPr>
                        <a:t>粒子：</a:t>
                      </a:r>
                      <a:r>
                        <a:rPr lang="en-US" sz="900" kern="100" dirty="0">
                          <a:effectLst/>
                        </a:rPr>
                        <a:t>c-UO</a:t>
                      </a:r>
                      <a:r>
                        <a:rPr lang="en-US" sz="900" kern="100" baseline="-25000" dirty="0">
                          <a:effectLst/>
                        </a:rPr>
                        <a:t>2</a:t>
                      </a:r>
                      <a:r>
                        <a:rPr lang="en-US" sz="900" kern="100" dirty="0">
                          <a:effectLst/>
                        </a:rPr>
                        <a:t>, Mo-Ru-Rh-</a:t>
                      </a:r>
                      <a:r>
                        <a:rPr lang="en-US" sz="900" kern="100" dirty="0" err="1">
                          <a:effectLst/>
                        </a:rPr>
                        <a:t>Pd</a:t>
                      </a:r>
                      <a:r>
                        <a:rPr lang="en-US" sz="900" kern="100" dirty="0">
                          <a:effectLst/>
                        </a:rPr>
                        <a:t>-Tc, ZrO</a:t>
                      </a:r>
                      <a:r>
                        <a:rPr lang="en-US" sz="900" kern="100" baseline="-25000" dirty="0">
                          <a:effectLst/>
                        </a:rPr>
                        <a:t>2</a:t>
                      </a:r>
                      <a:r>
                        <a:rPr lang="en-US" sz="900" kern="100" dirty="0">
                          <a:effectLst/>
                        </a:rPr>
                        <a:t>, </a:t>
                      </a:r>
                      <a:endParaRPr lang="ja-JP" sz="1050" kern="100" dirty="0">
                        <a:effectLst/>
                      </a:endParaRPr>
                    </a:p>
                    <a:p>
                      <a:pPr marL="139700" indent="-139700" algn="just">
                        <a:lnSpc>
                          <a:spcPts val="1200"/>
                        </a:lnSpc>
                        <a:spcAft>
                          <a:spcPts val="0"/>
                        </a:spcAft>
                      </a:pPr>
                      <a:r>
                        <a:rPr lang="en-US" sz="900" kern="100" dirty="0">
                          <a:effectLst/>
                        </a:rPr>
                        <a:t>Ag</a:t>
                      </a:r>
                      <a:r>
                        <a:rPr lang="ja-JP" sz="900" kern="100" dirty="0">
                          <a:effectLst/>
                        </a:rPr>
                        <a:t>粒子：</a:t>
                      </a:r>
                      <a:r>
                        <a:rPr lang="en-US" sz="900" kern="100" dirty="0">
                          <a:effectLst/>
                        </a:rPr>
                        <a:t>Ag</a:t>
                      </a:r>
                      <a:r>
                        <a:rPr lang="en-US" sz="900" kern="100" baseline="-25000" dirty="0">
                          <a:effectLst/>
                        </a:rPr>
                        <a:t>2</a:t>
                      </a:r>
                      <a:r>
                        <a:rPr lang="en-US" sz="900" kern="100" dirty="0">
                          <a:effectLst/>
                        </a:rPr>
                        <a:t>Te, Sn-</a:t>
                      </a:r>
                      <a:r>
                        <a:rPr lang="en-US" sz="900" kern="100" dirty="0" err="1">
                          <a:effectLst/>
                        </a:rPr>
                        <a:t>Te</a:t>
                      </a:r>
                      <a:r>
                        <a:rPr lang="en-US" sz="900" kern="100" dirty="0">
                          <a:effectLst/>
                        </a:rPr>
                        <a:t>-O, </a:t>
                      </a:r>
                      <a:r>
                        <a:rPr lang="en-US" sz="900" kern="100" dirty="0" err="1">
                          <a:effectLst/>
                        </a:rPr>
                        <a:t>Pb</a:t>
                      </a:r>
                      <a:r>
                        <a:rPr lang="en-US" sz="900" kern="100" dirty="0">
                          <a:effectLst/>
                        </a:rPr>
                        <a:t>-</a:t>
                      </a:r>
                      <a:r>
                        <a:rPr lang="en-US" sz="900" kern="100" dirty="0" err="1">
                          <a:effectLst/>
                        </a:rPr>
                        <a:t>Te</a:t>
                      </a:r>
                      <a:r>
                        <a:rPr lang="en-US" sz="900" kern="100" dirty="0">
                          <a:effectLst/>
                        </a:rPr>
                        <a:t>-Se, Ni-</a:t>
                      </a:r>
                      <a:r>
                        <a:rPr lang="en-US" sz="900" kern="100" dirty="0" err="1">
                          <a:effectLst/>
                        </a:rPr>
                        <a:t>Te</a:t>
                      </a:r>
                      <a:r>
                        <a:rPr lang="en-US" sz="900" kern="100" dirty="0">
                          <a:effectLst/>
                        </a:rPr>
                        <a:t>-Sb-Sn, Cd-</a:t>
                      </a:r>
                      <a:r>
                        <a:rPr lang="en-US" sz="900" kern="100" dirty="0" err="1">
                          <a:effectLst/>
                        </a:rPr>
                        <a:t>Te</a:t>
                      </a:r>
                      <a:r>
                        <a:rPr lang="en-US" sz="900" kern="100" dirty="0">
                          <a:effectLst/>
                        </a:rPr>
                        <a:t>-Se, etc.</a:t>
                      </a:r>
                      <a:endParaRPr lang="ja-JP" sz="1050" kern="100" dirty="0">
                        <a:effectLst/>
                      </a:endParaRPr>
                    </a:p>
                    <a:p>
                      <a:pPr marL="139700" indent="-139700" algn="just">
                        <a:lnSpc>
                          <a:spcPts val="1200"/>
                        </a:lnSpc>
                        <a:spcAft>
                          <a:spcPts val="0"/>
                        </a:spcAft>
                      </a:pPr>
                      <a:r>
                        <a:rPr lang="en-US" sz="900" kern="100" dirty="0">
                          <a:effectLst/>
                        </a:rPr>
                        <a:t>Cs</a:t>
                      </a:r>
                      <a:r>
                        <a:rPr lang="ja-JP" sz="900" kern="100" dirty="0">
                          <a:effectLst/>
                        </a:rPr>
                        <a:t>粒子：</a:t>
                      </a:r>
                      <a:r>
                        <a:rPr lang="en-US" sz="900" kern="100" dirty="0">
                          <a:effectLst/>
                        </a:rPr>
                        <a:t>Si-Fe-Cs-O(am)</a:t>
                      </a:r>
                      <a:endParaRPr lang="ja-JP" sz="1050" kern="100" dirty="0">
                        <a:effectLst/>
                      </a:endParaRPr>
                    </a:p>
                    <a:p>
                      <a:pPr marL="139700" indent="-139700"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サンプル中の</a:t>
                      </a:r>
                      <a:r>
                        <a:rPr lang="en-US" sz="900" kern="100" dirty="0">
                          <a:effectLst/>
                        </a:rPr>
                        <a:t>U</a:t>
                      </a:r>
                      <a:r>
                        <a:rPr lang="ja-JP" sz="900" kern="100" dirty="0">
                          <a:effectLst/>
                        </a:rPr>
                        <a:t>は燃料由来と推定。</a:t>
                      </a:r>
                      <a:r>
                        <a:rPr lang="en-US" sz="900" kern="100" dirty="0">
                          <a:effectLst/>
                        </a:rPr>
                        <a:t>Mo</a:t>
                      </a:r>
                      <a:r>
                        <a:rPr lang="ja-JP" sz="900" kern="100" dirty="0">
                          <a:effectLst/>
                        </a:rPr>
                        <a:t>は天然由来のほか</a:t>
                      </a:r>
                      <a:r>
                        <a:rPr lang="en-US" sz="900" kern="100" dirty="0">
                          <a:effectLst/>
                        </a:rPr>
                        <a:t>FP</a:t>
                      </a:r>
                      <a:r>
                        <a:rPr lang="ja-JP" sz="900" kern="100" dirty="0">
                          <a:effectLst/>
                        </a:rPr>
                        <a:t>も混入していると推定。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含有粒子中の</a:t>
                      </a:r>
                      <a:r>
                        <a:rPr lang="en-US" sz="900" kern="100" dirty="0" err="1">
                          <a:effectLst/>
                        </a:rPr>
                        <a:t>Zr</a:t>
                      </a:r>
                      <a:r>
                        <a:rPr lang="ja-JP" sz="900" kern="100" dirty="0" err="1">
                          <a:effectLst/>
                        </a:rPr>
                        <a:t>の固溶</a:t>
                      </a:r>
                      <a:r>
                        <a:rPr lang="ja-JP" sz="900" kern="100" dirty="0">
                          <a:effectLst/>
                        </a:rPr>
                        <a:t>または相互拡散が認められないことや微細組織の特徴から，燃料の破片、または蒸発・凝縮により形成した粒子と推定。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err="1">
                          <a:effectLst/>
                        </a:rPr>
                        <a:t>Te</a:t>
                      </a:r>
                      <a:r>
                        <a:rPr lang="ja-JP" sz="900" kern="100" dirty="0">
                          <a:effectLst/>
                        </a:rPr>
                        <a:t>は</a:t>
                      </a:r>
                      <a:r>
                        <a:rPr lang="en-US" sz="900" kern="100" dirty="0">
                          <a:effectLst/>
                        </a:rPr>
                        <a:t>FP</a:t>
                      </a:r>
                      <a:r>
                        <a:rPr lang="ja-JP" sz="900" kern="100" dirty="0">
                          <a:effectLst/>
                        </a:rPr>
                        <a:t>由来と考えられ，燃料から放出された成分が周辺の</a:t>
                      </a:r>
                      <a:r>
                        <a:rPr lang="en-US" sz="900" kern="100" dirty="0" err="1">
                          <a:effectLst/>
                        </a:rPr>
                        <a:t>Pb</a:t>
                      </a:r>
                      <a:r>
                        <a:rPr lang="ja-JP" sz="900" kern="100" dirty="0">
                          <a:effectLst/>
                        </a:rPr>
                        <a:t>などの遮蔽材料と反応していると推定。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Cs</a:t>
                      </a:r>
                      <a:r>
                        <a:rPr lang="ja-JP" sz="900" kern="100" dirty="0">
                          <a:effectLst/>
                        </a:rPr>
                        <a:t>粒子はシリカを主成分とし、同様の球状粒子が</a:t>
                      </a:r>
                      <a:r>
                        <a:rPr lang="en-US" sz="900" kern="100" dirty="0">
                          <a:effectLst/>
                        </a:rPr>
                        <a:t>2</a:t>
                      </a:r>
                      <a:r>
                        <a:rPr lang="ja-JP" sz="900" kern="100" dirty="0">
                          <a:effectLst/>
                        </a:rPr>
                        <a:t>号機オペフロでも確認されている。揮発性の</a:t>
                      </a:r>
                      <a:r>
                        <a:rPr lang="en-US" sz="900" kern="100" dirty="0">
                          <a:effectLst/>
                        </a:rPr>
                        <a:t>Cs</a:t>
                      </a:r>
                      <a:r>
                        <a:rPr lang="ja-JP" sz="900" kern="100" dirty="0">
                          <a:effectLst/>
                        </a:rPr>
                        <a:t>と鋼材（</a:t>
                      </a:r>
                      <a:r>
                        <a:rPr lang="en-US" sz="900" kern="100" dirty="0">
                          <a:effectLst/>
                        </a:rPr>
                        <a:t>SUS304</a:t>
                      </a:r>
                      <a:r>
                        <a:rPr lang="ja-JP" sz="900" kern="100" dirty="0">
                          <a:effectLst/>
                        </a:rPr>
                        <a:t>）中の不純物である</a:t>
                      </a:r>
                      <a:r>
                        <a:rPr lang="en-US" sz="900" kern="100" dirty="0">
                          <a:effectLst/>
                        </a:rPr>
                        <a:t>Si</a:t>
                      </a:r>
                      <a:r>
                        <a:rPr lang="ja-JP" sz="900" kern="100" dirty="0">
                          <a:effectLst/>
                        </a:rPr>
                        <a:t>とその酸化物との反応により，揮発性・難溶性の</a:t>
                      </a:r>
                      <a:r>
                        <a:rPr lang="en-US" sz="900" kern="100" dirty="0">
                          <a:effectLst/>
                        </a:rPr>
                        <a:t>Cs</a:t>
                      </a:r>
                      <a:r>
                        <a:rPr lang="ja-JP" sz="900" kern="100" dirty="0">
                          <a:effectLst/>
                        </a:rPr>
                        <a:t>ケイ酸塩を形成することが報告されており，これに類した成分が含まれると推定。</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X-2</a:t>
                      </a:r>
                      <a:r>
                        <a:rPr lang="ja-JP" sz="900" kern="100" dirty="0">
                          <a:effectLst/>
                        </a:rPr>
                        <a:t>ペネへの放射性微粒子移行挙動との差異の推定に資するデータの集積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Type-II</a:t>
                      </a:r>
                      <a:r>
                        <a:rPr lang="ja-JP" sz="900" kern="100" dirty="0">
                          <a:effectLst/>
                        </a:rPr>
                        <a:t>または燃料片）の追加探索及び</a:t>
                      </a:r>
                      <a:r>
                        <a:rPr lang="en-US" sz="900" kern="100" dirty="0">
                          <a:effectLst/>
                        </a:rPr>
                        <a:t>U/Fe</a:t>
                      </a:r>
                      <a:r>
                        <a:rPr lang="ja-JP" sz="900" kern="100" dirty="0">
                          <a:effectLst/>
                        </a:rPr>
                        <a:t>比や結晶構造の把握</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1/2uSGTS</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5" name="正方形/長方形 4"/>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en-US" altLang="ja-JP" dirty="0"/>
              <a:t>1</a:t>
            </a:r>
            <a:r>
              <a:rPr lang="ja-JP" altLang="en-US" dirty="0"/>
              <a:t>号機）</a:t>
            </a:r>
            <a:r>
              <a:rPr lang="ja-JP" altLang="en-US" dirty="0" smtClean="0"/>
              <a:t>（</a:t>
            </a:r>
            <a:r>
              <a:rPr lang="en-US" altLang="ja-JP" dirty="0" smtClean="0"/>
              <a:t>3/3</a:t>
            </a:r>
            <a:r>
              <a:rPr lang="ja-JP" altLang="en-US" dirty="0"/>
              <a:t>）</a:t>
            </a:r>
          </a:p>
        </p:txBody>
      </p:sp>
      <p:sp>
        <p:nvSpPr>
          <p:cNvPr id="6" name="テキスト ボックス 5"/>
          <p:cNvSpPr txBox="1"/>
          <p:nvPr/>
        </p:nvSpPr>
        <p:spPr>
          <a:xfrm>
            <a:off x="246907" y="5567799"/>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2020</a:t>
            </a:r>
            <a:r>
              <a:rPr kumimoji="1" lang="ja-JP" altLang="en-US" sz="1000" dirty="0" smtClean="0">
                <a:solidFill>
                  <a:srgbClr val="FF0000"/>
                </a:solidFill>
              </a:rPr>
              <a:t>年度</a:t>
            </a:r>
            <a:endParaRPr kumimoji="1" lang="ja-JP" altLang="en-US" sz="1000" dirty="0">
              <a:solidFill>
                <a:srgbClr val="FF0000"/>
              </a:solidFill>
            </a:endParaRPr>
          </a:p>
        </p:txBody>
      </p:sp>
      <p:sp>
        <p:nvSpPr>
          <p:cNvPr id="7" name="テキスト ボックス 6"/>
          <p:cNvSpPr txBox="1"/>
          <p:nvPr/>
        </p:nvSpPr>
        <p:spPr>
          <a:xfrm>
            <a:off x="428442" y="2871664"/>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2020</a:t>
            </a:r>
            <a:r>
              <a:rPr kumimoji="1" lang="ja-JP" altLang="en-US" sz="1000" dirty="0" smtClean="0">
                <a:solidFill>
                  <a:srgbClr val="FF0000"/>
                </a:solidFill>
              </a:rPr>
              <a:t>年度</a:t>
            </a:r>
            <a:endParaRPr kumimoji="1" lang="ja-JP" altLang="en-US" sz="1000" dirty="0">
              <a:solidFill>
                <a:srgbClr val="FF0000"/>
              </a:solidFill>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5</a:t>
            </a:fld>
            <a:endParaRPr kumimoji="1" lang="ja-JP" altLang="en-US"/>
          </a:p>
        </p:txBody>
      </p:sp>
    </p:spTree>
    <p:extLst>
      <p:ext uri="{BB962C8B-B14F-4D97-AF65-F5344CB8AC3E}">
        <p14:creationId xmlns:p14="http://schemas.microsoft.com/office/powerpoint/2010/main" val="382498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626547287"/>
              </p:ext>
            </p:extLst>
          </p:nvPr>
        </p:nvGraphicFramePr>
        <p:xfrm>
          <a:off x="188260" y="1117571"/>
          <a:ext cx="8760758" cy="4921562"/>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144806">
                  <a:extLst>
                    <a:ext uri="{9D8B030D-6E8A-4147-A177-3AD203B41FA5}">
                      <a16:colId xmlns:a16="http://schemas.microsoft.com/office/drawing/2014/main" val="3409035531"/>
                    </a:ext>
                  </a:extLst>
                </a:gridCol>
                <a:gridCol w="1143000">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2</a:t>
                      </a:r>
                      <a:r>
                        <a:rPr lang="ja-JP" sz="900" kern="100" dirty="0">
                          <a:effectLst/>
                        </a:rPr>
                        <a:t>号機 オペフロ</a:t>
                      </a:r>
                      <a:endParaRPr lang="ja-JP" sz="1050" kern="100" dirty="0">
                        <a:effectLst/>
                      </a:endParaRPr>
                    </a:p>
                    <a:p>
                      <a:pPr algn="just">
                        <a:lnSpc>
                          <a:spcPts val="1200"/>
                        </a:lnSpc>
                        <a:spcAft>
                          <a:spcPts val="0"/>
                        </a:spcAft>
                      </a:pPr>
                      <a:r>
                        <a:rPr lang="ja-JP" sz="900" kern="100" dirty="0">
                          <a:effectLst/>
                        </a:rPr>
                        <a:t>（養生シート</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2u-OPFSHE-1-2014</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B, Na. Mg, Al, Ca, </a:t>
                      </a:r>
                      <a:r>
                        <a:rPr lang="en-US" sz="900" kern="100" dirty="0" err="1">
                          <a:effectLst/>
                        </a:rPr>
                        <a:t>Sc</a:t>
                      </a:r>
                      <a:r>
                        <a:rPr lang="en-US" sz="900" kern="100" dirty="0">
                          <a:effectLst/>
                        </a:rPr>
                        <a:t>, </a:t>
                      </a:r>
                      <a:r>
                        <a:rPr lang="en-US" sz="900" kern="100" dirty="0" err="1">
                          <a:effectLst/>
                        </a:rPr>
                        <a:t>Ti</a:t>
                      </a:r>
                      <a:r>
                        <a:rPr lang="en-US" sz="900" kern="100" dirty="0">
                          <a:effectLst/>
                        </a:rPr>
                        <a:t>, Cr, </a:t>
                      </a:r>
                      <a:r>
                        <a:rPr lang="en-US" sz="900" kern="100" dirty="0" err="1">
                          <a:effectLst/>
                        </a:rPr>
                        <a:t>Mn</a:t>
                      </a:r>
                      <a:r>
                        <a:rPr lang="en-US" sz="900" kern="100" dirty="0">
                          <a:effectLst/>
                        </a:rPr>
                        <a:t>, Fe, Co, Ni, Cu, Zn, </a:t>
                      </a:r>
                      <a:r>
                        <a:rPr lang="en-US" sz="900" kern="100" dirty="0" err="1">
                          <a:effectLst/>
                        </a:rPr>
                        <a:t>Sr</a:t>
                      </a:r>
                      <a:r>
                        <a:rPr lang="en-US" sz="900" kern="100" dirty="0">
                          <a:effectLst/>
                        </a:rPr>
                        <a:t>, </a:t>
                      </a:r>
                      <a:r>
                        <a:rPr lang="en-US" sz="900" kern="100" dirty="0" err="1">
                          <a:effectLst/>
                        </a:rPr>
                        <a:t>Rb</a:t>
                      </a:r>
                      <a:r>
                        <a:rPr lang="en-US" sz="900" kern="100" dirty="0">
                          <a:effectLst/>
                        </a:rPr>
                        <a:t>, Y, </a:t>
                      </a:r>
                      <a:r>
                        <a:rPr lang="en-US" sz="900" kern="100" dirty="0" err="1">
                          <a:effectLst/>
                        </a:rPr>
                        <a:t>Zr</a:t>
                      </a:r>
                      <a:r>
                        <a:rPr lang="en-US" sz="900" kern="100" dirty="0">
                          <a:effectLst/>
                        </a:rPr>
                        <a:t>, Mo, </a:t>
                      </a:r>
                      <a:r>
                        <a:rPr lang="en-US" sz="900" kern="100" dirty="0" err="1">
                          <a:effectLst/>
                        </a:rPr>
                        <a:t>Pd</a:t>
                      </a:r>
                      <a:r>
                        <a:rPr lang="en-US" sz="900" kern="100" dirty="0">
                          <a:effectLst/>
                        </a:rPr>
                        <a:t>, Ah, Cd, Sn, Sb, </a:t>
                      </a:r>
                      <a:r>
                        <a:rPr lang="en-US" sz="900" kern="100" dirty="0" err="1">
                          <a:effectLst/>
                        </a:rPr>
                        <a:t>Te</a:t>
                      </a:r>
                      <a:r>
                        <a:rPr lang="en-US" sz="900" kern="100" dirty="0">
                          <a:effectLst/>
                        </a:rPr>
                        <a:t>, Ba, Cs, La, </a:t>
                      </a:r>
                      <a:r>
                        <a:rPr lang="en-US" sz="900" kern="100" dirty="0" err="1">
                          <a:effectLst/>
                        </a:rPr>
                        <a:t>Pr</a:t>
                      </a:r>
                      <a:r>
                        <a:rPr lang="en-US" sz="900" kern="100" dirty="0">
                          <a:effectLst/>
                        </a:rPr>
                        <a:t>, </a:t>
                      </a:r>
                      <a:r>
                        <a:rPr lang="en-US" sz="900" kern="100" dirty="0" err="1">
                          <a:effectLst/>
                        </a:rPr>
                        <a:t>Nd</a:t>
                      </a:r>
                      <a:r>
                        <a:rPr lang="en-US" sz="900" kern="100" dirty="0">
                          <a:effectLst/>
                        </a:rPr>
                        <a:t>, </a:t>
                      </a:r>
                      <a:r>
                        <a:rPr lang="en-US" sz="900" kern="100" dirty="0" err="1">
                          <a:effectLst/>
                        </a:rPr>
                        <a:t>Hf</a:t>
                      </a:r>
                      <a:r>
                        <a:rPr lang="en-US" sz="900" kern="100" dirty="0">
                          <a:effectLst/>
                        </a:rPr>
                        <a:t>, W, Tl, </a:t>
                      </a:r>
                      <a:r>
                        <a:rPr lang="en-US" sz="900" kern="100" dirty="0" err="1">
                          <a:effectLst/>
                        </a:rPr>
                        <a:t>Pb</a:t>
                      </a:r>
                      <a:r>
                        <a:rPr lang="en-US" sz="900" kern="100" dirty="0">
                          <a:effectLst/>
                        </a:rPr>
                        <a:t>, Bi, U</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241</a:t>
                      </a:r>
                      <a:r>
                        <a:rPr lang="en-US" sz="900" kern="100" dirty="0">
                          <a:effectLst/>
                        </a:rPr>
                        <a:t>Am</a:t>
                      </a:r>
                      <a:r>
                        <a:rPr lang="ja-JP" sz="900" kern="100" dirty="0">
                          <a:effectLst/>
                        </a:rPr>
                        <a:t>を、</a:t>
                      </a:r>
                      <a:r>
                        <a:rPr lang="en-US" sz="900" kern="100" dirty="0">
                          <a:effectLst/>
                        </a:rPr>
                        <a:t>α</a:t>
                      </a:r>
                      <a:r>
                        <a:rPr lang="ja-JP" sz="900" kern="100" dirty="0">
                          <a:effectLst/>
                        </a:rPr>
                        <a:t>で</a:t>
                      </a:r>
                      <a:r>
                        <a:rPr lang="en-US" sz="900" kern="100" baseline="30000" dirty="0">
                          <a:effectLst/>
                        </a:rPr>
                        <a:t>239</a:t>
                      </a:r>
                      <a:r>
                        <a:rPr lang="en-US" sz="900" kern="100" dirty="0">
                          <a:effectLst/>
                        </a:rPr>
                        <a:t>Pu + </a:t>
                      </a:r>
                      <a:r>
                        <a:rPr lang="en-US" sz="900" kern="100" baseline="30000" dirty="0">
                          <a:effectLst/>
                        </a:rPr>
                        <a:t>240</a:t>
                      </a:r>
                      <a:r>
                        <a:rPr lang="en-US" sz="900" kern="100" dirty="0">
                          <a:effectLst/>
                        </a:rPr>
                        <a:t>Pu, </a:t>
                      </a:r>
                      <a:r>
                        <a:rPr lang="en-US" sz="900" kern="100" baseline="30000" dirty="0">
                          <a:effectLst/>
                        </a:rPr>
                        <a:t>238</a:t>
                      </a:r>
                      <a:r>
                        <a:rPr lang="en-US" sz="900" kern="100" dirty="0">
                          <a:effectLst/>
                        </a:rPr>
                        <a:t>Pu + </a:t>
                      </a:r>
                      <a:r>
                        <a:rPr lang="en-US" sz="900" kern="100" baseline="30000" dirty="0">
                          <a:effectLst/>
                        </a:rPr>
                        <a:t>241</a:t>
                      </a:r>
                      <a:r>
                        <a:rPr lang="en-US" sz="900" kern="100" dirty="0">
                          <a:effectLst/>
                        </a:rPr>
                        <a:t>Am</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r>
                        <a:rPr lang="en-US" sz="900" kern="100" dirty="0">
                          <a:effectLst/>
                        </a:rPr>
                        <a:t>U</a:t>
                      </a:r>
                      <a:r>
                        <a:rPr lang="ja-JP" sz="900" kern="100" dirty="0">
                          <a:effectLst/>
                        </a:rPr>
                        <a:t>粒子周囲に</a:t>
                      </a:r>
                      <a:r>
                        <a:rPr lang="en-US" sz="900" kern="100" dirty="0">
                          <a:effectLst/>
                        </a:rPr>
                        <a:t>Fe</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36</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比が低い領域、および同比が中間程度の領域多数。同比が高い領域も存在。</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c-UO</a:t>
                      </a:r>
                      <a:r>
                        <a:rPr lang="en-US" sz="900" kern="100" baseline="-25000" dirty="0">
                          <a:effectLst/>
                        </a:rPr>
                        <a:t>2</a:t>
                      </a:r>
                      <a:r>
                        <a:rPr lang="en-US" sz="900" kern="100" dirty="0">
                          <a:effectLst/>
                        </a:rPr>
                        <a:t>, c-(</a:t>
                      </a:r>
                      <a:r>
                        <a:rPr lang="en-US" sz="900" kern="100" dirty="0" err="1">
                          <a:effectLst/>
                        </a:rPr>
                        <a:t>U,Zr</a:t>
                      </a:r>
                      <a:r>
                        <a:rPr lang="en-US" sz="900" kern="100" dirty="0">
                          <a:effectLst/>
                        </a:rPr>
                        <a:t>)O</a:t>
                      </a:r>
                      <a:r>
                        <a:rPr lang="en-US" sz="900" kern="100" baseline="-25000" dirty="0">
                          <a:effectLst/>
                        </a:rPr>
                        <a:t>2</a:t>
                      </a:r>
                      <a:r>
                        <a:rPr lang="en-US" sz="900" kern="100" dirty="0">
                          <a:effectLst/>
                        </a:rPr>
                        <a:t>, c-(</a:t>
                      </a:r>
                      <a:r>
                        <a:rPr lang="en-US" sz="900" kern="100" dirty="0" err="1">
                          <a:effectLst/>
                        </a:rPr>
                        <a:t>U,Fe</a:t>
                      </a:r>
                      <a:r>
                        <a:rPr lang="en-US" sz="900" kern="100" dirty="0">
                          <a:effectLst/>
                        </a:rPr>
                        <a:t>)O</a:t>
                      </a:r>
                      <a:r>
                        <a:rPr lang="en-US" sz="900" kern="100" baseline="-25000" dirty="0">
                          <a:effectLst/>
                        </a:rPr>
                        <a:t>2</a:t>
                      </a:r>
                      <a:r>
                        <a:rPr lang="en-US" sz="900" kern="100" dirty="0">
                          <a:effectLst/>
                        </a:rPr>
                        <a:t>, t-(</a:t>
                      </a:r>
                      <a:r>
                        <a:rPr lang="en-US" sz="900" kern="100" dirty="0" err="1">
                          <a:effectLst/>
                        </a:rPr>
                        <a:t>Zr,U</a:t>
                      </a:r>
                      <a:r>
                        <a:rPr lang="en-US" sz="900" kern="100" dirty="0">
                          <a:effectLst/>
                        </a:rPr>
                        <a:t>)O</a:t>
                      </a:r>
                      <a:r>
                        <a:rPr lang="en-US" sz="900" kern="100" baseline="-25000" dirty="0">
                          <a:effectLst/>
                        </a:rPr>
                        <a:t>2</a:t>
                      </a:r>
                      <a:r>
                        <a:rPr lang="en-US" sz="900" kern="100" dirty="0">
                          <a:effectLst/>
                        </a:rPr>
                        <a:t>, spinel-FeCr</a:t>
                      </a:r>
                      <a:r>
                        <a:rPr lang="en-US" sz="900" kern="100" baseline="-25000" dirty="0">
                          <a:effectLst/>
                        </a:rPr>
                        <a:t>2</a:t>
                      </a:r>
                      <a:r>
                        <a:rPr lang="en-US" sz="900" kern="100" dirty="0">
                          <a:effectLst/>
                        </a:rPr>
                        <a:t>O</a:t>
                      </a:r>
                      <a:r>
                        <a:rPr lang="en-US" sz="900" kern="100" baseline="-25000" dirty="0">
                          <a:effectLst/>
                        </a:rPr>
                        <a:t>4</a:t>
                      </a:r>
                      <a:r>
                        <a:rPr lang="en-US" sz="900" kern="100" dirty="0">
                          <a:effectLst/>
                        </a:rPr>
                        <a:t>, Si-O(am), t-MoO</a:t>
                      </a:r>
                      <a:r>
                        <a:rPr lang="en-US" sz="900" kern="100" baseline="-25000" dirty="0">
                          <a:effectLst/>
                        </a:rPr>
                        <a:t>2</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同位体比から、</a:t>
                      </a:r>
                      <a:r>
                        <a:rPr lang="en-US" sz="900" kern="100" dirty="0">
                          <a:effectLst/>
                        </a:rPr>
                        <a:t>U, </a:t>
                      </a:r>
                      <a:r>
                        <a:rPr lang="en-US" sz="900" kern="100" dirty="0" err="1">
                          <a:effectLst/>
                        </a:rPr>
                        <a:t>Te</a:t>
                      </a:r>
                      <a:r>
                        <a:rPr lang="en-US" sz="900" kern="100" dirty="0">
                          <a:effectLst/>
                        </a:rPr>
                        <a:t>, Mo</a:t>
                      </a:r>
                      <a:r>
                        <a:rPr lang="ja-JP" sz="900" kern="100" dirty="0">
                          <a:effectLst/>
                        </a:rPr>
                        <a:t>は燃料由来と推定。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1</a:t>
                      </a:r>
                      <a:r>
                        <a:rPr lang="ja-JP" sz="900" kern="100" dirty="0">
                          <a:effectLst/>
                        </a:rPr>
                        <a:t>号機ウェルプラグサンプルでは</a:t>
                      </a:r>
                      <a:r>
                        <a:rPr lang="en-US" sz="900" kern="100" dirty="0">
                          <a:effectLst/>
                        </a:rPr>
                        <a:t>m-ZrO</a:t>
                      </a:r>
                      <a:r>
                        <a:rPr lang="en-US" sz="900" kern="100" baseline="-25000" dirty="0">
                          <a:effectLst/>
                        </a:rPr>
                        <a:t>2</a:t>
                      </a:r>
                      <a:r>
                        <a:rPr lang="ja-JP" sz="900" kern="100" dirty="0" err="1">
                          <a:effectLst/>
                        </a:rPr>
                        <a:t>が存</a:t>
                      </a:r>
                      <a:r>
                        <a:rPr lang="ja-JP" sz="900" kern="100" dirty="0">
                          <a:effectLst/>
                        </a:rPr>
                        <a:t>在していたことから，</a:t>
                      </a:r>
                      <a:r>
                        <a:rPr lang="en-US" sz="900" kern="100" dirty="0">
                          <a:effectLst/>
                        </a:rPr>
                        <a:t>1</a:t>
                      </a:r>
                      <a:r>
                        <a:rPr lang="ja-JP" sz="900" kern="100" dirty="0">
                          <a:effectLst/>
                        </a:rPr>
                        <a:t>号機と</a:t>
                      </a:r>
                      <a:r>
                        <a:rPr lang="en-US" sz="900" kern="100" dirty="0">
                          <a:effectLst/>
                        </a:rPr>
                        <a:t>2</a:t>
                      </a:r>
                      <a:r>
                        <a:rPr lang="ja-JP" sz="900" kern="100" dirty="0">
                          <a:effectLst/>
                        </a:rPr>
                        <a:t>号機の事故時の冷却速度や粒子移行経路の差が反映されている可能性を示唆。</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err="1">
                          <a:effectLst/>
                        </a:rPr>
                        <a:t>Zr</a:t>
                      </a:r>
                      <a:r>
                        <a:rPr lang="ja-JP" sz="900" kern="100" dirty="0">
                          <a:effectLst/>
                        </a:rPr>
                        <a:t>をほとんど含有しない</a:t>
                      </a:r>
                      <a:r>
                        <a:rPr lang="en-US" sz="900" kern="100" dirty="0">
                          <a:effectLst/>
                        </a:rPr>
                        <a:t>U</a:t>
                      </a:r>
                      <a:r>
                        <a:rPr lang="ja-JP" sz="900" kern="100" dirty="0">
                          <a:effectLst/>
                        </a:rPr>
                        <a:t>と</a:t>
                      </a:r>
                      <a:r>
                        <a:rPr lang="en-US" sz="900" kern="100" dirty="0">
                          <a:effectLst/>
                        </a:rPr>
                        <a:t>Fe</a:t>
                      </a:r>
                      <a:r>
                        <a:rPr lang="ja-JP" sz="900" kern="100" dirty="0" err="1">
                          <a:effectLst/>
                        </a:rPr>
                        <a:t>が固</a:t>
                      </a:r>
                      <a:r>
                        <a:rPr lang="ja-JP" sz="900" kern="100" dirty="0">
                          <a:effectLst/>
                        </a:rPr>
                        <a:t>溶しているタイプ（</a:t>
                      </a:r>
                      <a:r>
                        <a:rPr lang="en-US" sz="900" kern="100" dirty="0">
                          <a:effectLst/>
                        </a:rPr>
                        <a:t>Type-II</a:t>
                      </a:r>
                      <a:r>
                        <a:rPr lang="ja-JP" sz="900" kern="100" dirty="0">
                          <a:effectLst/>
                        </a:rPr>
                        <a:t>）と，</a:t>
                      </a:r>
                      <a:r>
                        <a:rPr lang="en-US" sz="900" kern="100" dirty="0">
                          <a:effectLst/>
                        </a:rPr>
                        <a:t>U</a:t>
                      </a:r>
                      <a:r>
                        <a:rPr lang="ja-JP" sz="900" kern="100" dirty="0">
                          <a:effectLst/>
                        </a:rPr>
                        <a:t>と</a:t>
                      </a:r>
                      <a:r>
                        <a:rPr lang="en-US" sz="900" kern="100" dirty="0" err="1">
                          <a:effectLst/>
                        </a:rPr>
                        <a:t>Zr</a:t>
                      </a:r>
                      <a:r>
                        <a:rPr lang="ja-JP" sz="900" kern="100" dirty="0" err="1">
                          <a:effectLst/>
                        </a:rPr>
                        <a:t>が固</a:t>
                      </a:r>
                      <a:r>
                        <a:rPr lang="ja-JP" sz="900" kern="100" dirty="0">
                          <a:effectLst/>
                        </a:rPr>
                        <a:t>溶し</a:t>
                      </a:r>
                      <a:r>
                        <a:rPr lang="en-US" sz="900" kern="100" dirty="0">
                          <a:effectLst/>
                        </a:rPr>
                        <a:t>Fe</a:t>
                      </a:r>
                      <a:r>
                        <a:rPr lang="ja-JP" sz="900" kern="100" dirty="0">
                          <a:effectLst/>
                        </a:rPr>
                        <a:t>がスピネルとして分離している粒子（</a:t>
                      </a:r>
                      <a:r>
                        <a:rPr lang="en-US" sz="900" kern="100" dirty="0">
                          <a:effectLst/>
                        </a:rPr>
                        <a:t>Type-I</a:t>
                      </a:r>
                      <a:r>
                        <a:rPr lang="ja-JP" sz="900" kern="100" dirty="0">
                          <a:effectLst/>
                        </a:rPr>
                        <a:t>）の双方が確認。オペフロへの放射性物質の移行メカニズムは、溶融・凝固過程を経たものと、高温状態の</a:t>
                      </a:r>
                      <a:r>
                        <a:rPr lang="en-US" sz="900" kern="100" dirty="0">
                          <a:effectLst/>
                        </a:rPr>
                        <a:t>RPV</a:t>
                      </a:r>
                      <a:r>
                        <a:rPr lang="ja-JP" sz="900" kern="100" dirty="0">
                          <a:effectLst/>
                        </a:rPr>
                        <a:t>からの蒸発・凝縮を経たものの少なくとも</a:t>
                      </a:r>
                      <a:r>
                        <a:rPr lang="en-US" sz="900" kern="100" dirty="0">
                          <a:effectLst/>
                        </a:rPr>
                        <a:t>2</a:t>
                      </a:r>
                      <a:r>
                        <a:rPr lang="ja-JP" sz="900" kern="100" dirty="0">
                          <a:effectLst/>
                        </a:rPr>
                        <a:t>種類あったことを示唆。</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Mo</a:t>
                      </a:r>
                      <a:r>
                        <a:rPr lang="ja-JP" sz="900" kern="100" dirty="0">
                          <a:effectLst/>
                        </a:rPr>
                        <a:t>濃縮箇所の追加探索、及び</a:t>
                      </a:r>
                      <a:r>
                        <a:rPr lang="en-US" sz="900" kern="100" dirty="0">
                          <a:effectLst/>
                        </a:rPr>
                        <a:t>TEM</a:t>
                      </a:r>
                      <a:r>
                        <a:rPr lang="ja-JP" sz="900" kern="100" dirty="0">
                          <a:effectLst/>
                        </a:rPr>
                        <a:t>による金属／酸化物の判定（同位体比から、</a:t>
                      </a:r>
                      <a:r>
                        <a:rPr lang="en-US" sz="900" kern="100" dirty="0">
                          <a:effectLst/>
                        </a:rPr>
                        <a:t>FP</a:t>
                      </a:r>
                      <a:r>
                        <a:rPr lang="ja-JP" sz="900" kern="100" dirty="0">
                          <a:effectLst/>
                        </a:rPr>
                        <a:t>由来の</a:t>
                      </a:r>
                      <a:r>
                        <a:rPr lang="en-US" sz="900" kern="100" dirty="0">
                          <a:effectLst/>
                        </a:rPr>
                        <a:t>Mo</a:t>
                      </a:r>
                      <a:r>
                        <a:rPr lang="ja-JP" sz="900" kern="100" dirty="0">
                          <a:effectLst/>
                        </a:rPr>
                        <a:t>を含んでいることが確からしい）</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・養生シート</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・壁面スミア</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a:effectLst/>
                        </a:rPr>
                        <a:t>2</a:t>
                      </a:r>
                      <a:r>
                        <a:rPr lang="ja-JP" sz="900" kern="100">
                          <a:effectLst/>
                        </a:rPr>
                        <a:t>号機</a:t>
                      </a:r>
                      <a:r>
                        <a:rPr lang="en-US" sz="900" kern="100">
                          <a:effectLst/>
                        </a:rPr>
                        <a:t> TIP</a:t>
                      </a:r>
                      <a:r>
                        <a:rPr lang="ja-JP" sz="900" kern="100">
                          <a:effectLst/>
                        </a:rPr>
                        <a:t>配管内</a:t>
                      </a:r>
                      <a:endParaRPr lang="ja-JP" sz="1050" kern="100">
                        <a:effectLst/>
                      </a:endParaRPr>
                    </a:p>
                    <a:p>
                      <a:pPr algn="just">
                        <a:lnSpc>
                          <a:spcPts val="1200"/>
                        </a:lnSpc>
                        <a:spcAft>
                          <a:spcPts val="0"/>
                        </a:spcAft>
                      </a:pPr>
                      <a:r>
                        <a:rPr lang="ja-JP" sz="900" kern="100">
                          <a:effectLst/>
                        </a:rPr>
                        <a:t>閉塞物</a:t>
                      </a:r>
                      <a:endParaRPr lang="ja-JP" sz="1050" kern="100">
                        <a:effectLst/>
                      </a:endParaRPr>
                    </a:p>
                    <a:p>
                      <a:pPr algn="just">
                        <a:lnSpc>
                          <a:spcPts val="1200"/>
                        </a:lnSpc>
                        <a:spcAft>
                          <a:spcPts val="0"/>
                        </a:spcAft>
                      </a:pPr>
                      <a:r>
                        <a:rPr lang="en-US" sz="900" kern="100">
                          <a:effectLst/>
                        </a:rPr>
                        <a:t> </a:t>
                      </a:r>
                      <a:endParaRPr lang="ja-JP" sz="1050" kern="100">
                        <a:effectLst/>
                      </a:endParaRPr>
                    </a:p>
                    <a:p>
                      <a:pPr algn="just">
                        <a:lnSpc>
                          <a:spcPts val="1200"/>
                        </a:lnSpc>
                        <a:spcAft>
                          <a:spcPts val="0"/>
                        </a:spcAft>
                      </a:pPr>
                      <a:r>
                        <a:rPr lang="en-US" sz="900" kern="100">
                          <a:effectLst/>
                        </a:rPr>
                        <a:t>2u-TIP-X-2017</a:t>
                      </a:r>
                      <a:endParaRPr lang="ja-JP" sz="1050" kern="100">
                        <a:effectLst/>
                      </a:endParaRPr>
                    </a:p>
                    <a:p>
                      <a:pPr algn="just">
                        <a:lnSpc>
                          <a:spcPts val="1200"/>
                        </a:lnSpc>
                        <a:spcAft>
                          <a:spcPts val="0"/>
                        </a:spcAft>
                      </a:pPr>
                      <a:r>
                        <a:rPr lang="en-US" sz="900" kern="100">
                          <a:effectLst/>
                        </a:rPr>
                        <a:t>  X=1</a:t>
                      </a:r>
                      <a:r>
                        <a:rPr lang="ja-JP" sz="900" kern="100">
                          <a:effectLst/>
                        </a:rPr>
                        <a:t>～</a:t>
                      </a:r>
                      <a:r>
                        <a:rPr lang="en-US" sz="900" kern="100">
                          <a:effectLst/>
                        </a:rPr>
                        <a:t>4</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硝酸）】水溶成分中に</a:t>
                      </a:r>
                      <a:r>
                        <a:rPr lang="en-US" sz="900" kern="100" dirty="0">
                          <a:effectLst/>
                        </a:rPr>
                        <a:t>Li, B, Na, Mg, Al, Ca, </a:t>
                      </a:r>
                      <a:r>
                        <a:rPr lang="en-US" sz="900" kern="100" dirty="0" err="1">
                          <a:effectLst/>
                        </a:rPr>
                        <a:t>Ti</a:t>
                      </a:r>
                      <a:r>
                        <a:rPr lang="en-US" sz="900" kern="100" dirty="0">
                          <a:effectLst/>
                        </a:rPr>
                        <a:t>, V, Cr, </a:t>
                      </a:r>
                      <a:r>
                        <a:rPr lang="en-US" sz="900" kern="100" dirty="0" err="1">
                          <a:effectLst/>
                        </a:rPr>
                        <a:t>Mn</a:t>
                      </a:r>
                      <a:r>
                        <a:rPr lang="en-US" sz="900" kern="100" dirty="0">
                          <a:effectLst/>
                        </a:rPr>
                        <a:t>, Fe, Co, Ni, Cu, Zn, </a:t>
                      </a:r>
                      <a:r>
                        <a:rPr lang="en-US" sz="900" kern="100" dirty="0" err="1">
                          <a:effectLst/>
                        </a:rPr>
                        <a:t>Rb</a:t>
                      </a:r>
                      <a:r>
                        <a:rPr lang="en-US" sz="900" kern="100" dirty="0">
                          <a:effectLst/>
                        </a:rPr>
                        <a:t>, </a:t>
                      </a:r>
                      <a:r>
                        <a:rPr lang="en-US" sz="900" kern="100" dirty="0" err="1">
                          <a:effectLst/>
                        </a:rPr>
                        <a:t>Sr</a:t>
                      </a:r>
                      <a:r>
                        <a:rPr lang="en-US" sz="900" kern="100" dirty="0">
                          <a:effectLst/>
                        </a:rPr>
                        <a:t>, </a:t>
                      </a:r>
                      <a:r>
                        <a:rPr lang="en-US" sz="900" kern="100" dirty="0" err="1">
                          <a:effectLst/>
                        </a:rPr>
                        <a:t>Zr</a:t>
                      </a:r>
                      <a:r>
                        <a:rPr lang="en-US" sz="900" kern="100" dirty="0">
                          <a:effectLst/>
                        </a:rPr>
                        <a:t>, Mo, </a:t>
                      </a:r>
                      <a:r>
                        <a:rPr lang="en-US" sz="900" kern="100" dirty="0" err="1">
                          <a:effectLst/>
                        </a:rPr>
                        <a:t>Pd</a:t>
                      </a:r>
                      <a:r>
                        <a:rPr lang="en-US" sz="900" kern="100" dirty="0">
                          <a:effectLst/>
                        </a:rPr>
                        <a:t>, Ag, Cd, Sb, Cs, Ba, La, </a:t>
                      </a:r>
                      <a:r>
                        <a:rPr lang="en-US" sz="900" kern="100" dirty="0" err="1">
                          <a:effectLst/>
                        </a:rPr>
                        <a:t>Pb</a:t>
                      </a:r>
                      <a:r>
                        <a:rPr lang="en-US" sz="900" kern="100" dirty="0">
                          <a:effectLst/>
                        </a:rPr>
                        <a:t>, U</a:t>
                      </a:r>
                      <a:r>
                        <a:rPr lang="ja-JP" sz="900" kern="100" dirty="0">
                          <a:effectLst/>
                        </a:rPr>
                        <a:t>を，硝酸溶成分中にこれに加えて</a:t>
                      </a:r>
                      <a:r>
                        <a:rPr lang="en-US" sz="900" kern="100" dirty="0">
                          <a:effectLst/>
                        </a:rPr>
                        <a:t>Y, Sn, </a:t>
                      </a:r>
                      <a:r>
                        <a:rPr lang="en-US" sz="900" kern="100" dirty="0" err="1">
                          <a:effectLst/>
                        </a:rPr>
                        <a:t>Te</a:t>
                      </a:r>
                      <a:r>
                        <a:rPr lang="en-US" sz="900" kern="100" dirty="0">
                          <a:effectLst/>
                        </a:rPr>
                        <a:t>, Ce, </a:t>
                      </a:r>
                      <a:r>
                        <a:rPr lang="en-US" sz="900" kern="100" dirty="0" err="1">
                          <a:effectLst/>
                        </a:rPr>
                        <a:t>Nd</a:t>
                      </a:r>
                      <a:r>
                        <a:rPr lang="en-US" sz="900" kern="100" dirty="0">
                          <a:effectLst/>
                        </a:rPr>
                        <a:t>, </a:t>
                      </a:r>
                      <a:r>
                        <a:rPr lang="en-US" sz="900" kern="100" dirty="0" err="1">
                          <a:effectLst/>
                        </a:rPr>
                        <a:t>Gd</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54</a:t>
                      </a:r>
                      <a:r>
                        <a:rPr lang="en-US" sz="900" kern="100" dirty="0">
                          <a:effectLst/>
                        </a:rPr>
                        <a:t>Mn</a:t>
                      </a:r>
                      <a:r>
                        <a:rPr lang="ja-JP" sz="900" kern="100" dirty="0">
                          <a:effectLst/>
                        </a:rPr>
                        <a:t>（残渣のみ）</a:t>
                      </a:r>
                      <a:r>
                        <a:rPr lang="en-US" sz="900" kern="100" dirty="0">
                          <a:effectLst/>
                        </a:rPr>
                        <a:t>, </a:t>
                      </a:r>
                      <a:r>
                        <a:rPr lang="en-US" sz="900" kern="100" baseline="30000" dirty="0">
                          <a:effectLst/>
                        </a:rPr>
                        <a:t>60</a:t>
                      </a:r>
                      <a:r>
                        <a:rPr lang="en-US" sz="900" kern="100" dirty="0">
                          <a:effectLst/>
                        </a:rPr>
                        <a:t>Co,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241</a:t>
                      </a:r>
                      <a:r>
                        <a:rPr lang="en-US" sz="900" kern="100" dirty="0">
                          <a:effectLst/>
                        </a:rPr>
                        <a:t>Am</a:t>
                      </a:r>
                      <a:r>
                        <a:rPr lang="ja-JP" sz="900" kern="100" dirty="0" err="1">
                          <a:effectLst/>
                        </a:rPr>
                        <a:t>を検</a:t>
                      </a:r>
                      <a:r>
                        <a:rPr lang="ja-JP" sz="900" kern="100" dirty="0">
                          <a:effectLst/>
                        </a:rPr>
                        <a:t>出。</a:t>
                      </a:r>
                      <a:r>
                        <a:rPr lang="en-US" sz="900" kern="100" dirty="0">
                          <a:effectLst/>
                        </a:rPr>
                        <a:t>α</a:t>
                      </a:r>
                      <a:r>
                        <a:rPr lang="ja-JP" sz="900" kern="100" dirty="0" err="1">
                          <a:effectLst/>
                        </a:rPr>
                        <a:t>は未検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粒子未検出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】粒子表面の</a:t>
                      </a:r>
                      <a:r>
                        <a:rPr lang="en-US" sz="900" kern="100" dirty="0">
                          <a:effectLst/>
                        </a:rPr>
                        <a:t>Cr-</a:t>
                      </a:r>
                      <a:r>
                        <a:rPr lang="en-US" sz="900" kern="100" dirty="0" err="1">
                          <a:effectLst/>
                        </a:rPr>
                        <a:t>Mn</a:t>
                      </a:r>
                      <a:r>
                        <a:rPr lang="ja-JP" sz="900" kern="100" dirty="0" err="1">
                          <a:effectLst/>
                        </a:rPr>
                        <a:t>，</a:t>
                      </a:r>
                      <a:r>
                        <a:rPr lang="en-US" sz="900" kern="100" dirty="0">
                          <a:effectLst/>
                        </a:rPr>
                        <a:t>Fe-Ni</a:t>
                      </a:r>
                      <a:r>
                        <a:rPr lang="ja-JP" sz="900" kern="100" dirty="0" err="1">
                          <a:effectLst/>
                        </a:rPr>
                        <a:t>，</a:t>
                      </a:r>
                      <a:r>
                        <a:rPr lang="en-US" sz="900" kern="100" dirty="0">
                          <a:effectLst/>
                        </a:rPr>
                        <a:t>Si-Al-Na</a:t>
                      </a:r>
                      <a:r>
                        <a:rPr lang="ja-JP" sz="900" kern="100" dirty="0">
                          <a:effectLst/>
                        </a:rPr>
                        <a:t>に同伴性が認められる。</a:t>
                      </a:r>
                      <a:r>
                        <a:rPr lang="en-US" sz="900" kern="100" dirty="0">
                          <a:effectLst/>
                        </a:rPr>
                        <a:t>Fe</a:t>
                      </a:r>
                      <a:r>
                        <a:rPr lang="ja-JP" sz="900" kern="100" dirty="0">
                          <a:effectLst/>
                        </a:rPr>
                        <a:t>と</a:t>
                      </a:r>
                      <a:r>
                        <a:rPr lang="en-US" sz="900" kern="100" dirty="0" err="1">
                          <a:effectLst/>
                        </a:rPr>
                        <a:t>Zr</a:t>
                      </a:r>
                      <a:r>
                        <a:rPr lang="ja-JP" sz="900" kern="100" dirty="0">
                          <a:effectLst/>
                        </a:rPr>
                        <a:t>の存在部位は異なる。</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Mo</a:t>
                      </a:r>
                      <a:r>
                        <a:rPr lang="ja-JP" sz="900" kern="100" dirty="0">
                          <a:effectLst/>
                        </a:rPr>
                        <a:t>は天然に近い同位体比を示し、グリスや鋼材不純物由来の可能性を示唆。</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放射化物由来の核種の検出，</a:t>
                      </a:r>
                      <a:r>
                        <a:rPr lang="en-US" sz="900" kern="100" dirty="0">
                          <a:effectLst/>
                        </a:rPr>
                        <a:t>Fe, Cr, Ni, </a:t>
                      </a:r>
                      <a:r>
                        <a:rPr lang="en-US" sz="900" kern="100" dirty="0" err="1">
                          <a:effectLst/>
                        </a:rPr>
                        <a:t>Mn</a:t>
                      </a:r>
                      <a:r>
                        <a:rPr lang="ja-JP" sz="900" kern="100" dirty="0">
                          <a:effectLst/>
                        </a:rPr>
                        <a:t>などの構造材由来の元素の検出とその共存傾向，および</a:t>
                      </a:r>
                      <a:r>
                        <a:rPr lang="en-US" sz="900" kern="100" dirty="0" err="1">
                          <a:effectLst/>
                        </a:rPr>
                        <a:t>Zr</a:t>
                      </a:r>
                      <a:r>
                        <a:rPr lang="ja-JP" sz="900" kern="100" dirty="0" err="1">
                          <a:effectLst/>
                        </a:rPr>
                        <a:t>の検</a:t>
                      </a:r>
                      <a:r>
                        <a:rPr lang="ja-JP" sz="900" kern="100" dirty="0">
                          <a:effectLst/>
                        </a:rPr>
                        <a:t>出から，構造材と</a:t>
                      </a:r>
                      <a:r>
                        <a:rPr lang="en-US" sz="900" kern="100" dirty="0" err="1">
                          <a:effectLst/>
                        </a:rPr>
                        <a:t>Zry</a:t>
                      </a:r>
                      <a:r>
                        <a:rPr lang="ja-JP" sz="900" kern="100" dirty="0">
                          <a:effectLst/>
                        </a:rPr>
                        <a:t>の双方がこのサンプルの形成に寄与したものと推定。</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粒子表面において</a:t>
                      </a:r>
                      <a:r>
                        <a:rPr lang="en-US" sz="900" kern="100" dirty="0">
                          <a:effectLst/>
                        </a:rPr>
                        <a:t>Fe</a:t>
                      </a:r>
                      <a:r>
                        <a:rPr lang="ja-JP" sz="900" kern="100" dirty="0">
                          <a:effectLst/>
                        </a:rPr>
                        <a:t>と</a:t>
                      </a:r>
                      <a:r>
                        <a:rPr lang="en-US" sz="900" kern="100" dirty="0" err="1">
                          <a:effectLst/>
                        </a:rPr>
                        <a:t>Zr</a:t>
                      </a:r>
                      <a:r>
                        <a:rPr lang="ja-JP" sz="900" kern="100" dirty="0">
                          <a:effectLst/>
                        </a:rPr>
                        <a:t>の存在部位が異なっており，金属デブリが凝固する際に成分偏析した可能性，あるいは，溶融・凝固過程で</a:t>
                      </a:r>
                      <a:r>
                        <a:rPr lang="en-US" sz="900" kern="100" dirty="0" err="1">
                          <a:effectLst/>
                        </a:rPr>
                        <a:t>Zr</a:t>
                      </a:r>
                      <a:r>
                        <a:rPr lang="ja-JP" sz="900" kern="100" dirty="0">
                          <a:effectLst/>
                        </a:rPr>
                        <a:t>が選択的に酸化して析出した可能性を示唆。</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SUS–</a:t>
                      </a:r>
                      <a:r>
                        <a:rPr lang="en-US" sz="900" kern="100" dirty="0" err="1">
                          <a:effectLst/>
                        </a:rPr>
                        <a:t>Zry</a:t>
                      </a:r>
                      <a:r>
                        <a:rPr lang="ja-JP" sz="900" kern="100" dirty="0">
                          <a:effectLst/>
                        </a:rPr>
                        <a:t>反応の痕跡の探索及び粒子形成時の環境推定</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err="1">
                          <a:effectLst/>
                        </a:rPr>
                        <a:t>Zr</a:t>
                      </a:r>
                      <a:r>
                        <a:rPr lang="ja-JP" sz="900" kern="100" dirty="0">
                          <a:effectLst/>
                        </a:rPr>
                        <a:t>濃縮箇所の追加探索、及び</a:t>
                      </a:r>
                      <a:r>
                        <a:rPr lang="en-US" sz="900" kern="100" dirty="0" err="1">
                          <a:effectLst/>
                        </a:rPr>
                        <a:t>Zr</a:t>
                      </a:r>
                      <a:r>
                        <a:rPr lang="en-US" sz="900" kern="100" dirty="0">
                          <a:effectLst/>
                        </a:rPr>
                        <a:t>-Fe-Cr-Ni</a:t>
                      </a:r>
                      <a:r>
                        <a:rPr lang="ja-JP" sz="900" kern="100" dirty="0" err="1">
                          <a:effectLst/>
                        </a:rPr>
                        <a:t>が共</a:t>
                      </a:r>
                      <a:r>
                        <a:rPr lang="ja-JP" sz="900" kern="100" dirty="0">
                          <a:effectLst/>
                        </a:rPr>
                        <a:t>存する粒子内部の詳細分析</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ja-JP" sz="900" kern="100" dirty="0">
                          <a:effectLst/>
                        </a:rPr>
                        <a:t>粒子内部の</a:t>
                      </a:r>
                      <a:r>
                        <a:rPr lang="en-US" sz="900" kern="100" dirty="0" err="1">
                          <a:effectLst/>
                        </a:rPr>
                        <a:t>Zr</a:t>
                      </a:r>
                      <a:r>
                        <a:rPr lang="en-US" sz="900" kern="100" dirty="0">
                          <a:effectLst/>
                        </a:rPr>
                        <a:t>, Fe, Cr, Ni, Mo</a:t>
                      </a:r>
                      <a:r>
                        <a:rPr lang="ja-JP" sz="900" kern="100" dirty="0">
                          <a:effectLst/>
                        </a:rPr>
                        <a:t>の帯同性の把握、金属／酸化物の判定</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2u-TIP(B</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ライン</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6" name="正方形/長方形 5"/>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ja-JP" altLang="en-US" dirty="0" smtClean="0"/>
              <a:t>（</a:t>
            </a:r>
            <a:r>
              <a:rPr lang="en-US" altLang="ja-JP" dirty="0" smtClean="0"/>
              <a:t>2</a:t>
            </a:r>
            <a:r>
              <a:rPr lang="ja-JP" altLang="en-US" dirty="0" smtClean="0"/>
              <a:t>号機</a:t>
            </a:r>
            <a:r>
              <a:rPr lang="ja-JP" altLang="en-US" dirty="0"/>
              <a:t>）</a:t>
            </a:r>
            <a:r>
              <a:rPr lang="ja-JP" altLang="en-US" dirty="0" smtClean="0"/>
              <a:t>（</a:t>
            </a:r>
            <a:r>
              <a:rPr lang="en-US" altLang="ja-JP" dirty="0" smtClean="0"/>
              <a:t>1/4</a:t>
            </a:r>
            <a:r>
              <a:rPr lang="ja-JP" altLang="en-US" dirty="0" smtClean="0"/>
              <a:t>）</a:t>
            </a:r>
            <a:endParaRPr lang="ja-JP" altLang="en-US" dirty="0"/>
          </a:p>
        </p:txBody>
      </p:sp>
      <p:sp>
        <p:nvSpPr>
          <p:cNvPr id="7" name="テキスト ボックス 6"/>
          <p:cNvSpPr txBox="1"/>
          <p:nvPr/>
        </p:nvSpPr>
        <p:spPr>
          <a:xfrm>
            <a:off x="347759" y="5648481"/>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2017</a:t>
            </a:r>
            <a:r>
              <a:rPr kumimoji="1" lang="ja-JP" altLang="en-US" sz="1000" dirty="0" smtClean="0">
                <a:solidFill>
                  <a:srgbClr val="FF0000"/>
                </a:solidFill>
              </a:rPr>
              <a:t>年度</a:t>
            </a:r>
            <a:endParaRPr kumimoji="1" lang="ja-JP" altLang="en-US" sz="1000" dirty="0">
              <a:solidFill>
                <a:srgbClr val="FF0000"/>
              </a:solidFill>
            </a:endParaRPr>
          </a:p>
        </p:txBody>
      </p:sp>
      <p:sp>
        <p:nvSpPr>
          <p:cNvPr id="8" name="テキスト ボックス 7"/>
          <p:cNvSpPr txBox="1"/>
          <p:nvPr/>
        </p:nvSpPr>
        <p:spPr>
          <a:xfrm>
            <a:off x="213106" y="3578352"/>
            <a:ext cx="992579"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2016</a:t>
            </a:r>
            <a:r>
              <a:rPr kumimoji="1" lang="ja-JP" altLang="en-US" sz="1000" dirty="0" smtClean="0">
                <a:solidFill>
                  <a:srgbClr val="FF0000"/>
                </a:solidFill>
              </a:rPr>
              <a:t>～</a:t>
            </a:r>
            <a:r>
              <a:rPr kumimoji="1" lang="en-US" altLang="ja-JP" sz="1000" dirty="0" smtClean="0">
                <a:solidFill>
                  <a:srgbClr val="FF0000"/>
                </a:solidFill>
              </a:rPr>
              <a:t>19</a:t>
            </a:r>
            <a:r>
              <a:rPr kumimoji="1" lang="ja-JP" altLang="en-US" sz="1000" dirty="0" smtClean="0">
                <a:solidFill>
                  <a:srgbClr val="FF0000"/>
                </a:solidFill>
              </a:rPr>
              <a:t>年度</a:t>
            </a:r>
            <a:endParaRPr kumimoji="1" lang="ja-JP" altLang="en-US" sz="1000" dirty="0">
              <a:solidFill>
                <a:srgbClr val="FF0000"/>
              </a:solidFill>
            </a:endParaRPr>
          </a:p>
        </p:txBody>
      </p:sp>
      <p:sp>
        <p:nvSpPr>
          <p:cNvPr id="9" name="正方形/長方形 8"/>
          <p:cNvSpPr/>
          <p:nvPr/>
        </p:nvSpPr>
        <p:spPr>
          <a:xfrm>
            <a:off x="94130" y="3886200"/>
            <a:ext cx="8949018" cy="22053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6</a:t>
            </a:fld>
            <a:endParaRPr kumimoji="1" lang="ja-JP" altLang="en-US"/>
          </a:p>
        </p:txBody>
      </p:sp>
    </p:spTree>
    <p:extLst>
      <p:ext uri="{BB962C8B-B14F-4D97-AF65-F5344CB8AC3E}">
        <p14:creationId xmlns:p14="http://schemas.microsoft.com/office/powerpoint/2010/main" val="135847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16002523"/>
              </p:ext>
            </p:extLst>
          </p:nvPr>
        </p:nvGraphicFramePr>
        <p:xfrm>
          <a:off x="146797" y="949482"/>
          <a:ext cx="8760758" cy="5226362"/>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233333">
                  <a:extLst>
                    <a:ext uri="{9D8B030D-6E8A-4147-A177-3AD203B41FA5}">
                      <a16:colId xmlns:a16="http://schemas.microsoft.com/office/drawing/2014/main" val="3409035531"/>
                    </a:ext>
                  </a:extLst>
                </a:gridCol>
                <a:gridCol w="1054473">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2</a:t>
                      </a:r>
                      <a:r>
                        <a:rPr lang="ja-JP" sz="900" kern="100" dirty="0">
                          <a:effectLst/>
                        </a:rPr>
                        <a:t>号機 格納容器内部調査装置付着物（堆積物除去装置付着物）</a:t>
                      </a:r>
                      <a:endParaRPr lang="ja-JP" sz="1050" kern="100" dirty="0">
                        <a:effectLst/>
                      </a:endParaRPr>
                    </a:p>
                    <a:p>
                      <a:pPr algn="just">
                        <a:lnSpc>
                          <a:spcPts val="1200"/>
                        </a:lnSpc>
                        <a:spcAft>
                          <a:spcPts val="0"/>
                        </a:spcAft>
                      </a:pPr>
                      <a:r>
                        <a:rPr lang="en-US" sz="900" kern="100" dirty="0">
                          <a:effectLst/>
                        </a:rPr>
                        <a:t>  2u-PCVDEPO-1-2017</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硝酸）】水溶成分中に</a:t>
                      </a:r>
                      <a:r>
                        <a:rPr lang="en-US" sz="900" kern="100" dirty="0">
                          <a:effectLst/>
                        </a:rPr>
                        <a:t>Li, B, Na, Mg, Al, Ca, </a:t>
                      </a:r>
                      <a:r>
                        <a:rPr lang="en-US" sz="900" kern="100" dirty="0" err="1">
                          <a:effectLst/>
                        </a:rPr>
                        <a:t>Ti</a:t>
                      </a:r>
                      <a:r>
                        <a:rPr lang="en-US" sz="900" kern="100" dirty="0">
                          <a:effectLst/>
                        </a:rPr>
                        <a:t>, V, Cr, </a:t>
                      </a:r>
                      <a:r>
                        <a:rPr lang="en-US" sz="900" kern="100" dirty="0" err="1">
                          <a:effectLst/>
                        </a:rPr>
                        <a:t>Mn</a:t>
                      </a:r>
                      <a:r>
                        <a:rPr lang="en-US" sz="900" kern="100" dirty="0">
                          <a:effectLst/>
                        </a:rPr>
                        <a:t>, Fe, Ni, Cu, Zn, </a:t>
                      </a:r>
                      <a:r>
                        <a:rPr lang="en-US" sz="900" kern="100" dirty="0" err="1">
                          <a:effectLst/>
                        </a:rPr>
                        <a:t>Rb</a:t>
                      </a:r>
                      <a:r>
                        <a:rPr lang="en-US" sz="900" kern="100" dirty="0">
                          <a:effectLst/>
                        </a:rPr>
                        <a:t>, </a:t>
                      </a:r>
                      <a:r>
                        <a:rPr lang="en-US" sz="900" kern="100" dirty="0" err="1">
                          <a:effectLst/>
                        </a:rPr>
                        <a:t>Sr</a:t>
                      </a:r>
                      <a:r>
                        <a:rPr lang="en-US" sz="900" kern="100" dirty="0">
                          <a:effectLst/>
                        </a:rPr>
                        <a:t>, Sn, Sb, Ba, </a:t>
                      </a:r>
                      <a:r>
                        <a:rPr lang="en-US" sz="900" kern="100" dirty="0" err="1">
                          <a:effectLst/>
                        </a:rPr>
                        <a:t>Pb</a:t>
                      </a:r>
                      <a:r>
                        <a:rPr lang="ja-JP" sz="900" kern="100" dirty="0">
                          <a:effectLst/>
                        </a:rPr>
                        <a:t>が，硝酸溶成分中にこれに加えて</a:t>
                      </a:r>
                      <a:r>
                        <a:rPr lang="en-US" sz="900" kern="100" dirty="0">
                          <a:effectLst/>
                        </a:rPr>
                        <a:t>Co, Y, </a:t>
                      </a:r>
                      <a:r>
                        <a:rPr lang="en-US" sz="900" kern="100" dirty="0" err="1">
                          <a:effectLst/>
                        </a:rPr>
                        <a:t>Zr</a:t>
                      </a:r>
                      <a:r>
                        <a:rPr lang="en-US" sz="900" kern="100" dirty="0">
                          <a:effectLst/>
                        </a:rPr>
                        <a:t>, Mo, Ru, </a:t>
                      </a:r>
                      <a:r>
                        <a:rPr lang="en-US" sz="900" kern="100" dirty="0" err="1">
                          <a:effectLst/>
                        </a:rPr>
                        <a:t>Pd</a:t>
                      </a:r>
                      <a:r>
                        <a:rPr lang="en-US" sz="900" kern="100" dirty="0">
                          <a:effectLst/>
                        </a:rPr>
                        <a:t>, Cd, </a:t>
                      </a:r>
                      <a:r>
                        <a:rPr lang="en-US" sz="900" kern="100" dirty="0" err="1">
                          <a:effectLst/>
                        </a:rPr>
                        <a:t>Te</a:t>
                      </a:r>
                      <a:r>
                        <a:rPr lang="en-US" sz="900" kern="100" dirty="0">
                          <a:effectLst/>
                        </a:rPr>
                        <a:t>, La, Ce, </a:t>
                      </a:r>
                      <a:r>
                        <a:rPr lang="en-US" sz="900" kern="100" dirty="0" err="1">
                          <a:effectLst/>
                        </a:rPr>
                        <a:t>Pr</a:t>
                      </a:r>
                      <a:r>
                        <a:rPr lang="en-US" sz="900" kern="100" dirty="0">
                          <a:effectLst/>
                        </a:rPr>
                        <a:t>, </a:t>
                      </a:r>
                      <a:r>
                        <a:rPr lang="en-US" sz="900" kern="100" dirty="0" err="1">
                          <a:effectLst/>
                        </a:rPr>
                        <a:t>Nd</a:t>
                      </a:r>
                      <a:r>
                        <a:rPr lang="en-US" sz="900" kern="100" dirty="0">
                          <a:effectLst/>
                        </a:rPr>
                        <a:t>, Sm, Gb, Tb, </a:t>
                      </a:r>
                      <a:r>
                        <a:rPr lang="en-US" sz="900" kern="100" dirty="0" err="1">
                          <a:effectLst/>
                        </a:rPr>
                        <a:t>Gd</a:t>
                      </a:r>
                      <a:r>
                        <a:rPr lang="en-US" sz="900" kern="100" dirty="0">
                          <a:effectLst/>
                        </a:rPr>
                        <a:t>, Bi, U</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60</a:t>
                      </a:r>
                      <a:r>
                        <a:rPr lang="en-US" sz="900" kern="100" dirty="0">
                          <a:effectLst/>
                        </a:rPr>
                        <a:t>Co,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106</a:t>
                      </a:r>
                      <a:r>
                        <a:rPr lang="en-US" sz="900" kern="100" dirty="0">
                          <a:effectLst/>
                        </a:rPr>
                        <a:t>Rh, </a:t>
                      </a:r>
                      <a:r>
                        <a:rPr lang="en-US" sz="900" kern="100" baseline="30000" dirty="0">
                          <a:effectLst/>
                        </a:rPr>
                        <a:t>125</a:t>
                      </a:r>
                      <a:r>
                        <a:rPr lang="en-US" sz="900" kern="100" dirty="0">
                          <a:effectLst/>
                        </a:rPr>
                        <a:t>Sb, </a:t>
                      </a:r>
                      <a:r>
                        <a:rPr lang="en-US" sz="900" kern="100" baseline="30000" dirty="0">
                          <a:effectLst/>
                        </a:rPr>
                        <a:t>144</a:t>
                      </a:r>
                      <a:r>
                        <a:rPr lang="en-US" sz="900" kern="100" dirty="0">
                          <a:effectLst/>
                        </a:rPr>
                        <a:t>Ce, </a:t>
                      </a:r>
                      <a:r>
                        <a:rPr lang="en-US" sz="900" kern="100" baseline="30000" dirty="0">
                          <a:effectLst/>
                        </a:rPr>
                        <a:t>154</a:t>
                      </a:r>
                      <a:r>
                        <a:rPr lang="en-US" sz="900" kern="100" dirty="0">
                          <a:effectLst/>
                        </a:rPr>
                        <a:t>Eu, </a:t>
                      </a:r>
                      <a:r>
                        <a:rPr lang="en-US" sz="900" kern="100" baseline="30000" dirty="0">
                          <a:effectLst/>
                        </a:rPr>
                        <a:t>155</a:t>
                      </a:r>
                      <a:r>
                        <a:rPr lang="en-US" sz="900" kern="100" dirty="0">
                          <a:effectLst/>
                        </a:rPr>
                        <a:t>Eu</a:t>
                      </a:r>
                      <a:r>
                        <a:rPr lang="ja-JP" sz="900" kern="100" dirty="0" err="1">
                          <a:effectLst/>
                        </a:rPr>
                        <a:t>を検</a:t>
                      </a:r>
                      <a:r>
                        <a:rPr lang="ja-JP" sz="900" kern="100" dirty="0">
                          <a:effectLst/>
                        </a:rPr>
                        <a:t>出。</a:t>
                      </a:r>
                      <a:r>
                        <a:rPr lang="en-US" sz="900" kern="100" dirty="0">
                          <a:effectLst/>
                        </a:rPr>
                        <a:t>α</a:t>
                      </a:r>
                      <a:r>
                        <a:rPr lang="ja-JP" sz="900" kern="100" dirty="0" err="1">
                          <a:effectLst/>
                        </a:rPr>
                        <a:t>は未検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err="1">
                          <a:effectLst/>
                        </a:rPr>
                        <a:t>Zr</a:t>
                      </a:r>
                      <a:r>
                        <a:rPr lang="ja-JP" sz="900" kern="100" dirty="0">
                          <a:effectLst/>
                        </a:rPr>
                        <a:t>検出。</a:t>
                      </a:r>
                      <a:r>
                        <a:rPr lang="en-US" sz="900" kern="100" dirty="0">
                          <a:effectLst/>
                        </a:rPr>
                        <a:t>U</a:t>
                      </a:r>
                      <a:r>
                        <a:rPr lang="ja-JP" sz="900" kern="100" dirty="0">
                          <a:effectLst/>
                        </a:rPr>
                        <a:t>粒子周囲に</a:t>
                      </a:r>
                      <a:r>
                        <a:rPr lang="en-US" sz="900" kern="100" dirty="0">
                          <a:effectLst/>
                        </a:rPr>
                        <a:t>Fe, Cr, Ni, Zn</a:t>
                      </a:r>
                      <a:r>
                        <a:rPr lang="ja-JP" sz="900" kern="100" dirty="0">
                          <a:effectLst/>
                        </a:rPr>
                        <a:t>検出</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当該サンプルが</a:t>
                      </a:r>
                      <a:r>
                        <a:rPr lang="en-US" sz="900" kern="100" dirty="0">
                          <a:effectLst/>
                        </a:rPr>
                        <a:t>CRD</a:t>
                      </a:r>
                      <a:r>
                        <a:rPr lang="ja-JP" sz="900" kern="100" dirty="0">
                          <a:effectLst/>
                        </a:rPr>
                        <a:t>交換用レールに付着した経路として以下の</a:t>
                      </a:r>
                      <a:r>
                        <a:rPr lang="en-US" sz="900" kern="100" dirty="0">
                          <a:effectLst/>
                        </a:rPr>
                        <a:t>2</a:t>
                      </a:r>
                      <a:r>
                        <a:rPr lang="ja-JP" sz="900" kern="100" dirty="0">
                          <a:effectLst/>
                        </a:rPr>
                        <a:t>パターンを推定。</a:t>
                      </a:r>
                      <a:endParaRPr lang="ja-JP" sz="1050" kern="100" dirty="0">
                        <a:effectLst/>
                      </a:endParaRPr>
                    </a:p>
                    <a:p>
                      <a:pPr marL="180975" lvl="0" indent="-180975" algn="just">
                        <a:lnSpc>
                          <a:spcPts val="1200"/>
                        </a:lnSpc>
                        <a:spcAft>
                          <a:spcPts val="0"/>
                        </a:spcAft>
                        <a:buFont typeface="+mj-lt"/>
                        <a:buAutoNum type="alphaLcParenR"/>
                      </a:pPr>
                      <a:r>
                        <a:rPr lang="ja-JP" sz="900" kern="100" dirty="0">
                          <a:effectLst/>
                        </a:rPr>
                        <a:t>デブリがペデスタルに崩落した後で，蒸気発生時に巻き上げられてペデスタル外に運ばれた。（従前の推定に基づく）</a:t>
                      </a:r>
                      <a:endParaRPr lang="ja-JP" sz="1050" kern="100" dirty="0">
                        <a:effectLst/>
                      </a:endParaRPr>
                    </a:p>
                    <a:p>
                      <a:pPr marL="180975" lvl="0" indent="-180975" algn="just">
                        <a:lnSpc>
                          <a:spcPts val="1200"/>
                        </a:lnSpc>
                        <a:spcAft>
                          <a:spcPts val="0"/>
                        </a:spcAft>
                        <a:buFont typeface="+mj-lt"/>
                        <a:buAutoNum type="alphaLcParenR"/>
                      </a:pPr>
                      <a:r>
                        <a:rPr lang="ja-JP" sz="900" kern="100" dirty="0">
                          <a:effectLst/>
                        </a:rPr>
                        <a:t>デブリがペデスタルに崩落した際に，デブリの一部が</a:t>
                      </a:r>
                      <a:r>
                        <a:rPr lang="en-US" sz="900" kern="100" dirty="0">
                          <a:effectLst/>
                        </a:rPr>
                        <a:t>RPV</a:t>
                      </a:r>
                      <a:r>
                        <a:rPr lang="ja-JP" sz="900" kern="100" dirty="0">
                          <a:effectLst/>
                        </a:rPr>
                        <a:t>下部側面にある生体遮蔽体を溶融・破損してペデスタル外に移動し，そこから落ちてきた。（新規</a:t>
                      </a:r>
                      <a:r>
                        <a:rPr lang="ja-JP" sz="900" kern="100" dirty="0" smtClean="0">
                          <a:effectLst/>
                        </a:rPr>
                        <a:t>）</a:t>
                      </a:r>
                      <a:endParaRPr lang="en-US" altLang="ja-JP" sz="900" kern="100" dirty="0" smtClean="0">
                        <a:effectLst/>
                      </a:endParaRPr>
                    </a:p>
                    <a:p>
                      <a:pPr marL="180975" lvl="0" indent="-180975" algn="just">
                        <a:lnSpc>
                          <a:spcPts val="1200"/>
                        </a:lnSpc>
                        <a:spcAft>
                          <a:spcPts val="0"/>
                        </a:spcAft>
                        <a:buFont typeface="+mj-lt"/>
                        <a:buAutoNum type="alphaLcParenR"/>
                      </a:pPr>
                      <a:endParaRPr lang="ja-JP" sz="1050" kern="100" dirty="0">
                        <a:effectLst/>
                      </a:endParaRPr>
                    </a:p>
                    <a:p>
                      <a:pPr marL="87313" lvl="0" indent="-87313" algn="just">
                        <a:lnSpc>
                          <a:spcPts val="1200"/>
                        </a:lnSpc>
                        <a:spcAft>
                          <a:spcPts val="0"/>
                        </a:spcAft>
                        <a:buFont typeface="Wingdings" panose="05000000000000000000" pitchFamily="2" charset="2"/>
                        <a:buChar char=""/>
                      </a:pPr>
                      <a:r>
                        <a:rPr lang="ja-JP" sz="900" kern="100" dirty="0">
                          <a:effectLst/>
                        </a:rPr>
                        <a:t>仮説</a:t>
                      </a:r>
                      <a:r>
                        <a:rPr lang="en-US" sz="900" kern="100" dirty="0">
                          <a:effectLst/>
                        </a:rPr>
                        <a:t>b</a:t>
                      </a:r>
                      <a:r>
                        <a:rPr lang="ja-JP" sz="900" kern="100" dirty="0">
                          <a:effectLst/>
                        </a:rPr>
                        <a:t>は、</a:t>
                      </a:r>
                      <a:r>
                        <a:rPr lang="en-US" sz="900" kern="100" dirty="0">
                          <a:effectLst/>
                        </a:rPr>
                        <a:t>CRD</a:t>
                      </a:r>
                      <a:r>
                        <a:rPr lang="ja-JP" sz="900" kern="100" dirty="0">
                          <a:effectLst/>
                        </a:rPr>
                        <a:t>交換用レール（特に中央部）の線量が周囲に比べて高いこと，レール内堆積物の外観（金属系物質と推定）がペデスタル内部で観察された堆積物と類似すること，ペデスタル外部で炉心物質である</a:t>
                      </a:r>
                      <a:r>
                        <a:rPr lang="en-US" sz="900" kern="100" dirty="0">
                          <a:effectLst/>
                        </a:rPr>
                        <a:t>U</a:t>
                      </a:r>
                      <a:r>
                        <a:rPr lang="ja-JP" sz="900" kern="100" dirty="0">
                          <a:effectLst/>
                        </a:rPr>
                        <a:t>や</a:t>
                      </a:r>
                      <a:r>
                        <a:rPr lang="en-US" sz="900" kern="100" dirty="0">
                          <a:effectLst/>
                        </a:rPr>
                        <a:t>FP</a:t>
                      </a:r>
                      <a:r>
                        <a:rPr lang="ja-JP" sz="900" kern="100" dirty="0">
                          <a:effectLst/>
                        </a:rPr>
                        <a:t>（非蒸発性も含む）検出されたことから，成立する可能性がある。</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特筆すべき関心事項なし</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a:effectLst/>
                        </a:rPr>
                        <a:t>2</a:t>
                      </a:r>
                      <a:r>
                        <a:rPr lang="ja-JP" sz="900" kern="100">
                          <a:effectLst/>
                        </a:rPr>
                        <a:t>号機 格納容器内部調査装置付着物（カメラ部スミア）</a:t>
                      </a:r>
                      <a:endParaRPr lang="ja-JP" sz="1050" kern="100">
                        <a:effectLst/>
                      </a:endParaRPr>
                    </a:p>
                    <a:p>
                      <a:pPr algn="just">
                        <a:lnSpc>
                          <a:spcPts val="1200"/>
                        </a:lnSpc>
                        <a:spcAft>
                          <a:spcPts val="0"/>
                        </a:spcAft>
                      </a:pPr>
                      <a:r>
                        <a:rPr lang="en-US" sz="900" kern="100">
                          <a:effectLst/>
                        </a:rPr>
                        <a:t>  2u-PCVDEPO-2-2018</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60</a:t>
                      </a:r>
                      <a:r>
                        <a:rPr lang="en-US" sz="900" kern="100" dirty="0">
                          <a:effectLst/>
                        </a:rPr>
                        <a:t>Co, </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 </a:t>
                      </a:r>
                      <a:r>
                        <a:rPr lang="en-US" sz="900" kern="100" baseline="30000" dirty="0">
                          <a:effectLst/>
                        </a:rPr>
                        <a:t>154</a:t>
                      </a:r>
                      <a:r>
                        <a:rPr lang="en-US" sz="900" kern="100" dirty="0">
                          <a:effectLst/>
                        </a:rPr>
                        <a:t>Eu</a:t>
                      </a:r>
                      <a:r>
                        <a:rPr lang="ja-JP" sz="900" kern="100" dirty="0">
                          <a:effectLst/>
                        </a:rPr>
                        <a:t>を、</a:t>
                      </a:r>
                      <a:r>
                        <a:rPr lang="en-US" sz="900" kern="100" dirty="0">
                          <a:effectLst/>
                        </a:rPr>
                        <a:t>α</a:t>
                      </a:r>
                      <a:r>
                        <a:rPr lang="ja-JP" sz="900" kern="100" dirty="0">
                          <a:effectLst/>
                        </a:rPr>
                        <a:t>で</a:t>
                      </a:r>
                      <a:r>
                        <a:rPr lang="en-US" sz="900" kern="100" baseline="30000" dirty="0">
                          <a:effectLst/>
                        </a:rPr>
                        <a:t>239</a:t>
                      </a:r>
                      <a:r>
                        <a:rPr lang="en-US" sz="900" kern="100" dirty="0">
                          <a:effectLst/>
                        </a:rPr>
                        <a:t>Pu + </a:t>
                      </a:r>
                      <a:r>
                        <a:rPr lang="en-US" sz="900" kern="100" baseline="30000" dirty="0">
                          <a:effectLst/>
                        </a:rPr>
                        <a:t>240</a:t>
                      </a:r>
                      <a:r>
                        <a:rPr lang="en-US" sz="900" kern="100" dirty="0">
                          <a:effectLst/>
                        </a:rPr>
                        <a:t>Pu, </a:t>
                      </a:r>
                      <a:r>
                        <a:rPr lang="en-US" sz="900" kern="100" baseline="30000" dirty="0">
                          <a:effectLst/>
                        </a:rPr>
                        <a:t>238</a:t>
                      </a:r>
                      <a:r>
                        <a:rPr lang="en-US" sz="900" kern="100" dirty="0">
                          <a:effectLst/>
                        </a:rPr>
                        <a:t>Pu + </a:t>
                      </a:r>
                      <a:r>
                        <a:rPr lang="en-US" sz="900" kern="100" baseline="30000" dirty="0">
                          <a:effectLst/>
                        </a:rPr>
                        <a:t>241</a:t>
                      </a:r>
                      <a:r>
                        <a:rPr lang="en-US" sz="900" kern="100" dirty="0">
                          <a:effectLst/>
                        </a:rPr>
                        <a:t>Am</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r>
                        <a:rPr lang="en-US" sz="900" kern="100" dirty="0">
                          <a:effectLst/>
                        </a:rPr>
                        <a:t>U</a:t>
                      </a:r>
                      <a:r>
                        <a:rPr lang="ja-JP" sz="900" kern="100" dirty="0">
                          <a:effectLst/>
                        </a:rPr>
                        <a:t>粒子周囲に</a:t>
                      </a:r>
                      <a:r>
                        <a:rPr lang="en-US" sz="900" kern="100" dirty="0">
                          <a:effectLst/>
                        </a:rPr>
                        <a:t>Fe, Cr, Ni</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8</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比が中間程度の領域多数。同比が低い領域も存在。</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t-(</a:t>
                      </a:r>
                      <a:r>
                        <a:rPr lang="en-US" sz="900" kern="100" dirty="0" err="1">
                          <a:effectLst/>
                        </a:rPr>
                        <a:t>Zr,U</a:t>
                      </a:r>
                      <a:r>
                        <a:rPr lang="en-US" sz="900" kern="100" dirty="0">
                          <a:effectLst/>
                        </a:rPr>
                        <a:t>)O</a:t>
                      </a:r>
                      <a:r>
                        <a:rPr lang="en-US" sz="900" kern="100" baseline="-25000" dirty="0">
                          <a:effectLst/>
                        </a:rPr>
                        <a:t>2</a:t>
                      </a:r>
                      <a:r>
                        <a:rPr lang="en-US" sz="900" kern="100" dirty="0">
                          <a:effectLst/>
                        </a:rPr>
                        <a:t> (and/or α-</a:t>
                      </a:r>
                      <a:r>
                        <a:rPr lang="en-US" sz="900" kern="100" dirty="0" err="1">
                          <a:effectLst/>
                        </a:rPr>
                        <a:t>Zr</a:t>
                      </a:r>
                      <a:r>
                        <a:rPr lang="en-US" sz="900" kern="100" dirty="0">
                          <a:effectLst/>
                        </a:rPr>
                        <a:t>(O)), spinel-FeCr</a:t>
                      </a:r>
                      <a:r>
                        <a:rPr lang="en-US" sz="900" kern="100" baseline="-25000" dirty="0">
                          <a:effectLst/>
                        </a:rPr>
                        <a:t>2</a:t>
                      </a:r>
                      <a:r>
                        <a:rPr lang="en-US" sz="900" kern="100" dirty="0">
                          <a:effectLst/>
                        </a:rPr>
                        <a:t>O</a:t>
                      </a:r>
                      <a:r>
                        <a:rPr lang="en-US" sz="900" kern="100" baseline="-25000" dirty="0">
                          <a:effectLst/>
                        </a:rPr>
                        <a:t>4</a:t>
                      </a:r>
                      <a:r>
                        <a:rPr lang="en-US" sz="900" kern="100" dirty="0">
                          <a:effectLst/>
                        </a:rPr>
                        <a:t>,</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本サンプルは</a:t>
                      </a:r>
                      <a:r>
                        <a:rPr lang="en-US" sz="900" kern="100" dirty="0">
                          <a:effectLst/>
                        </a:rPr>
                        <a:t>RPV</a:t>
                      </a:r>
                      <a:r>
                        <a:rPr lang="ja-JP" sz="900" kern="100" dirty="0">
                          <a:effectLst/>
                        </a:rPr>
                        <a:t>内の情報を持っている可能性がある。</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UO</a:t>
                      </a:r>
                      <a:r>
                        <a:rPr lang="en-US" sz="900" kern="100" baseline="-25000" dirty="0">
                          <a:effectLst/>
                        </a:rPr>
                        <a:t>2</a:t>
                      </a:r>
                      <a:r>
                        <a:rPr lang="en-US" sz="900" kern="100" dirty="0">
                          <a:effectLst/>
                        </a:rPr>
                        <a:t>-ZrO</a:t>
                      </a:r>
                      <a:r>
                        <a:rPr lang="en-US" sz="900" kern="100" baseline="-25000" dirty="0">
                          <a:effectLst/>
                        </a:rPr>
                        <a:t>2</a:t>
                      </a:r>
                      <a:r>
                        <a:rPr lang="ja-JP" sz="900" kern="100" dirty="0" err="1">
                          <a:effectLst/>
                        </a:rPr>
                        <a:t>の疑</a:t>
                      </a:r>
                      <a:r>
                        <a:rPr lang="ja-JP" sz="900" kern="100" dirty="0">
                          <a:effectLst/>
                        </a:rPr>
                        <a:t>似二元系平衡状態図において中程度の温度領域で安定となる正方晶が検出されたことから，事故進展過程で</a:t>
                      </a:r>
                      <a:r>
                        <a:rPr lang="en-US" sz="900" kern="100" dirty="0">
                          <a:effectLst/>
                        </a:rPr>
                        <a:t>U</a:t>
                      </a:r>
                      <a:r>
                        <a:rPr lang="ja-JP" sz="900" kern="100" dirty="0">
                          <a:effectLst/>
                        </a:rPr>
                        <a:t>を含む炉心物質が下部プレナムの冷却水で急冷された根拠となる可能性がある。</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ja-JP" sz="900" kern="100" dirty="0">
                          <a:effectLst/>
                        </a:rPr>
                        <a:t>溶融状態からの冷却条件の推定に資するデータの集積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含有粒子（</a:t>
                      </a:r>
                      <a:r>
                        <a:rPr lang="en-US" sz="900" kern="100" dirty="0">
                          <a:effectLst/>
                        </a:rPr>
                        <a:t>Type-I</a:t>
                      </a:r>
                      <a:r>
                        <a:rPr lang="ja-JP" sz="900" kern="100" dirty="0">
                          <a:effectLst/>
                        </a:rPr>
                        <a:t>）の追加探索及び</a:t>
                      </a:r>
                      <a:r>
                        <a:rPr lang="en-US" sz="900" kern="100" dirty="0">
                          <a:effectLst/>
                        </a:rPr>
                        <a:t>U/</a:t>
                      </a:r>
                      <a:r>
                        <a:rPr lang="en-US" sz="900" kern="100" dirty="0" err="1">
                          <a:effectLst/>
                        </a:rPr>
                        <a:t>Zr</a:t>
                      </a:r>
                      <a:r>
                        <a:rPr lang="ja-JP" sz="900" kern="100" dirty="0">
                          <a:effectLst/>
                        </a:rPr>
                        <a:t>比や結晶構造の把握</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RPV</a:t>
                      </a:r>
                      <a:r>
                        <a:rPr lang="ja-JP" sz="900" kern="100" dirty="0">
                          <a:effectLst/>
                        </a:rPr>
                        <a:t>内雰囲気の推定に資するデータの集積</a:t>
                      </a:r>
                      <a:endParaRPr lang="ja-JP" sz="1050" kern="100" dirty="0">
                        <a:effectLst/>
                      </a:endParaRPr>
                    </a:p>
                    <a:p>
                      <a:pPr marL="180975" lvl="1" indent="-93663" algn="just">
                        <a:lnSpc>
                          <a:spcPts val="1200"/>
                        </a:lnSpc>
                        <a:spcAft>
                          <a:spcPts val="0"/>
                        </a:spcAft>
                        <a:buFont typeface="Wingdings" panose="05000000000000000000" pitchFamily="2" charset="2"/>
                        <a:buChar char=""/>
                      </a:pPr>
                      <a:r>
                        <a:rPr lang="en-US" sz="900" kern="100" dirty="0">
                          <a:effectLst/>
                        </a:rPr>
                        <a:t>α-</a:t>
                      </a:r>
                      <a:r>
                        <a:rPr lang="en-US" sz="900" kern="100" dirty="0" err="1">
                          <a:effectLst/>
                        </a:rPr>
                        <a:t>Zr</a:t>
                      </a:r>
                      <a:r>
                        <a:rPr lang="en-US" sz="900" kern="100" dirty="0">
                          <a:effectLst/>
                        </a:rPr>
                        <a:t>(O)</a:t>
                      </a:r>
                      <a:r>
                        <a:rPr lang="ja-JP" sz="900" kern="100" dirty="0">
                          <a:effectLst/>
                        </a:rPr>
                        <a:t>の探索、金属／酸化物の判定</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2uPCV</a:t>
                      </a:r>
                    </a:p>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5" name="正方形/長方形 4"/>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ja-JP" altLang="en-US" dirty="0" smtClean="0"/>
              <a:t>（</a:t>
            </a:r>
            <a:r>
              <a:rPr lang="en-US" altLang="ja-JP" dirty="0" smtClean="0"/>
              <a:t>2</a:t>
            </a:r>
            <a:r>
              <a:rPr lang="ja-JP" altLang="en-US" dirty="0" smtClean="0"/>
              <a:t>号機</a:t>
            </a:r>
            <a:r>
              <a:rPr lang="ja-JP" altLang="en-US" dirty="0"/>
              <a:t>）</a:t>
            </a:r>
            <a:r>
              <a:rPr lang="ja-JP" altLang="en-US" dirty="0" smtClean="0"/>
              <a:t>（</a:t>
            </a:r>
            <a:r>
              <a:rPr lang="en-US" altLang="ja-JP" dirty="0" smtClean="0"/>
              <a:t>2/4</a:t>
            </a:r>
            <a:r>
              <a:rPr lang="ja-JP" altLang="en-US" dirty="0" smtClean="0"/>
              <a:t>）</a:t>
            </a:r>
            <a:endParaRPr lang="ja-JP" altLang="en-US" dirty="0"/>
          </a:p>
        </p:txBody>
      </p:sp>
      <p:sp>
        <p:nvSpPr>
          <p:cNvPr id="6" name="テキスト ボックス 5"/>
          <p:cNvSpPr txBox="1"/>
          <p:nvPr/>
        </p:nvSpPr>
        <p:spPr>
          <a:xfrm>
            <a:off x="300694" y="5796398"/>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2018</a:t>
            </a:r>
            <a:r>
              <a:rPr kumimoji="1" lang="ja-JP" altLang="en-US" sz="1000" dirty="0" smtClean="0">
                <a:solidFill>
                  <a:srgbClr val="FF0000"/>
                </a:solidFill>
              </a:rPr>
              <a:t>年度</a:t>
            </a:r>
            <a:endParaRPr kumimoji="1" lang="ja-JP" altLang="en-US" sz="1000" dirty="0">
              <a:solidFill>
                <a:srgbClr val="FF0000"/>
              </a:solidFill>
            </a:endParaRPr>
          </a:p>
        </p:txBody>
      </p:sp>
      <p:sp>
        <p:nvSpPr>
          <p:cNvPr id="7" name="テキスト ボックス 6"/>
          <p:cNvSpPr txBox="1"/>
          <p:nvPr/>
        </p:nvSpPr>
        <p:spPr>
          <a:xfrm>
            <a:off x="300694" y="3562663"/>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2017</a:t>
            </a:r>
            <a:r>
              <a:rPr kumimoji="1" lang="ja-JP" altLang="en-US" sz="1000" dirty="0" smtClean="0">
                <a:solidFill>
                  <a:srgbClr val="FF0000"/>
                </a:solidFill>
              </a:rPr>
              <a:t>年度</a:t>
            </a:r>
            <a:endParaRPr kumimoji="1" lang="ja-JP" altLang="en-US" sz="1000" dirty="0">
              <a:solidFill>
                <a:srgbClr val="FF0000"/>
              </a:solidFill>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7</a:t>
            </a:fld>
            <a:endParaRPr kumimoji="1" lang="ja-JP" altLang="en-US"/>
          </a:p>
        </p:txBody>
      </p:sp>
    </p:spTree>
    <p:extLst>
      <p:ext uri="{BB962C8B-B14F-4D97-AF65-F5344CB8AC3E}">
        <p14:creationId xmlns:p14="http://schemas.microsoft.com/office/powerpoint/2010/main" val="127018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11122367"/>
              </p:ext>
            </p:extLst>
          </p:nvPr>
        </p:nvGraphicFramePr>
        <p:xfrm>
          <a:off x="146797" y="949482"/>
          <a:ext cx="8760758" cy="4053243"/>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382203">
                  <a:extLst>
                    <a:ext uri="{9D8B030D-6E8A-4147-A177-3AD203B41FA5}">
                      <a16:colId xmlns:a16="http://schemas.microsoft.com/office/drawing/2014/main" val="377220654"/>
                    </a:ext>
                  </a:extLst>
                </a:gridCol>
                <a:gridCol w="2232212">
                  <a:extLst>
                    <a:ext uri="{9D8B030D-6E8A-4147-A177-3AD203B41FA5}">
                      <a16:colId xmlns:a16="http://schemas.microsoft.com/office/drawing/2014/main" val="2581969484"/>
                    </a:ext>
                  </a:extLst>
                </a:gridCol>
                <a:gridCol w="2112310">
                  <a:extLst>
                    <a:ext uri="{9D8B030D-6E8A-4147-A177-3AD203B41FA5}">
                      <a16:colId xmlns:a16="http://schemas.microsoft.com/office/drawing/2014/main" val="3409035531"/>
                    </a:ext>
                  </a:extLst>
                </a:gridCol>
                <a:gridCol w="1175496">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a:effectLst/>
                        </a:rPr>
                        <a:t>2</a:t>
                      </a:r>
                      <a:r>
                        <a:rPr lang="ja-JP" sz="900" kern="100" dirty="0">
                          <a:effectLst/>
                        </a:rPr>
                        <a:t>号機 格納容器内部調査装置付着物（シールリングスミア）</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sz="900" kern="100" dirty="0">
                          <a:effectLst/>
                        </a:rPr>
                        <a:t>2u-PCVDEPO-3-2019</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硝酸）】水溶成分中に</a:t>
                      </a:r>
                      <a:r>
                        <a:rPr lang="en-US" sz="900" kern="100" dirty="0">
                          <a:effectLst/>
                        </a:rPr>
                        <a:t>Li, B, Na, Mg, Al, Ca, </a:t>
                      </a:r>
                      <a:r>
                        <a:rPr lang="en-US" sz="900" kern="100" dirty="0" err="1">
                          <a:effectLst/>
                        </a:rPr>
                        <a:t>Mn</a:t>
                      </a:r>
                      <a:r>
                        <a:rPr lang="en-US" sz="900" kern="100" dirty="0">
                          <a:effectLst/>
                        </a:rPr>
                        <a:t>, Fe, Ni, </a:t>
                      </a:r>
                      <a:r>
                        <a:rPr lang="en-US" sz="900" kern="100" dirty="0" err="1">
                          <a:effectLst/>
                        </a:rPr>
                        <a:t>Sr</a:t>
                      </a:r>
                      <a:r>
                        <a:rPr lang="en-US" sz="900" kern="100" dirty="0">
                          <a:effectLst/>
                        </a:rPr>
                        <a:t>, Sn, Ba, </a:t>
                      </a:r>
                      <a:r>
                        <a:rPr lang="en-US" sz="900" kern="100" dirty="0" err="1">
                          <a:effectLst/>
                        </a:rPr>
                        <a:t>Pb</a:t>
                      </a:r>
                      <a:r>
                        <a:rPr lang="ja-JP" sz="900" kern="100" dirty="0">
                          <a:effectLst/>
                        </a:rPr>
                        <a:t>を，硝酸溶成分中にこれに加えて</a:t>
                      </a:r>
                      <a:r>
                        <a:rPr lang="en-US" sz="900" kern="100" dirty="0">
                          <a:effectLst/>
                        </a:rPr>
                        <a:t>Cu, Zn, </a:t>
                      </a:r>
                      <a:r>
                        <a:rPr lang="en-US" sz="900" kern="100" dirty="0" err="1">
                          <a:effectLst/>
                        </a:rPr>
                        <a:t>Zr</a:t>
                      </a:r>
                      <a:r>
                        <a:rPr lang="en-US" sz="900" kern="100" dirty="0">
                          <a:effectLst/>
                        </a:rPr>
                        <a:t>, Sb, Ce, U</a:t>
                      </a:r>
                      <a:r>
                        <a:rPr lang="ja-JP" sz="900" kern="100" dirty="0" err="1">
                          <a:effectLst/>
                        </a:rPr>
                        <a:t>を検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γ,α</a:t>
                      </a:r>
                      <a:r>
                        <a:rPr lang="ja-JP" sz="900" kern="100" dirty="0">
                          <a:effectLst/>
                        </a:rPr>
                        <a:t>ともに未検出。</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拭き取り後のスミア</a:t>
                      </a:r>
                      <a:r>
                        <a:rPr lang="ja-JP" sz="900" kern="100" dirty="0" err="1">
                          <a:effectLst/>
                        </a:rPr>
                        <a:t>ろ</a:t>
                      </a:r>
                      <a:r>
                        <a:rPr lang="ja-JP" sz="900" kern="100" dirty="0">
                          <a:effectLst/>
                        </a:rPr>
                        <a:t>紙の付着物から別のスミアろ紙で再採取したものを分析試料としたために，特徴および形成メカニズムの推定に至るまでに必要な情報を十分に得ることができなった。</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a:effectLst/>
                        </a:rPr>
                        <a:t>特筆すべき関心事項なし</a:t>
                      </a:r>
                      <a:endParaRPr lang="ja-JP" sz="1050" kern="100">
                        <a:effectLst/>
                      </a:endParaRPr>
                    </a:p>
                    <a:p>
                      <a:pPr algn="just">
                        <a:lnSpc>
                          <a:spcPts val="1200"/>
                        </a:lnSpc>
                        <a:spcAft>
                          <a:spcPts val="0"/>
                        </a:spcAft>
                      </a:pPr>
                      <a:r>
                        <a:rPr lang="en-US" sz="900" kern="100">
                          <a:effectLst/>
                        </a:rPr>
                        <a:t> </a:t>
                      </a:r>
                      <a:endParaRPr lang="ja-JP" sz="1050" kern="100">
                        <a:effectLst/>
                      </a:endParaRPr>
                    </a:p>
                    <a:p>
                      <a:pPr algn="just">
                        <a:lnSpc>
                          <a:spcPts val="1200"/>
                        </a:lnSpc>
                        <a:spcAft>
                          <a:spcPts val="0"/>
                        </a:spcAft>
                      </a:pPr>
                      <a:r>
                        <a:rPr lang="en-US" sz="900" kern="100">
                          <a:effectLst/>
                        </a:rPr>
                        <a:t> </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2126501">
                <a:tc>
                  <a:txBody>
                    <a:bodyPr/>
                    <a:lstStyle/>
                    <a:p>
                      <a:pPr algn="just">
                        <a:lnSpc>
                          <a:spcPts val="1200"/>
                        </a:lnSpc>
                        <a:spcAft>
                          <a:spcPts val="0"/>
                        </a:spcAft>
                      </a:pPr>
                      <a:r>
                        <a:rPr lang="en-US" sz="900" kern="100">
                          <a:effectLst/>
                        </a:rPr>
                        <a:t>2</a:t>
                      </a:r>
                      <a:r>
                        <a:rPr lang="ja-JP" sz="900" kern="100">
                          <a:effectLst/>
                        </a:rPr>
                        <a:t>号機</a:t>
                      </a:r>
                      <a:r>
                        <a:rPr lang="en-US" sz="900" kern="100">
                          <a:effectLst/>
                        </a:rPr>
                        <a:t> PCV</a:t>
                      </a:r>
                      <a:r>
                        <a:rPr lang="ja-JP" sz="900" kern="100">
                          <a:effectLst/>
                        </a:rPr>
                        <a:t>外（トーラス室）滞留水ろ過物ろ紙</a:t>
                      </a:r>
                      <a:endParaRPr lang="ja-JP" sz="1050" kern="100">
                        <a:effectLst/>
                      </a:endParaRPr>
                    </a:p>
                    <a:p>
                      <a:pPr algn="just">
                        <a:lnSpc>
                          <a:spcPts val="1200"/>
                        </a:lnSpc>
                        <a:spcAft>
                          <a:spcPts val="0"/>
                        </a:spcAft>
                      </a:pPr>
                      <a:r>
                        <a:rPr lang="en-US" sz="900" kern="100">
                          <a:effectLst/>
                        </a:rPr>
                        <a:t> </a:t>
                      </a:r>
                      <a:endParaRPr lang="ja-JP" sz="1050" kern="100">
                        <a:effectLst/>
                      </a:endParaRPr>
                    </a:p>
                    <a:p>
                      <a:pPr algn="just">
                        <a:lnSpc>
                          <a:spcPts val="1200"/>
                        </a:lnSpc>
                        <a:spcAft>
                          <a:spcPts val="0"/>
                        </a:spcAft>
                      </a:pPr>
                      <a:r>
                        <a:rPr lang="en-US" sz="900" kern="100">
                          <a:effectLst/>
                        </a:rPr>
                        <a:t>2u-TORUS-X-2019</a:t>
                      </a:r>
                      <a:endParaRPr lang="ja-JP" sz="1050" kern="100">
                        <a:effectLst/>
                      </a:endParaRPr>
                    </a:p>
                    <a:p>
                      <a:pPr algn="just">
                        <a:lnSpc>
                          <a:spcPts val="1200"/>
                        </a:lnSpc>
                        <a:spcAft>
                          <a:spcPts val="0"/>
                        </a:spcAft>
                      </a:pPr>
                      <a:r>
                        <a:rPr lang="en-US" sz="900" kern="100">
                          <a:effectLst/>
                        </a:rPr>
                        <a:t>  X=1, 2</a:t>
                      </a:r>
                      <a:endParaRPr lang="ja-JP" sz="105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（水</a:t>
                      </a:r>
                      <a:r>
                        <a:rPr lang="en-US" sz="900" kern="100" dirty="0">
                          <a:effectLst/>
                        </a:rPr>
                        <a:t>,</a:t>
                      </a:r>
                      <a:r>
                        <a:rPr lang="ja-JP" sz="900" kern="100" dirty="0">
                          <a:effectLst/>
                        </a:rPr>
                        <a:t>硝酸）】</a:t>
                      </a:r>
                      <a:r>
                        <a:rPr lang="en-US" sz="900" kern="100" dirty="0">
                          <a:effectLst/>
                        </a:rPr>
                        <a:t>Li, B, Na, Mg, Al, Ca, Cr, </a:t>
                      </a:r>
                      <a:r>
                        <a:rPr lang="en-US" sz="900" kern="100" dirty="0" err="1">
                          <a:effectLst/>
                        </a:rPr>
                        <a:t>Mn</a:t>
                      </a:r>
                      <a:r>
                        <a:rPr lang="en-US" sz="900" kern="100" dirty="0">
                          <a:effectLst/>
                        </a:rPr>
                        <a:t>, Fe, Co, Ni, Cu, Zn, </a:t>
                      </a:r>
                      <a:r>
                        <a:rPr lang="en-US" sz="900" kern="100" dirty="0" err="1">
                          <a:effectLst/>
                        </a:rPr>
                        <a:t>Sr</a:t>
                      </a:r>
                      <a:r>
                        <a:rPr lang="en-US" sz="900" kern="100" dirty="0">
                          <a:effectLst/>
                        </a:rPr>
                        <a:t>, </a:t>
                      </a:r>
                      <a:r>
                        <a:rPr lang="en-US" sz="900" kern="100" dirty="0" err="1">
                          <a:effectLst/>
                        </a:rPr>
                        <a:t>Rb</a:t>
                      </a:r>
                      <a:r>
                        <a:rPr lang="en-US" sz="900" kern="100" dirty="0">
                          <a:effectLst/>
                        </a:rPr>
                        <a:t>, Cd, Sn, Sb, Cs, Ba, Ce, </a:t>
                      </a:r>
                      <a:r>
                        <a:rPr lang="en-US" sz="900" kern="100" dirty="0" err="1">
                          <a:effectLst/>
                        </a:rPr>
                        <a:t>Pb</a:t>
                      </a:r>
                      <a:r>
                        <a:rPr lang="en-US" sz="900" kern="100" dirty="0">
                          <a:effectLst/>
                        </a:rPr>
                        <a:t>, U</a:t>
                      </a:r>
                      <a:r>
                        <a:rPr lang="ja-JP" sz="900" kern="100" dirty="0" err="1">
                          <a:effectLst/>
                        </a:rPr>
                        <a:t>を検</a:t>
                      </a:r>
                      <a:r>
                        <a:rPr lang="ja-JP" sz="900" kern="100" dirty="0">
                          <a:effectLst/>
                        </a:rPr>
                        <a:t>出。</a:t>
                      </a:r>
                      <a:r>
                        <a:rPr lang="en-US" sz="900" kern="100" dirty="0">
                          <a:effectLst/>
                        </a:rPr>
                        <a:t>Mo, </a:t>
                      </a:r>
                      <a:r>
                        <a:rPr lang="en-US" sz="900" kern="100" dirty="0" err="1">
                          <a:effectLst/>
                        </a:rPr>
                        <a:t>Te</a:t>
                      </a:r>
                      <a:r>
                        <a:rPr lang="en-US" sz="900" kern="100" dirty="0">
                          <a:effectLst/>
                        </a:rPr>
                        <a:t>, Ag</a:t>
                      </a:r>
                      <a:r>
                        <a:rPr lang="ja-JP" sz="900" kern="100" dirty="0">
                          <a:effectLst/>
                        </a:rPr>
                        <a:t>などの蒸発性</a:t>
                      </a:r>
                      <a:r>
                        <a:rPr lang="en-US" sz="900" kern="100" dirty="0">
                          <a:effectLst/>
                        </a:rPr>
                        <a:t>FP</a:t>
                      </a:r>
                      <a:r>
                        <a:rPr lang="ja-JP" sz="900" kern="100" dirty="0">
                          <a:effectLst/>
                        </a:rPr>
                        <a:t>成分は未検出。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ICP-MS</a:t>
                      </a:r>
                      <a:r>
                        <a:rPr lang="ja-JP" sz="900" kern="100" dirty="0">
                          <a:effectLst/>
                        </a:rPr>
                        <a:t>（王水</a:t>
                      </a:r>
                      <a:r>
                        <a:rPr lang="en-US" sz="900" kern="100" dirty="0">
                          <a:effectLst/>
                        </a:rPr>
                        <a:t>+</a:t>
                      </a:r>
                      <a:r>
                        <a:rPr lang="ja-JP" sz="900" kern="100" dirty="0">
                          <a:effectLst/>
                        </a:rPr>
                        <a:t>フッ酸）】</a:t>
                      </a:r>
                      <a:r>
                        <a:rPr lang="en-US" sz="900" kern="100" baseline="30000" dirty="0">
                          <a:effectLst/>
                        </a:rPr>
                        <a:t>235</a:t>
                      </a:r>
                      <a:r>
                        <a:rPr lang="en-US" sz="900" kern="100" dirty="0">
                          <a:effectLst/>
                        </a:rPr>
                        <a:t>U/</a:t>
                      </a:r>
                      <a:r>
                        <a:rPr lang="en-US" sz="900" kern="100" baseline="30000" dirty="0">
                          <a:effectLst/>
                        </a:rPr>
                        <a:t>238</a:t>
                      </a:r>
                      <a:r>
                        <a:rPr lang="en-US" sz="900" kern="100" dirty="0">
                          <a:effectLst/>
                        </a:rPr>
                        <a:t>U</a:t>
                      </a:r>
                      <a:r>
                        <a:rPr lang="ja-JP" sz="900" kern="100" dirty="0">
                          <a:effectLst/>
                        </a:rPr>
                        <a:t>は約</a:t>
                      </a:r>
                      <a:r>
                        <a:rPr lang="en-US" sz="900" kern="100" dirty="0">
                          <a:effectLst/>
                        </a:rPr>
                        <a:t>0.018</a:t>
                      </a:r>
                      <a:r>
                        <a:rPr lang="ja-JP" sz="900" kern="100" dirty="0" err="1">
                          <a:effectLst/>
                        </a:rPr>
                        <a:t>。</a:t>
                      </a:r>
                      <a:r>
                        <a:rPr lang="en-US" sz="900" kern="100" dirty="0">
                          <a:effectLst/>
                        </a:rPr>
                        <a:t>Cr/Fe</a:t>
                      </a:r>
                      <a:r>
                        <a:rPr lang="ja-JP" sz="900" kern="100" dirty="0">
                          <a:effectLst/>
                        </a:rPr>
                        <a:t>は約</a:t>
                      </a:r>
                      <a:r>
                        <a:rPr lang="en-US" sz="900" kern="100" dirty="0">
                          <a:effectLst/>
                        </a:rPr>
                        <a:t>0.001</a:t>
                      </a:r>
                      <a:endParaRPr lang="ja-JP" sz="1050" kern="100" dirty="0">
                        <a:effectLst/>
                      </a:endParaRPr>
                    </a:p>
                    <a:p>
                      <a:pPr marL="139700" indent="-139700" algn="just">
                        <a:lnSpc>
                          <a:spcPts val="1200"/>
                        </a:lnSpc>
                        <a:spcAft>
                          <a:spcPts val="0"/>
                        </a:spcAft>
                      </a:pPr>
                      <a:r>
                        <a:rPr lang="ja-JP" sz="900" kern="100" dirty="0">
                          <a:effectLst/>
                        </a:rPr>
                        <a:t>【放射能分析】</a:t>
                      </a:r>
                      <a:r>
                        <a:rPr lang="en-US" sz="900" kern="100" dirty="0">
                          <a:effectLst/>
                        </a:rPr>
                        <a:t> γ</a:t>
                      </a:r>
                      <a:r>
                        <a:rPr lang="ja-JP" sz="900" kern="100" dirty="0">
                          <a:effectLst/>
                        </a:rPr>
                        <a:t>で</a:t>
                      </a:r>
                      <a:r>
                        <a:rPr lang="en-US" sz="900" kern="100" baseline="30000" dirty="0">
                          <a:effectLst/>
                        </a:rPr>
                        <a:t>134</a:t>
                      </a:r>
                      <a:r>
                        <a:rPr lang="en-US" sz="900" kern="100" dirty="0">
                          <a:effectLst/>
                        </a:rPr>
                        <a:t>Cs, </a:t>
                      </a:r>
                      <a:r>
                        <a:rPr lang="en-US" sz="900" kern="100" baseline="30000" dirty="0">
                          <a:effectLst/>
                        </a:rPr>
                        <a:t>137</a:t>
                      </a:r>
                      <a:r>
                        <a:rPr lang="en-US" sz="900" kern="100" dirty="0">
                          <a:effectLst/>
                        </a:rPr>
                        <a:t>Cs</a:t>
                      </a:r>
                      <a:r>
                        <a:rPr lang="ja-JP" sz="900" kern="100" dirty="0" err="1">
                          <a:effectLst/>
                        </a:rPr>
                        <a:t>を検</a:t>
                      </a:r>
                      <a:r>
                        <a:rPr lang="ja-JP" sz="900" kern="100" dirty="0">
                          <a:effectLst/>
                        </a:rPr>
                        <a:t>出。</a:t>
                      </a:r>
                      <a:r>
                        <a:rPr lang="en-US" sz="900" kern="100" dirty="0">
                          <a:effectLst/>
                        </a:rPr>
                        <a:t>α</a:t>
                      </a:r>
                      <a:r>
                        <a:rPr lang="ja-JP" sz="900" kern="100" dirty="0" err="1">
                          <a:effectLst/>
                        </a:rPr>
                        <a:t>は未検</a:t>
                      </a:r>
                      <a:r>
                        <a:rPr lang="ja-JP" sz="900" kern="100" dirty="0">
                          <a:effectLst/>
                        </a:rPr>
                        <a:t>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SEM/WDX</a:t>
                      </a:r>
                      <a:r>
                        <a:rPr lang="ja-JP" sz="900" kern="100" dirty="0">
                          <a:effectLst/>
                        </a:rPr>
                        <a:t>】</a:t>
                      </a:r>
                      <a:r>
                        <a:rPr lang="en-US" sz="900" kern="100" dirty="0">
                          <a:effectLst/>
                        </a:rPr>
                        <a:t>U</a:t>
                      </a:r>
                      <a:r>
                        <a:rPr lang="ja-JP" sz="900" kern="100" dirty="0">
                          <a:effectLst/>
                        </a:rPr>
                        <a:t>と同一部位に</a:t>
                      </a:r>
                      <a:r>
                        <a:rPr lang="en-US" sz="900" kern="100" dirty="0">
                          <a:effectLst/>
                        </a:rPr>
                        <a:t>Pu</a:t>
                      </a:r>
                      <a:r>
                        <a:rPr lang="ja-JP" sz="900" kern="100" dirty="0">
                          <a:effectLst/>
                        </a:rPr>
                        <a:t>検出。</a:t>
                      </a:r>
                      <a:r>
                        <a:rPr lang="en-US" sz="900" kern="100" dirty="0">
                          <a:effectLst/>
                        </a:rPr>
                        <a:t>U</a:t>
                      </a:r>
                      <a:r>
                        <a:rPr lang="ja-JP" sz="900" kern="100" dirty="0">
                          <a:effectLst/>
                        </a:rPr>
                        <a:t>粒子周囲に</a:t>
                      </a:r>
                      <a:r>
                        <a:rPr lang="en-US" sz="900" kern="100" dirty="0">
                          <a:effectLst/>
                        </a:rPr>
                        <a:t>Fe</a:t>
                      </a:r>
                      <a:r>
                        <a:rPr lang="ja-JP" sz="900" kern="100" dirty="0">
                          <a:effectLst/>
                        </a:rPr>
                        <a:t>検出</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SEM/EDX</a:t>
                      </a:r>
                      <a:r>
                        <a:rPr lang="ja-JP" sz="900" kern="100" dirty="0">
                          <a:effectLst/>
                        </a:rPr>
                        <a:t>】</a:t>
                      </a:r>
                      <a:r>
                        <a:rPr lang="en-US" sz="900" kern="100" dirty="0">
                          <a:effectLst/>
                        </a:rPr>
                        <a:t>U</a:t>
                      </a:r>
                      <a:r>
                        <a:rPr lang="ja-JP" sz="900" kern="100" dirty="0">
                          <a:effectLst/>
                        </a:rPr>
                        <a:t>濃縮箇所（</a:t>
                      </a:r>
                      <a:r>
                        <a:rPr lang="en-US" sz="900" kern="100" dirty="0">
                          <a:effectLst/>
                        </a:rPr>
                        <a:t>5</a:t>
                      </a:r>
                      <a:r>
                        <a:rPr lang="ja-JP" sz="900" kern="100" dirty="0">
                          <a:effectLst/>
                        </a:rPr>
                        <a:t>箇所）のうち、</a:t>
                      </a:r>
                      <a:r>
                        <a:rPr lang="en-US" sz="900" kern="100" dirty="0" err="1">
                          <a:effectLst/>
                        </a:rPr>
                        <a:t>Zr</a:t>
                      </a:r>
                      <a:r>
                        <a:rPr lang="en-US" sz="900" kern="100" dirty="0">
                          <a:effectLst/>
                        </a:rPr>
                        <a:t> / (</a:t>
                      </a:r>
                      <a:r>
                        <a:rPr lang="en-US" sz="900" kern="100" dirty="0" err="1">
                          <a:effectLst/>
                        </a:rPr>
                        <a:t>U+Zr</a:t>
                      </a:r>
                      <a:r>
                        <a:rPr lang="en-US" sz="900" kern="100" dirty="0">
                          <a:effectLst/>
                        </a:rPr>
                        <a:t>)</a:t>
                      </a:r>
                      <a:r>
                        <a:rPr lang="ja-JP" sz="900" kern="100" dirty="0">
                          <a:effectLst/>
                        </a:rPr>
                        <a:t>比が低い領域、および同比が中間程度の領域が存在。</a:t>
                      </a:r>
                      <a:endParaRPr lang="ja-JP" sz="1050" kern="100" dirty="0">
                        <a:effectLst/>
                      </a:endParaRPr>
                    </a:p>
                    <a:p>
                      <a:pPr marL="139700" indent="-139700" algn="just">
                        <a:lnSpc>
                          <a:spcPts val="1200"/>
                        </a:lnSpc>
                        <a:spcAft>
                          <a:spcPts val="0"/>
                        </a:spcAft>
                      </a:pPr>
                      <a:r>
                        <a:rPr lang="ja-JP" sz="900" kern="100" dirty="0">
                          <a:effectLst/>
                        </a:rPr>
                        <a:t>【</a:t>
                      </a:r>
                      <a:r>
                        <a:rPr lang="en-US" sz="900" kern="100" dirty="0">
                          <a:effectLst/>
                        </a:rPr>
                        <a:t>TEM</a:t>
                      </a:r>
                      <a:r>
                        <a:rPr lang="ja-JP" sz="900" kern="100" dirty="0">
                          <a:effectLst/>
                        </a:rPr>
                        <a:t>】</a:t>
                      </a:r>
                      <a:r>
                        <a:rPr lang="en-US" sz="900" kern="100" dirty="0">
                          <a:effectLst/>
                        </a:rPr>
                        <a:t>c-UO</a:t>
                      </a:r>
                      <a:r>
                        <a:rPr lang="en-US" sz="900" kern="100" baseline="-25000" dirty="0">
                          <a:effectLst/>
                        </a:rPr>
                        <a:t>2</a:t>
                      </a:r>
                      <a:r>
                        <a:rPr lang="en-US" sz="900" kern="100" dirty="0">
                          <a:effectLst/>
                        </a:rPr>
                        <a:t>, c-(</a:t>
                      </a:r>
                      <a:r>
                        <a:rPr lang="en-US" sz="900" kern="100" dirty="0" err="1">
                          <a:effectLst/>
                        </a:rPr>
                        <a:t>U,Zr</a:t>
                      </a:r>
                      <a:r>
                        <a:rPr lang="en-US" sz="900" kern="100" dirty="0">
                          <a:effectLst/>
                        </a:rPr>
                        <a:t>)O</a:t>
                      </a:r>
                      <a:r>
                        <a:rPr lang="en-US" sz="900" kern="100" baseline="-25000" dirty="0">
                          <a:effectLst/>
                        </a:rPr>
                        <a:t>2</a:t>
                      </a:r>
                      <a:r>
                        <a:rPr lang="en-US" sz="900" kern="100" dirty="0">
                          <a:effectLst/>
                        </a:rPr>
                        <a:t>, spinel-FeCr</a:t>
                      </a:r>
                      <a:r>
                        <a:rPr lang="en-US" sz="900" kern="100" baseline="-25000" dirty="0">
                          <a:effectLst/>
                        </a:rPr>
                        <a:t>2</a:t>
                      </a:r>
                      <a:r>
                        <a:rPr lang="en-US" sz="900" kern="100" dirty="0">
                          <a:effectLst/>
                        </a:rPr>
                        <a:t>O</a:t>
                      </a:r>
                      <a:r>
                        <a:rPr lang="en-US" sz="900" kern="100" baseline="-25000" dirty="0">
                          <a:effectLst/>
                        </a:rPr>
                        <a:t>4</a:t>
                      </a:r>
                      <a:r>
                        <a:rPr lang="en-US" sz="900" kern="100" dirty="0">
                          <a:effectLst/>
                        </a:rPr>
                        <a:t>, Cr</a:t>
                      </a:r>
                      <a:r>
                        <a:rPr lang="en-US" sz="900" kern="100" baseline="-25000" dirty="0">
                          <a:effectLst/>
                        </a:rPr>
                        <a:t>2</a:t>
                      </a:r>
                      <a:r>
                        <a:rPr lang="en-US" sz="900" kern="100" dirty="0">
                          <a:effectLst/>
                        </a:rPr>
                        <a:t>O</a:t>
                      </a:r>
                      <a:r>
                        <a:rPr lang="en-US" sz="900" kern="100" baseline="-25000" dirty="0">
                          <a:effectLst/>
                        </a:rPr>
                        <a:t>3</a:t>
                      </a:r>
                      <a:endParaRPr lang="ja-JP" sz="1050" kern="100" dirty="0">
                        <a:effectLst/>
                      </a:endParaRPr>
                    </a:p>
                    <a:p>
                      <a:pPr marL="139700" indent="-139700"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lvl="0" indent="-87313" algn="just">
                        <a:lnSpc>
                          <a:spcPts val="1200"/>
                        </a:lnSpc>
                        <a:spcAft>
                          <a:spcPts val="0"/>
                        </a:spcAft>
                        <a:buFont typeface="Wingdings" panose="05000000000000000000" pitchFamily="2" charset="2"/>
                        <a:buChar char=""/>
                      </a:pPr>
                      <a:r>
                        <a:rPr lang="en-US" sz="900" kern="100" dirty="0">
                          <a:effectLst/>
                        </a:rPr>
                        <a:t>U</a:t>
                      </a:r>
                      <a:r>
                        <a:rPr lang="ja-JP" sz="900" kern="100" dirty="0">
                          <a:effectLst/>
                        </a:rPr>
                        <a:t>は燃料由来と推定。また，蒸発性</a:t>
                      </a:r>
                      <a:r>
                        <a:rPr lang="en-US" sz="900" kern="100" dirty="0">
                          <a:effectLst/>
                        </a:rPr>
                        <a:t>FP</a:t>
                      </a:r>
                      <a:r>
                        <a:rPr lang="ja-JP" sz="900" kern="100" dirty="0">
                          <a:effectLst/>
                        </a:rPr>
                        <a:t>成分がほとんど検出されておらず，</a:t>
                      </a:r>
                      <a:r>
                        <a:rPr lang="en-US" sz="900" kern="100" dirty="0">
                          <a:effectLst/>
                        </a:rPr>
                        <a:t>FP</a:t>
                      </a:r>
                      <a:r>
                        <a:rPr lang="ja-JP" sz="900" kern="100" dirty="0">
                          <a:effectLst/>
                        </a:rPr>
                        <a:t>成分は冷却水中に溶出した可能性、あるいは，高温過程で蒸発性</a:t>
                      </a:r>
                      <a:r>
                        <a:rPr lang="en-US" sz="900" kern="100" dirty="0">
                          <a:effectLst/>
                        </a:rPr>
                        <a:t>FP</a:t>
                      </a:r>
                      <a:r>
                        <a:rPr lang="ja-JP" sz="900" kern="100" dirty="0">
                          <a:effectLst/>
                        </a:rPr>
                        <a:t>がほとんど残留していない炉心物質が由来となっている可能性を示唆。</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err="1">
                          <a:effectLst/>
                        </a:rPr>
                        <a:t>Zr</a:t>
                      </a:r>
                      <a:r>
                        <a:rPr lang="en-US" sz="900" kern="100" dirty="0">
                          <a:effectLst/>
                        </a:rPr>
                        <a:t>, Fe, Cr</a:t>
                      </a:r>
                      <a:r>
                        <a:rPr lang="ja-JP" sz="900" kern="100" dirty="0">
                          <a:effectLst/>
                        </a:rPr>
                        <a:t>をほとんど含有していない</a:t>
                      </a:r>
                      <a:r>
                        <a:rPr lang="en-US" sz="900" kern="100" dirty="0">
                          <a:effectLst/>
                        </a:rPr>
                        <a:t>U</a:t>
                      </a:r>
                      <a:r>
                        <a:rPr lang="ja-JP" sz="900" kern="100" dirty="0">
                          <a:effectLst/>
                        </a:rPr>
                        <a:t>粒子は、粒子内の成分分布が比較的均質であり，気体から凝集して形成した粒子（</a:t>
                      </a:r>
                      <a:r>
                        <a:rPr lang="en-US" sz="900" kern="100" dirty="0">
                          <a:effectLst/>
                        </a:rPr>
                        <a:t>Type-II</a:t>
                      </a:r>
                      <a:r>
                        <a:rPr lang="ja-JP" sz="900" kern="100" dirty="0">
                          <a:effectLst/>
                        </a:rPr>
                        <a:t>）、または燃料破砕片の可能性。</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err="1">
                          <a:effectLst/>
                        </a:rPr>
                        <a:t>Zr</a:t>
                      </a:r>
                      <a:r>
                        <a:rPr lang="en-US" sz="900" kern="100" dirty="0">
                          <a:effectLst/>
                        </a:rPr>
                        <a:t>, Fe, Cr</a:t>
                      </a:r>
                      <a:r>
                        <a:rPr lang="ja-JP" sz="900" kern="100" dirty="0" err="1">
                          <a:effectLst/>
                        </a:rPr>
                        <a:t>が固</a:t>
                      </a:r>
                      <a:r>
                        <a:rPr lang="ja-JP" sz="900" kern="100" dirty="0">
                          <a:effectLst/>
                        </a:rPr>
                        <a:t>溶した</a:t>
                      </a:r>
                      <a:r>
                        <a:rPr lang="en-US" sz="900" kern="100" dirty="0">
                          <a:effectLst/>
                        </a:rPr>
                        <a:t>U</a:t>
                      </a:r>
                      <a:r>
                        <a:rPr lang="ja-JP" sz="900" kern="100" dirty="0">
                          <a:effectLst/>
                        </a:rPr>
                        <a:t>粒子は、液相から凝固した粒子（</a:t>
                      </a:r>
                      <a:r>
                        <a:rPr lang="en-US" sz="900" kern="100" dirty="0">
                          <a:effectLst/>
                        </a:rPr>
                        <a:t>Type-I</a:t>
                      </a:r>
                      <a:r>
                        <a:rPr lang="ja-JP" sz="900" kern="100" dirty="0">
                          <a:effectLst/>
                        </a:rPr>
                        <a:t>）である可能性。</a:t>
                      </a:r>
                      <a:endParaRPr lang="ja-JP" sz="1050" kern="100" dirty="0">
                        <a:effectLst/>
                      </a:endParaRPr>
                    </a:p>
                    <a:p>
                      <a:pPr marL="87313" lvl="0" indent="-87313" algn="just">
                        <a:lnSpc>
                          <a:spcPts val="1200"/>
                        </a:lnSpc>
                        <a:spcAft>
                          <a:spcPts val="0"/>
                        </a:spcAft>
                        <a:buFont typeface="Wingdings" panose="05000000000000000000" pitchFamily="2" charset="2"/>
                        <a:buChar char=""/>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just">
                        <a:lnSpc>
                          <a:spcPts val="1200"/>
                        </a:lnSpc>
                        <a:spcAft>
                          <a:spcPts val="0"/>
                        </a:spcAft>
                      </a:pPr>
                      <a:r>
                        <a:rPr lang="ja-JP" sz="900" kern="100" dirty="0">
                          <a:effectLst/>
                        </a:rPr>
                        <a:t>特筆すべき関心事項なし</a:t>
                      </a:r>
                      <a:endParaRPr lang="ja-JP" sz="105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2u</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滞留水</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5" name="正方形/長方形 4"/>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ja-JP" altLang="en-US" dirty="0" smtClean="0"/>
              <a:t>（</a:t>
            </a:r>
            <a:r>
              <a:rPr lang="en-US" altLang="ja-JP" dirty="0" smtClean="0"/>
              <a:t>2</a:t>
            </a:r>
            <a:r>
              <a:rPr lang="ja-JP" altLang="en-US" dirty="0" smtClean="0"/>
              <a:t>号機</a:t>
            </a:r>
            <a:r>
              <a:rPr lang="ja-JP" altLang="en-US" dirty="0"/>
              <a:t>）</a:t>
            </a:r>
            <a:r>
              <a:rPr lang="ja-JP" altLang="en-US" dirty="0" smtClean="0"/>
              <a:t>（</a:t>
            </a:r>
            <a:r>
              <a:rPr lang="en-US" altLang="ja-JP" dirty="0" smtClean="0"/>
              <a:t>3/4</a:t>
            </a:r>
            <a:r>
              <a:rPr lang="ja-JP" altLang="en-US" dirty="0" smtClean="0"/>
              <a:t>）</a:t>
            </a:r>
            <a:endParaRPr lang="ja-JP" altLang="en-US" dirty="0"/>
          </a:p>
        </p:txBody>
      </p:sp>
      <p:sp>
        <p:nvSpPr>
          <p:cNvPr id="6" name="テキスト ボックス 5"/>
          <p:cNvSpPr txBox="1"/>
          <p:nvPr/>
        </p:nvSpPr>
        <p:spPr>
          <a:xfrm>
            <a:off x="334312" y="4707187"/>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2019</a:t>
            </a:r>
            <a:r>
              <a:rPr kumimoji="1" lang="ja-JP" altLang="en-US" sz="1000" dirty="0" smtClean="0">
                <a:solidFill>
                  <a:srgbClr val="FF0000"/>
                </a:solidFill>
              </a:rPr>
              <a:t>年度</a:t>
            </a:r>
            <a:endParaRPr kumimoji="1" lang="ja-JP" altLang="en-US" sz="1000" dirty="0">
              <a:solidFill>
                <a:srgbClr val="FF0000"/>
              </a:solidFill>
            </a:endParaRPr>
          </a:p>
        </p:txBody>
      </p:sp>
      <p:sp>
        <p:nvSpPr>
          <p:cNvPr id="7" name="テキスト ボックス 6"/>
          <p:cNvSpPr txBox="1"/>
          <p:nvPr/>
        </p:nvSpPr>
        <p:spPr>
          <a:xfrm>
            <a:off x="670488" y="2212758"/>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2019</a:t>
            </a:r>
            <a:r>
              <a:rPr kumimoji="1" lang="ja-JP" altLang="en-US" sz="1000" dirty="0" smtClean="0">
                <a:solidFill>
                  <a:srgbClr val="FF0000"/>
                </a:solidFill>
              </a:rPr>
              <a:t>年度</a:t>
            </a:r>
            <a:endParaRPr kumimoji="1" lang="ja-JP" altLang="en-US" sz="1000" dirty="0">
              <a:solidFill>
                <a:srgbClr val="FF0000"/>
              </a:solidFill>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8</a:t>
            </a:fld>
            <a:endParaRPr kumimoji="1" lang="ja-JP" altLang="en-US"/>
          </a:p>
        </p:txBody>
      </p:sp>
    </p:spTree>
    <p:extLst>
      <p:ext uri="{BB962C8B-B14F-4D97-AF65-F5344CB8AC3E}">
        <p14:creationId xmlns:p14="http://schemas.microsoft.com/office/powerpoint/2010/main" val="9243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87656699"/>
              </p:ext>
            </p:extLst>
          </p:nvPr>
        </p:nvGraphicFramePr>
        <p:xfrm>
          <a:off x="146797" y="485558"/>
          <a:ext cx="8760758" cy="6203607"/>
        </p:xfrm>
        <a:graphic>
          <a:graphicData uri="http://schemas.openxmlformats.org/drawingml/2006/table">
            <a:tbl>
              <a:tblPr firstRow="1" firstCol="1" bandRow="1">
                <a:tableStyleId>{5C22544A-7EE6-4342-B048-85BDC9FD1C3A}</a:tableStyleId>
              </a:tblPr>
              <a:tblGrid>
                <a:gridCol w="858537">
                  <a:extLst>
                    <a:ext uri="{9D8B030D-6E8A-4147-A177-3AD203B41FA5}">
                      <a16:colId xmlns:a16="http://schemas.microsoft.com/office/drawing/2014/main" val="2279194711"/>
                    </a:ext>
                  </a:extLst>
                </a:gridCol>
                <a:gridCol w="2820354">
                  <a:extLst>
                    <a:ext uri="{9D8B030D-6E8A-4147-A177-3AD203B41FA5}">
                      <a16:colId xmlns:a16="http://schemas.microsoft.com/office/drawing/2014/main" val="377220654"/>
                    </a:ext>
                  </a:extLst>
                </a:gridCol>
                <a:gridCol w="1794061">
                  <a:extLst>
                    <a:ext uri="{9D8B030D-6E8A-4147-A177-3AD203B41FA5}">
                      <a16:colId xmlns:a16="http://schemas.microsoft.com/office/drawing/2014/main" val="2581969484"/>
                    </a:ext>
                  </a:extLst>
                </a:gridCol>
                <a:gridCol w="2038351">
                  <a:extLst>
                    <a:ext uri="{9D8B030D-6E8A-4147-A177-3AD203B41FA5}">
                      <a16:colId xmlns:a16="http://schemas.microsoft.com/office/drawing/2014/main" val="3409035531"/>
                    </a:ext>
                  </a:extLst>
                </a:gridCol>
                <a:gridCol w="1249455">
                  <a:extLst>
                    <a:ext uri="{9D8B030D-6E8A-4147-A177-3AD203B41FA5}">
                      <a16:colId xmlns:a16="http://schemas.microsoft.com/office/drawing/2014/main" val="3861610893"/>
                    </a:ext>
                  </a:extLst>
                </a:gridCol>
              </a:tblGrid>
              <a:tr h="65466">
                <a:tc rowSpan="2">
                  <a:txBody>
                    <a:bodyPr/>
                    <a:lstStyle/>
                    <a:p>
                      <a:pPr algn="ctr">
                        <a:lnSpc>
                          <a:spcPts val="1200"/>
                        </a:lnSpc>
                        <a:spcAft>
                          <a:spcPts val="0"/>
                        </a:spcAft>
                      </a:pPr>
                      <a:r>
                        <a:rPr lang="ja-JP" sz="900" kern="100" dirty="0">
                          <a:effectLst/>
                        </a:rPr>
                        <a:t>採取箇所</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sz="900" kern="100" dirty="0">
                          <a:effectLst/>
                        </a:rPr>
                        <a:t>下段は試料</a:t>
                      </a:r>
                      <a:r>
                        <a:rPr lang="en-US" sz="900" kern="100" dirty="0">
                          <a:effectLst/>
                        </a:rPr>
                        <a:t>ID</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gridSpan="2">
                  <a:txBody>
                    <a:bodyPr/>
                    <a:lstStyle/>
                    <a:p>
                      <a:pPr algn="ctr">
                        <a:lnSpc>
                          <a:spcPts val="1200"/>
                        </a:lnSpc>
                        <a:spcAft>
                          <a:spcPts val="0"/>
                        </a:spcAft>
                      </a:pPr>
                      <a:r>
                        <a:rPr lang="ja-JP" sz="900" kern="100" dirty="0">
                          <a:effectLst/>
                        </a:rPr>
                        <a:t>既往知見</a:t>
                      </a:r>
                      <a:r>
                        <a:rPr lang="en-US" sz="900" kern="100" baseline="30000" dirty="0">
                          <a:effectLst/>
                        </a:rPr>
                        <a:t>a</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hMerge="1">
                  <a:txBody>
                    <a:bodyPr/>
                    <a:lstStyle/>
                    <a:p>
                      <a:endParaRPr kumimoji="1" lang="ja-JP" altLang="en-US"/>
                    </a:p>
                  </a:txBody>
                  <a:tcPr/>
                </a:tc>
                <a:tc rowSpan="2">
                  <a:txBody>
                    <a:bodyPr/>
                    <a:lstStyle/>
                    <a:p>
                      <a:pPr algn="ctr">
                        <a:lnSpc>
                          <a:spcPts val="1200"/>
                        </a:lnSpc>
                        <a:spcAft>
                          <a:spcPts val="0"/>
                        </a:spcAft>
                      </a:pPr>
                      <a:r>
                        <a:rPr lang="ja-JP" sz="900" kern="100" dirty="0">
                          <a:effectLst/>
                        </a:rPr>
                        <a:t>関心</a:t>
                      </a:r>
                      <a:r>
                        <a:rPr lang="ja-JP" sz="900" kern="100" dirty="0" smtClean="0">
                          <a:effectLst/>
                        </a:rPr>
                        <a:t>事項</a:t>
                      </a:r>
                      <a:endParaRPr lang="en-US" altLang="ja-JP" sz="900" kern="100" dirty="0" smtClean="0">
                        <a:effectLst/>
                      </a:endParaRPr>
                    </a:p>
                    <a:p>
                      <a:pPr algn="ctr">
                        <a:lnSpc>
                          <a:spcPts val="1200"/>
                        </a:lnSpc>
                        <a:spcAft>
                          <a:spcPts val="0"/>
                        </a:spcAft>
                      </a:pPr>
                      <a:r>
                        <a:rPr lang="ja-JP" altLang="en-US"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（サンプル特有）</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rowSpan="2">
                  <a:txBody>
                    <a:bodyPr/>
                    <a:lstStyle/>
                    <a:p>
                      <a:pPr algn="ctr">
                        <a:lnSpc>
                          <a:spcPts val="1200"/>
                        </a:lnSpc>
                        <a:spcAft>
                          <a:spcPts val="0"/>
                        </a:spcAft>
                      </a:pP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NFD</a:t>
                      </a: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保管</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5322268"/>
                  </a:ext>
                </a:extLst>
              </a:tr>
              <a:tr h="168701">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a:txBody>
                    <a:bodyPr/>
                    <a:lstStyle/>
                    <a:p>
                      <a:pPr algn="ctr">
                        <a:lnSpc>
                          <a:spcPts val="1200"/>
                        </a:lnSpc>
                        <a:spcAft>
                          <a:spcPts val="0"/>
                        </a:spcAft>
                      </a:pPr>
                      <a:r>
                        <a:rPr lang="ja-JP" sz="900" b="1" kern="100" dirty="0">
                          <a:solidFill>
                            <a:schemeClr val="bg1"/>
                          </a:solidFill>
                          <a:effectLst/>
                        </a:rPr>
                        <a:t>分析データ概要</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主な推定・評価</a:t>
                      </a:r>
                      <a:endParaRPr lang="ja-JP" sz="1000" b="1" kern="100" dirty="0">
                        <a:solidFill>
                          <a:schemeClr val="bg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nchor="ctr">
                    <a:solidFill>
                      <a:schemeClr val="accent1"/>
                    </a:solidFill>
                  </a:tcPr>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tc vMerge="1">
                  <a:txBody>
                    <a:bodyPr/>
                    <a:lstStyle/>
                    <a:p>
                      <a:pPr algn="ctr">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430" marR="17430" marT="0" marB="0"/>
                </a:tc>
                <a:extLst>
                  <a:ext uri="{0D108BD9-81ED-4DB2-BD59-A6C34878D82A}">
                    <a16:rowId xmlns:a16="http://schemas.microsoft.com/office/drawing/2014/main" val="1969430672"/>
                  </a:ext>
                </a:extLst>
              </a:tr>
              <a:tr h="1258182">
                <a:tc>
                  <a:txBody>
                    <a:bodyPr/>
                    <a:lstStyle/>
                    <a:p>
                      <a:pPr algn="just">
                        <a:lnSpc>
                          <a:spcPts val="1200"/>
                        </a:lnSpc>
                        <a:spcAft>
                          <a:spcPts val="0"/>
                        </a:spcAft>
                      </a:pPr>
                      <a:r>
                        <a:rPr lang="en-US" sz="900" kern="100" dirty="0" smtClean="0">
                          <a:effectLst/>
                        </a:rPr>
                        <a:t>2</a:t>
                      </a:r>
                      <a:r>
                        <a:rPr lang="ja-JP" sz="900" kern="100" dirty="0" smtClean="0">
                          <a:effectLst/>
                        </a:rPr>
                        <a:t>号機</a:t>
                      </a:r>
                      <a:r>
                        <a:rPr lang="en-US" altLang="ja-JP" sz="900" kern="100" dirty="0" smtClean="0">
                          <a:effectLst/>
                        </a:rPr>
                        <a:t> X-6</a:t>
                      </a:r>
                      <a:r>
                        <a:rPr lang="ja-JP" altLang="en-US" sz="900" kern="100" dirty="0" smtClean="0">
                          <a:effectLst/>
                        </a:rPr>
                        <a:t>ペネ調査装置付着物</a:t>
                      </a:r>
                      <a:endParaRPr lang="ja-JP" sz="1050" kern="100" dirty="0">
                        <a:effectLst/>
                      </a:endParaRPr>
                    </a:p>
                    <a:p>
                      <a:pPr algn="just">
                        <a:lnSpc>
                          <a:spcPts val="1200"/>
                        </a:lnSpc>
                        <a:spcAft>
                          <a:spcPts val="0"/>
                        </a:spcAft>
                      </a:pPr>
                      <a:r>
                        <a:rPr lang="en-US" sz="900" kern="100" dirty="0">
                          <a:effectLst/>
                        </a:rPr>
                        <a:t> </a:t>
                      </a:r>
                      <a:endParaRPr lang="ja-JP" sz="1050" kern="100" dirty="0">
                        <a:effectLst/>
                      </a:endParaRPr>
                    </a:p>
                    <a:p>
                      <a:pPr algn="just">
                        <a:lnSpc>
                          <a:spcPts val="1200"/>
                        </a:lnSpc>
                        <a:spcAft>
                          <a:spcPts val="0"/>
                        </a:spcAft>
                      </a:pPr>
                      <a:r>
                        <a:rPr lang="en-US" altLang="ja-JP" sz="900" kern="100" dirty="0" smtClean="0">
                          <a:effectLst/>
                        </a:rPr>
                        <a:t>2PEN2101</a:t>
                      </a:r>
                    </a:p>
                    <a:p>
                      <a:pPr algn="just">
                        <a:lnSpc>
                          <a:spcPts val="1200"/>
                        </a:lnSpc>
                        <a:spcAft>
                          <a:spcPts val="0"/>
                        </a:spcAft>
                      </a:pPr>
                      <a:r>
                        <a:rPr lang="ja-JP" altLang="en-US" sz="900" kern="100" dirty="0" smtClean="0">
                          <a:effectLst/>
                        </a:rPr>
                        <a:t>～</a:t>
                      </a:r>
                      <a:r>
                        <a:rPr lang="en-US" altLang="ja-JP" sz="900" kern="100" dirty="0" smtClean="0">
                          <a:effectLst/>
                        </a:rPr>
                        <a:t>2PEN2103</a:t>
                      </a:r>
                      <a:endParaRPr lang="ja-JP" sz="900" kern="100" dirty="0">
                        <a:effectLst/>
                      </a:endParaRPr>
                    </a:p>
                    <a:p>
                      <a:pPr algn="just">
                        <a:lnSpc>
                          <a:spcPts val="1200"/>
                        </a:lnSpc>
                        <a:spcAft>
                          <a:spcPts val="0"/>
                        </a:spcAft>
                      </a:pP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indent="-87313" algn="just">
                        <a:lnSpc>
                          <a:spcPts val="1200"/>
                        </a:lnSpc>
                        <a:spcAft>
                          <a:spcPts val="0"/>
                        </a:spcAft>
                      </a:pPr>
                      <a:r>
                        <a:rPr lang="ja-JP" sz="900" kern="100" dirty="0">
                          <a:effectLst/>
                        </a:rPr>
                        <a:t>【</a:t>
                      </a:r>
                      <a:r>
                        <a:rPr lang="en-US" sz="900" kern="100" dirty="0" smtClean="0">
                          <a:effectLst/>
                        </a:rPr>
                        <a:t>ICP-MS(</a:t>
                      </a:r>
                      <a:r>
                        <a:rPr lang="ja-JP" altLang="en-US" sz="900" kern="100" dirty="0" smtClean="0">
                          <a:effectLst/>
                        </a:rPr>
                        <a:t>硝酸</a:t>
                      </a:r>
                      <a:r>
                        <a:rPr lang="en-US" altLang="ja-JP" sz="900" kern="100" dirty="0" smtClean="0">
                          <a:effectLst/>
                        </a:rPr>
                        <a:t>+</a:t>
                      </a:r>
                      <a:r>
                        <a:rPr lang="ja-JP" altLang="en-US" sz="900" kern="100" dirty="0" smtClean="0">
                          <a:effectLst/>
                        </a:rPr>
                        <a:t>フッ酸</a:t>
                      </a:r>
                      <a:r>
                        <a:rPr lang="en-US" altLang="ja-JP" sz="900" kern="100" dirty="0" smtClean="0">
                          <a:effectLst/>
                        </a:rPr>
                        <a:t>)</a:t>
                      </a:r>
                      <a:r>
                        <a:rPr lang="ja-JP" sz="900" kern="100" dirty="0" smtClean="0">
                          <a:effectLst/>
                        </a:rPr>
                        <a:t>】</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Ni</a:t>
                      </a:r>
                      <a:r>
                        <a:rPr lang="ja-JP" altLang="en-US" sz="900" kern="100" dirty="0" err="1" smtClean="0">
                          <a:effectLst/>
                        </a:rPr>
                        <a:t>，</a:t>
                      </a:r>
                      <a:r>
                        <a:rPr lang="en-US" altLang="ja-JP" sz="900" kern="100" dirty="0" smtClean="0">
                          <a:effectLst/>
                        </a:rPr>
                        <a:t>Mo</a:t>
                      </a:r>
                      <a:r>
                        <a:rPr lang="ja-JP" altLang="en-US" sz="900" kern="100" dirty="0" err="1" smtClean="0">
                          <a:effectLst/>
                        </a:rPr>
                        <a:t>，</a:t>
                      </a:r>
                      <a:r>
                        <a:rPr lang="en-US" altLang="ja-JP" sz="900" kern="100" dirty="0" err="1" smtClean="0">
                          <a:effectLst/>
                        </a:rPr>
                        <a:t>Nd</a:t>
                      </a:r>
                      <a:r>
                        <a:rPr lang="ja-JP" altLang="en-US" sz="900" kern="100" dirty="0" err="1" smtClean="0">
                          <a:effectLst/>
                        </a:rPr>
                        <a:t>，</a:t>
                      </a:r>
                      <a:r>
                        <a:rPr lang="en-US" altLang="ja-JP" sz="900" kern="100" dirty="0" smtClean="0">
                          <a:effectLst/>
                        </a:rPr>
                        <a:t>U</a:t>
                      </a:r>
                      <a:r>
                        <a:rPr lang="ja-JP" altLang="en-US" sz="900" kern="100" dirty="0" smtClean="0">
                          <a:effectLst/>
                        </a:rPr>
                        <a:t>を定量。</a:t>
                      </a:r>
                      <a:endParaRPr lang="ja-JP" sz="1050" kern="100" dirty="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latin typeface="+mn-lt"/>
                          <a:ea typeface="+mn-ea"/>
                        </a:rPr>
                        <a:t>【放射能分析】</a:t>
                      </a:r>
                      <a:r>
                        <a:rPr lang="en-US" altLang="ja-JP" sz="900" kern="100" dirty="0" smtClean="0">
                          <a:effectLst/>
                          <a:latin typeface="+mn-lt"/>
                          <a:ea typeface="+mn-ea"/>
                        </a:rPr>
                        <a:t> </a:t>
                      </a:r>
                      <a:r>
                        <a:rPr lang="en-US" altLang="ja-JP" sz="900" spc="50" baseline="30000" dirty="0" smtClean="0">
                          <a:latin typeface="+mn-lt"/>
                          <a:ea typeface="+mn-ea"/>
                        </a:rPr>
                        <a:t>60</a:t>
                      </a:r>
                      <a:r>
                        <a:rPr lang="en-US" altLang="ja-JP" sz="900" spc="50" dirty="0" smtClean="0">
                          <a:latin typeface="+mn-lt"/>
                          <a:ea typeface="+mn-ea"/>
                        </a:rPr>
                        <a:t>Co</a:t>
                      </a:r>
                      <a:r>
                        <a:rPr lang="ja-JP" altLang="ja-JP" sz="900" spc="50" dirty="0" err="1" smtClean="0">
                          <a:latin typeface="+mn-lt"/>
                          <a:ea typeface="+mn-ea"/>
                        </a:rPr>
                        <a:t>，</a:t>
                      </a:r>
                      <a:r>
                        <a:rPr lang="en-US" altLang="ja-JP" sz="900" spc="50" baseline="30000" dirty="0" smtClean="0">
                          <a:latin typeface="+mn-lt"/>
                          <a:ea typeface="+mn-ea"/>
                        </a:rPr>
                        <a:t>106</a:t>
                      </a:r>
                      <a:r>
                        <a:rPr lang="en-US" altLang="ja-JP" sz="900" spc="50" dirty="0" smtClean="0">
                          <a:latin typeface="+mn-lt"/>
                          <a:ea typeface="+mn-ea"/>
                        </a:rPr>
                        <a:t>Rh</a:t>
                      </a:r>
                      <a:r>
                        <a:rPr lang="ja-JP" altLang="ja-JP" sz="900" spc="50" dirty="0" err="1" smtClean="0">
                          <a:latin typeface="+mn-lt"/>
                          <a:ea typeface="+mn-ea"/>
                        </a:rPr>
                        <a:t>，</a:t>
                      </a:r>
                      <a:r>
                        <a:rPr lang="en-US" altLang="ja-JP" sz="900" spc="50" baseline="30000" dirty="0" smtClean="0">
                          <a:latin typeface="+mn-lt"/>
                          <a:ea typeface="+mn-ea"/>
                        </a:rPr>
                        <a:t>125</a:t>
                      </a:r>
                      <a:r>
                        <a:rPr lang="en-US" altLang="ja-JP" sz="900" spc="50" dirty="0" smtClean="0">
                          <a:latin typeface="+mn-lt"/>
                          <a:ea typeface="+mn-ea"/>
                        </a:rPr>
                        <a:t>Sb</a:t>
                      </a:r>
                      <a:r>
                        <a:rPr lang="ja-JP" altLang="ja-JP" sz="900" spc="50" dirty="0" err="1" smtClean="0">
                          <a:latin typeface="+mn-lt"/>
                          <a:ea typeface="+mn-ea"/>
                        </a:rPr>
                        <a:t>，</a:t>
                      </a:r>
                      <a:r>
                        <a:rPr lang="en-US" altLang="ja-JP" sz="900" spc="50" baseline="30000" dirty="0" smtClean="0">
                          <a:latin typeface="+mn-lt"/>
                          <a:ea typeface="+mn-ea"/>
                        </a:rPr>
                        <a:t>134</a:t>
                      </a:r>
                      <a:r>
                        <a:rPr lang="en-US" altLang="ja-JP" sz="900" spc="50" dirty="0" smtClean="0">
                          <a:latin typeface="+mn-lt"/>
                          <a:ea typeface="+mn-ea"/>
                        </a:rPr>
                        <a:t>Cs</a:t>
                      </a:r>
                      <a:r>
                        <a:rPr lang="ja-JP" altLang="ja-JP" sz="900" spc="50" dirty="0" err="1" smtClean="0">
                          <a:latin typeface="+mn-lt"/>
                          <a:ea typeface="+mn-ea"/>
                        </a:rPr>
                        <a:t>，</a:t>
                      </a:r>
                      <a:r>
                        <a:rPr lang="en-US" altLang="ja-JP" sz="900" spc="50" baseline="30000" dirty="0" smtClean="0">
                          <a:latin typeface="+mn-lt"/>
                          <a:ea typeface="+mn-ea"/>
                        </a:rPr>
                        <a:t>137</a:t>
                      </a:r>
                      <a:r>
                        <a:rPr lang="en-US" altLang="ja-JP" sz="900" spc="50" dirty="0" smtClean="0">
                          <a:latin typeface="+mn-lt"/>
                          <a:ea typeface="+mn-ea"/>
                        </a:rPr>
                        <a:t>Cs</a:t>
                      </a:r>
                      <a:r>
                        <a:rPr lang="ja-JP" altLang="ja-JP" sz="900" spc="50" dirty="0" err="1" smtClean="0">
                          <a:latin typeface="+mn-lt"/>
                          <a:ea typeface="+mn-ea"/>
                        </a:rPr>
                        <a:t>，</a:t>
                      </a:r>
                      <a:r>
                        <a:rPr lang="en-US" altLang="ja-JP" sz="900" spc="50" baseline="30000" dirty="0" smtClean="0">
                          <a:latin typeface="+mn-lt"/>
                          <a:ea typeface="+mn-ea"/>
                        </a:rPr>
                        <a:t>144</a:t>
                      </a:r>
                      <a:r>
                        <a:rPr lang="en-US" altLang="ja-JP" sz="900" spc="50" dirty="0" smtClean="0">
                          <a:latin typeface="+mn-lt"/>
                          <a:ea typeface="+mn-ea"/>
                        </a:rPr>
                        <a:t>Ce</a:t>
                      </a:r>
                      <a:r>
                        <a:rPr lang="ja-JP" altLang="ja-JP" sz="900" spc="50" dirty="0" err="1" smtClean="0">
                          <a:latin typeface="+mn-lt"/>
                          <a:ea typeface="+mn-ea"/>
                        </a:rPr>
                        <a:t>，</a:t>
                      </a:r>
                      <a:r>
                        <a:rPr lang="en-US" altLang="ja-JP" sz="900" spc="50" baseline="30000" dirty="0" smtClean="0">
                          <a:latin typeface="+mn-lt"/>
                          <a:ea typeface="+mn-ea"/>
                        </a:rPr>
                        <a:t>154</a:t>
                      </a:r>
                      <a:r>
                        <a:rPr lang="en-US" altLang="ja-JP" sz="900" spc="50" dirty="0" smtClean="0">
                          <a:latin typeface="+mn-lt"/>
                          <a:ea typeface="+mn-ea"/>
                        </a:rPr>
                        <a:t>Eu</a:t>
                      </a:r>
                      <a:r>
                        <a:rPr lang="ja-JP" altLang="ja-JP" sz="900" spc="50" dirty="0" err="1" smtClean="0">
                          <a:latin typeface="+mn-lt"/>
                          <a:ea typeface="+mn-ea"/>
                        </a:rPr>
                        <a:t>，</a:t>
                      </a:r>
                      <a:r>
                        <a:rPr lang="en-US" altLang="ja-JP" sz="900" spc="50" baseline="30000" dirty="0" smtClean="0">
                          <a:latin typeface="+mn-lt"/>
                          <a:ea typeface="+mn-ea"/>
                        </a:rPr>
                        <a:t>155</a:t>
                      </a:r>
                      <a:r>
                        <a:rPr lang="en-US" altLang="ja-JP" sz="900" spc="50" dirty="0" smtClean="0">
                          <a:latin typeface="+mn-lt"/>
                          <a:ea typeface="+mn-ea"/>
                        </a:rPr>
                        <a:t>Eu</a:t>
                      </a:r>
                      <a:r>
                        <a:rPr lang="ja-JP" altLang="ja-JP" sz="900" spc="50" dirty="0" err="1" smtClean="0">
                          <a:latin typeface="+mn-lt"/>
                          <a:ea typeface="+mn-ea"/>
                        </a:rPr>
                        <a:t>，</a:t>
                      </a:r>
                      <a:r>
                        <a:rPr lang="en-US" altLang="ja-JP" sz="900" spc="50" baseline="30000" dirty="0" smtClean="0">
                          <a:latin typeface="+mn-lt"/>
                          <a:ea typeface="+mn-ea"/>
                        </a:rPr>
                        <a:t>241</a:t>
                      </a:r>
                      <a:r>
                        <a:rPr lang="en-US" altLang="ja-JP" sz="900" spc="50" dirty="0" smtClean="0">
                          <a:latin typeface="+mn-lt"/>
                          <a:ea typeface="+mn-ea"/>
                        </a:rPr>
                        <a:t>Am</a:t>
                      </a:r>
                      <a:r>
                        <a:rPr lang="ja-JP" altLang="ja-JP" sz="900" spc="50" dirty="0" err="1" smtClean="0">
                          <a:latin typeface="+mn-lt"/>
                          <a:ea typeface="+mn-ea"/>
                        </a:rPr>
                        <a:t>，</a:t>
                      </a:r>
                      <a:r>
                        <a:rPr lang="en-US" altLang="ja-JP" sz="900" spc="50" baseline="30000" dirty="0" smtClean="0">
                          <a:latin typeface="+mn-lt"/>
                          <a:ea typeface="+mn-ea"/>
                        </a:rPr>
                        <a:t>243</a:t>
                      </a:r>
                      <a:r>
                        <a:rPr lang="en-US" altLang="ja-JP" sz="900" spc="50" dirty="0" smtClean="0">
                          <a:latin typeface="+mn-lt"/>
                          <a:ea typeface="+mn-ea"/>
                        </a:rPr>
                        <a:t>Am</a:t>
                      </a:r>
                      <a:r>
                        <a:rPr lang="ja-JP" altLang="en-US" sz="900" spc="50" dirty="0" err="1" smtClean="0">
                          <a:latin typeface="+mn-lt"/>
                          <a:ea typeface="+mn-ea"/>
                        </a:rPr>
                        <a:t>を検</a:t>
                      </a:r>
                      <a:r>
                        <a:rPr lang="ja-JP" altLang="en-US" sz="900" spc="50" dirty="0" smtClean="0">
                          <a:latin typeface="+mn-lt"/>
                          <a:ea typeface="+mn-ea"/>
                        </a:rPr>
                        <a:t>出。</a:t>
                      </a:r>
                      <a:endParaRPr lang="en-US" altLang="ja-JP" sz="900" spc="50" dirty="0" smtClean="0">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en-US" altLang="ja-JP" sz="900" kern="100" spc="50" dirty="0" smtClean="0">
                          <a:effectLst/>
                          <a:latin typeface="+mn-lt"/>
                          <a:ea typeface="+mn-ea"/>
                        </a:rPr>
                        <a:t>【SEM/WDX】U-Pu</a:t>
                      </a:r>
                      <a:r>
                        <a:rPr lang="ja-JP" altLang="en-US" sz="900" kern="100" spc="50" dirty="0" smtClean="0">
                          <a:effectLst/>
                          <a:latin typeface="+mn-lt"/>
                          <a:ea typeface="+mn-ea"/>
                        </a:rPr>
                        <a:t>粒子，</a:t>
                      </a:r>
                      <a:r>
                        <a:rPr lang="en-US" altLang="ja-JP" sz="900" kern="100" spc="50" dirty="0" smtClean="0">
                          <a:effectLst/>
                          <a:latin typeface="+mn-lt"/>
                          <a:ea typeface="+mn-ea"/>
                        </a:rPr>
                        <a:t>U-</a:t>
                      </a:r>
                      <a:r>
                        <a:rPr lang="en-US" altLang="ja-JP" sz="900" kern="100" spc="50" dirty="0" err="1" smtClean="0">
                          <a:effectLst/>
                          <a:latin typeface="+mn-lt"/>
                          <a:ea typeface="+mn-ea"/>
                        </a:rPr>
                        <a:t>Zr</a:t>
                      </a:r>
                      <a:r>
                        <a:rPr lang="ja-JP" altLang="en-US" sz="900" kern="100" spc="50" dirty="0" smtClean="0">
                          <a:effectLst/>
                          <a:latin typeface="+mn-lt"/>
                          <a:ea typeface="+mn-ea"/>
                        </a:rPr>
                        <a:t>粒子．</a:t>
                      </a:r>
                      <a:r>
                        <a:rPr lang="en-US" altLang="ja-JP" sz="900" kern="100" spc="50" dirty="0" smtClean="0">
                          <a:effectLst/>
                          <a:latin typeface="+mn-lt"/>
                          <a:ea typeface="+mn-ea"/>
                        </a:rPr>
                        <a:t>U</a:t>
                      </a:r>
                      <a:r>
                        <a:rPr lang="ja-JP" altLang="en-US" sz="900" kern="100" spc="50" dirty="0" smtClean="0">
                          <a:effectLst/>
                          <a:latin typeface="+mn-lt"/>
                          <a:ea typeface="+mn-ea"/>
                        </a:rPr>
                        <a:t>粒子周辺に</a:t>
                      </a:r>
                      <a:r>
                        <a:rPr lang="en-US" altLang="ja-JP" sz="900" kern="100" spc="50" dirty="0" smtClean="0">
                          <a:effectLst/>
                          <a:latin typeface="+mn-lt"/>
                          <a:ea typeface="+mn-ea"/>
                        </a:rPr>
                        <a:t>Mg</a:t>
                      </a:r>
                      <a:r>
                        <a:rPr lang="ja-JP" altLang="en-US" sz="900" kern="100" spc="50" dirty="0" err="1" smtClean="0">
                          <a:effectLst/>
                          <a:latin typeface="+mn-lt"/>
                          <a:ea typeface="+mn-ea"/>
                        </a:rPr>
                        <a:t>，</a:t>
                      </a:r>
                      <a:r>
                        <a:rPr lang="en-US" altLang="ja-JP" sz="900" kern="100" spc="50" dirty="0" smtClean="0">
                          <a:effectLst/>
                          <a:latin typeface="+mn-lt"/>
                          <a:ea typeface="+mn-ea"/>
                        </a:rPr>
                        <a:t>Al</a:t>
                      </a:r>
                      <a:r>
                        <a:rPr lang="ja-JP" altLang="en-US" sz="900" kern="100" spc="50" dirty="0" err="1" smtClean="0">
                          <a:effectLst/>
                          <a:latin typeface="+mn-lt"/>
                          <a:ea typeface="+mn-ea"/>
                        </a:rPr>
                        <a:t>，</a:t>
                      </a:r>
                      <a:r>
                        <a:rPr lang="en-US" altLang="ja-JP" sz="900" kern="100" spc="50" dirty="0" smtClean="0">
                          <a:effectLst/>
                          <a:latin typeface="+mn-lt"/>
                          <a:ea typeface="+mn-ea"/>
                        </a:rPr>
                        <a:t>Ca</a:t>
                      </a:r>
                      <a:r>
                        <a:rPr lang="ja-JP" altLang="en-US" sz="900" kern="100" spc="50" dirty="0" err="1" smtClean="0">
                          <a:effectLst/>
                          <a:latin typeface="+mn-lt"/>
                          <a:ea typeface="+mn-ea"/>
                        </a:rPr>
                        <a:t>，</a:t>
                      </a:r>
                      <a:r>
                        <a:rPr lang="en-US" altLang="ja-JP" sz="900" kern="100" spc="50" dirty="0" err="1" smtClean="0">
                          <a:effectLst/>
                          <a:latin typeface="+mn-lt"/>
                          <a:ea typeface="+mn-ea"/>
                        </a:rPr>
                        <a:t>Ti</a:t>
                      </a:r>
                      <a:r>
                        <a:rPr lang="ja-JP" altLang="en-US" sz="900" kern="100" spc="50" dirty="0" err="1" smtClean="0">
                          <a:effectLst/>
                          <a:latin typeface="+mn-lt"/>
                          <a:ea typeface="+mn-ea"/>
                        </a:rPr>
                        <a:t>，</a:t>
                      </a:r>
                      <a:r>
                        <a:rPr lang="en-US" altLang="ja-JP" sz="900" kern="100" spc="50" dirty="0" smtClean="0">
                          <a:effectLst/>
                          <a:latin typeface="+mn-lt"/>
                          <a:ea typeface="+mn-ea"/>
                        </a:rPr>
                        <a:t>Cr</a:t>
                      </a:r>
                      <a:r>
                        <a:rPr lang="ja-JP" altLang="en-US" sz="900" kern="100" spc="50" dirty="0" err="1" smtClean="0">
                          <a:effectLst/>
                          <a:latin typeface="+mn-lt"/>
                          <a:ea typeface="+mn-ea"/>
                        </a:rPr>
                        <a:t>，</a:t>
                      </a:r>
                      <a:r>
                        <a:rPr lang="en-US" altLang="ja-JP" sz="900" kern="100" spc="50" dirty="0" smtClean="0">
                          <a:effectLst/>
                          <a:latin typeface="+mn-lt"/>
                          <a:ea typeface="+mn-ea"/>
                        </a:rPr>
                        <a:t>Fe</a:t>
                      </a:r>
                      <a:r>
                        <a:rPr lang="ja-JP" altLang="en-US" sz="900" kern="100" spc="50" dirty="0" err="1" smtClean="0">
                          <a:effectLst/>
                          <a:latin typeface="+mn-lt"/>
                          <a:ea typeface="+mn-ea"/>
                        </a:rPr>
                        <a:t>，</a:t>
                      </a:r>
                      <a:r>
                        <a:rPr lang="en-US" altLang="ja-JP" sz="900" kern="100" spc="50" dirty="0" smtClean="0">
                          <a:effectLst/>
                          <a:latin typeface="+mn-lt"/>
                          <a:ea typeface="+mn-ea"/>
                        </a:rPr>
                        <a:t>Ni</a:t>
                      </a:r>
                      <a:r>
                        <a:rPr lang="ja-JP" altLang="en-US" sz="900" kern="100" spc="50" dirty="0" err="1" smtClean="0">
                          <a:effectLst/>
                          <a:latin typeface="+mn-lt"/>
                          <a:ea typeface="+mn-ea"/>
                        </a:rPr>
                        <a:t>，</a:t>
                      </a:r>
                      <a:r>
                        <a:rPr lang="en-US" altLang="ja-JP" sz="900" kern="100" spc="50" dirty="0" smtClean="0">
                          <a:effectLst/>
                          <a:latin typeface="+mn-lt"/>
                          <a:ea typeface="+mn-ea"/>
                        </a:rPr>
                        <a:t>Cu</a:t>
                      </a:r>
                      <a:r>
                        <a:rPr lang="ja-JP" altLang="en-US" sz="900" kern="100" spc="50" dirty="0" err="1" smtClean="0">
                          <a:effectLst/>
                          <a:latin typeface="+mn-lt"/>
                          <a:ea typeface="+mn-ea"/>
                        </a:rPr>
                        <a:t>，</a:t>
                      </a:r>
                      <a:r>
                        <a:rPr lang="en-US" altLang="ja-JP" sz="900" kern="100" spc="50" dirty="0" smtClean="0">
                          <a:effectLst/>
                          <a:latin typeface="+mn-lt"/>
                          <a:ea typeface="+mn-ea"/>
                        </a:rPr>
                        <a:t>Zn</a:t>
                      </a:r>
                      <a:r>
                        <a:rPr lang="ja-JP" altLang="en-US" sz="900" kern="100" spc="50" dirty="0" err="1" smtClean="0">
                          <a:effectLst/>
                          <a:latin typeface="+mn-lt"/>
                          <a:ea typeface="+mn-ea"/>
                        </a:rPr>
                        <a:t>，</a:t>
                      </a:r>
                      <a:r>
                        <a:rPr lang="en-US" altLang="ja-JP" sz="900" kern="100" spc="50" dirty="0" smtClean="0">
                          <a:effectLst/>
                          <a:latin typeface="+mn-lt"/>
                          <a:ea typeface="+mn-ea"/>
                        </a:rPr>
                        <a:t>Sb</a:t>
                      </a:r>
                      <a:r>
                        <a:rPr lang="ja-JP" altLang="en-US" sz="900" kern="100" spc="50" dirty="0" err="1" smtClean="0">
                          <a:effectLst/>
                          <a:latin typeface="+mn-lt"/>
                          <a:ea typeface="+mn-ea"/>
                        </a:rPr>
                        <a:t>，</a:t>
                      </a:r>
                      <a:r>
                        <a:rPr lang="en-US" altLang="ja-JP" sz="900" kern="100" spc="50" dirty="0" err="1" smtClean="0">
                          <a:effectLst/>
                          <a:latin typeface="+mn-lt"/>
                          <a:ea typeface="+mn-ea"/>
                        </a:rPr>
                        <a:t>Pb</a:t>
                      </a:r>
                      <a:r>
                        <a:rPr lang="ja-JP" altLang="en-US" sz="900" kern="100" spc="50" dirty="0" smtClean="0">
                          <a:effectLst/>
                          <a:latin typeface="+mn-lt"/>
                          <a:ea typeface="+mn-ea"/>
                        </a:rPr>
                        <a:t>検出。</a:t>
                      </a:r>
                      <a:endParaRPr lang="en-US" altLang="ja-JP" sz="900" kern="100" spc="50" dirty="0" smtClean="0">
                        <a:effectLst/>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en-US" altLang="ja-JP" sz="900" kern="100" spc="50" dirty="0" smtClean="0">
                          <a:effectLst/>
                          <a:latin typeface="+mn-lt"/>
                          <a:ea typeface="+mn-ea"/>
                        </a:rPr>
                        <a:t>【SEM/EDX】</a:t>
                      </a:r>
                      <a:r>
                        <a:rPr lang="ja-JP" altLang="en-US" sz="900" kern="100" spc="50" dirty="0" smtClean="0">
                          <a:effectLst/>
                          <a:latin typeface="+mn-lt"/>
                          <a:ea typeface="+mn-ea"/>
                        </a:rPr>
                        <a:t>着目領域：</a:t>
                      </a:r>
                      <a:r>
                        <a:rPr lang="en-US" altLang="ja-JP" sz="900" kern="100" spc="50" dirty="0" smtClean="0">
                          <a:effectLst/>
                          <a:latin typeface="+mn-lt"/>
                          <a:ea typeface="+mn-ea"/>
                        </a:rPr>
                        <a:t>U/</a:t>
                      </a:r>
                      <a:r>
                        <a:rPr lang="en-US" altLang="ja-JP" sz="900" kern="100" spc="50" dirty="0" err="1" smtClean="0">
                          <a:effectLst/>
                          <a:latin typeface="+mn-lt"/>
                          <a:ea typeface="+mn-ea"/>
                        </a:rPr>
                        <a:t>Zr</a:t>
                      </a:r>
                      <a:r>
                        <a:rPr lang="en-US" altLang="ja-JP" sz="900" kern="100" spc="50" dirty="0" smtClean="0">
                          <a:effectLst/>
                          <a:latin typeface="+mn-lt"/>
                          <a:ea typeface="+mn-ea"/>
                        </a:rPr>
                        <a:t>(18</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err="1" smtClean="0">
                          <a:effectLst/>
                          <a:latin typeface="+mn-lt"/>
                          <a:ea typeface="+mn-ea"/>
                        </a:rPr>
                        <a:t>Pb</a:t>
                      </a:r>
                      <a:r>
                        <a:rPr lang="en-US" altLang="ja-JP" sz="900" kern="100" spc="50" dirty="0" smtClean="0">
                          <a:effectLst/>
                          <a:latin typeface="+mn-lt"/>
                          <a:ea typeface="+mn-ea"/>
                        </a:rPr>
                        <a:t>(1</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err="1" smtClean="0">
                          <a:effectLst/>
                          <a:latin typeface="+mn-lt"/>
                          <a:ea typeface="+mn-ea"/>
                        </a:rPr>
                        <a:t>Ti</a:t>
                      </a:r>
                      <a:r>
                        <a:rPr lang="en-US" altLang="ja-JP" sz="900" kern="100" spc="50" dirty="0" smtClean="0">
                          <a:effectLst/>
                          <a:latin typeface="+mn-lt"/>
                          <a:ea typeface="+mn-ea"/>
                        </a:rPr>
                        <a:t>(1</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smtClean="0">
                          <a:effectLst/>
                          <a:latin typeface="+mn-lt"/>
                          <a:ea typeface="+mn-ea"/>
                        </a:rPr>
                        <a:t>Cu(1</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smtClean="0">
                          <a:effectLst/>
                          <a:latin typeface="+mn-lt"/>
                          <a:ea typeface="+mn-ea"/>
                        </a:rPr>
                        <a:t>Ni(2</a:t>
                      </a:r>
                      <a:r>
                        <a:rPr lang="ja-JP" altLang="en-US" sz="900" kern="100" spc="50" dirty="0" smtClean="0">
                          <a:effectLst/>
                          <a:latin typeface="+mn-lt"/>
                          <a:ea typeface="+mn-ea"/>
                        </a:rPr>
                        <a:t>箇所</a:t>
                      </a:r>
                      <a:r>
                        <a:rPr lang="en-US" altLang="ja-JP" sz="900" kern="100" spc="50" dirty="0" smtClean="0">
                          <a:effectLst/>
                          <a:latin typeface="+mn-lt"/>
                          <a:ea typeface="+mn-ea"/>
                        </a:rPr>
                        <a:t>)</a:t>
                      </a:r>
                    </a:p>
                    <a:p>
                      <a:pPr marL="87313" marR="0" lvl="0" indent="-87313" algn="just" defTabSz="914400" rtl="0" eaLnBrk="1" fontAlgn="auto" latinLnBrk="0" hangingPunct="1">
                        <a:lnSpc>
                          <a:spcPts val="1200"/>
                        </a:lnSpc>
                        <a:spcBef>
                          <a:spcPts val="0"/>
                        </a:spcBef>
                        <a:spcAft>
                          <a:spcPts val="0"/>
                        </a:spcAft>
                        <a:buClrTx/>
                        <a:buSzTx/>
                        <a:buFontTx/>
                        <a:buNone/>
                        <a:tabLst/>
                        <a:defRPr/>
                      </a:pPr>
                      <a:r>
                        <a:rPr lang="en-US" altLang="ja-JP" sz="900" kern="100" spc="50" dirty="0" smtClean="0">
                          <a:effectLst/>
                          <a:latin typeface="+mn-lt"/>
                          <a:ea typeface="+mn-ea"/>
                        </a:rPr>
                        <a:t>【TEM】 U/</a:t>
                      </a:r>
                      <a:r>
                        <a:rPr lang="en-US" altLang="ja-JP" sz="900" kern="100" spc="50" dirty="0" err="1" smtClean="0">
                          <a:effectLst/>
                          <a:latin typeface="+mn-lt"/>
                          <a:ea typeface="+mn-ea"/>
                        </a:rPr>
                        <a:t>Zr</a:t>
                      </a:r>
                      <a:r>
                        <a:rPr lang="ja-JP" altLang="en-US" sz="900" kern="100" spc="50" dirty="0" smtClean="0">
                          <a:effectLst/>
                          <a:latin typeface="+mn-lt"/>
                          <a:ea typeface="+mn-ea"/>
                        </a:rPr>
                        <a:t>領域から</a:t>
                      </a:r>
                      <a:r>
                        <a:rPr lang="en-US" altLang="ja-JP" sz="900" kern="100" spc="50" dirty="0" smtClean="0">
                          <a:effectLst/>
                          <a:latin typeface="+mn-lt"/>
                          <a:ea typeface="+mn-ea"/>
                        </a:rPr>
                        <a:t>4</a:t>
                      </a:r>
                      <a:r>
                        <a:rPr lang="ja-JP" altLang="en-US" sz="900" kern="100" spc="50" dirty="0" smtClean="0">
                          <a:effectLst/>
                          <a:latin typeface="+mn-lt"/>
                          <a:ea typeface="+mn-ea"/>
                        </a:rPr>
                        <a:t>箇所選定。</a:t>
                      </a:r>
                      <a:endParaRPr lang="en-US" altLang="ja-JP" sz="900" kern="100" spc="50" dirty="0" smtClean="0">
                        <a:effectLst/>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en-US" sz="900" kern="100" spc="50" dirty="0" smtClean="0">
                          <a:effectLst/>
                          <a:latin typeface="+mn-lt"/>
                          <a:ea typeface="+mn-ea"/>
                        </a:rPr>
                        <a:t>　</a:t>
                      </a:r>
                      <a:r>
                        <a:rPr lang="en-US" altLang="ja-JP" sz="900" kern="100" dirty="0" smtClean="0">
                          <a:effectLst/>
                        </a:rPr>
                        <a:t>c-(</a:t>
                      </a:r>
                      <a:r>
                        <a:rPr lang="en-US" altLang="ja-JP" sz="900" kern="100" dirty="0" err="1" smtClean="0">
                          <a:effectLst/>
                        </a:rPr>
                        <a:t>U,Zr</a:t>
                      </a:r>
                      <a:r>
                        <a:rPr lang="en-US" altLang="ja-JP" sz="900" kern="100" dirty="0" smtClean="0">
                          <a:effectLst/>
                        </a:rPr>
                        <a:t>)O</a:t>
                      </a:r>
                      <a:r>
                        <a:rPr lang="en-US" altLang="ja-JP" sz="900" kern="100" baseline="-25000" dirty="0" smtClean="0">
                          <a:effectLst/>
                        </a:rPr>
                        <a:t>2</a:t>
                      </a:r>
                      <a:r>
                        <a:rPr lang="en-US" altLang="ja-JP" sz="900" kern="100" dirty="0" smtClean="0">
                          <a:effectLst/>
                        </a:rPr>
                        <a:t>, FeCr</a:t>
                      </a:r>
                      <a:r>
                        <a:rPr lang="en-US" altLang="ja-JP" sz="900" kern="100" baseline="-25000" dirty="0" smtClean="0">
                          <a:effectLst/>
                        </a:rPr>
                        <a:t>2</a:t>
                      </a:r>
                      <a:r>
                        <a:rPr lang="en-US" altLang="ja-JP" sz="900" kern="100" dirty="0" smtClean="0">
                          <a:effectLst/>
                        </a:rPr>
                        <a:t>O</a:t>
                      </a:r>
                      <a:r>
                        <a:rPr lang="en-US" altLang="ja-JP" sz="900" kern="100" baseline="-25000" dirty="0" smtClean="0">
                          <a:effectLst/>
                        </a:rPr>
                        <a:t>4</a:t>
                      </a:r>
                      <a:r>
                        <a:rPr lang="en-US" altLang="ja-JP" sz="900" kern="100" dirty="0" smtClean="0">
                          <a:effectLst/>
                        </a:rPr>
                        <a:t> (c- or t-)</a:t>
                      </a:r>
                      <a:r>
                        <a:rPr lang="ja-JP" altLang="en-US" sz="900" kern="100" dirty="0" err="1" smtClean="0">
                          <a:effectLst/>
                        </a:rPr>
                        <a:t>，</a:t>
                      </a:r>
                      <a:r>
                        <a:rPr lang="en-US" altLang="ja-JP" sz="900" kern="100" dirty="0" smtClean="0">
                          <a:effectLst/>
                        </a:rPr>
                        <a:t>c-</a:t>
                      </a:r>
                      <a:r>
                        <a:rPr lang="en-US" altLang="ja-JP" sz="900" kern="100" dirty="0" err="1" smtClean="0">
                          <a:effectLst/>
                        </a:rPr>
                        <a:t>FeO</a:t>
                      </a:r>
                      <a:r>
                        <a:rPr lang="ja-JP" altLang="en-US" sz="900" kern="100" dirty="0" err="1" smtClean="0">
                          <a:effectLst/>
                        </a:rPr>
                        <a:t>，</a:t>
                      </a:r>
                      <a:r>
                        <a:rPr lang="en-US" altLang="ja-JP" sz="900" kern="100" dirty="0" smtClean="0">
                          <a:effectLst/>
                        </a:rPr>
                        <a:t>c-Fe</a:t>
                      </a:r>
                      <a:r>
                        <a:rPr lang="en-US" altLang="ja-JP" sz="900" kern="100" baseline="-25000" dirty="0" smtClean="0">
                          <a:effectLst/>
                        </a:rPr>
                        <a:t>3</a:t>
                      </a:r>
                      <a:r>
                        <a:rPr lang="en-US" altLang="ja-JP" sz="900" kern="100" dirty="0" smtClean="0">
                          <a:effectLst/>
                        </a:rPr>
                        <a:t>O</a:t>
                      </a:r>
                      <a:r>
                        <a:rPr lang="en-US" altLang="ja-JP" sz="900" kern="100" baseline="-25000" dirty="0" smtClean="0">
                          <a:effectLst/>
                        </a:rPr>
                        <a:t>4</a:t>
                      </a:r>
                      <a:r>
                        <a:rPr lang="ja-JP" altLang="en-US" sz="900" kern="100" dirty="0" err="1" smtClean="0">
                          <a:effectLst/>
                        </a:rPr>
                        <a:t>，</a:t>
                      </a:r>
                      <a:r>
                        <a:rPr lang="en-US" altLang="ja-JP" sz="900" kern="100" dirty="0" smtClean="0">
                          <a:effectLst/>
                        </a:rPr>
                        <a:t>t-(</a:t>
                      </a:r>
                      <a:r>
                        <a:rPr lang="en-US" altLang="ja-JP" sz="900" kern="100" dirty="0" err="1" smtClean="0">
                          <a:effectLst/>
                        </a:rPr>
                        <a:t>Zr,U</a:t>
                      </a:r>
                      <a:r>
                        <a:rPr lang="en-US" altLang="ja-JP" sz="900" kern="100" dirty="0" smtClean="0">
                          <a:effectLst/>
                        </a:rPr>
                        <a:t>)O</a:t>
                      </a:r>
                      <a:r>
                        <a:rPr lang="en-US" altLang="ja-JP" sz="900" kern="100" baseline="-25000" dirty="0" smtClean="0">
                          <a:effectLst/>
                        </a:rPr>
                        <a:t>2</a:t>
                      </a:r>
                      <a:r>
                        <a:rPr lang="en-US" altLang="ja-JP" sz="900" kern="100" dirty="0" smtClean="0">
                          <a:effectLst/>
                        </a:rPr>
                        <a:t>, m-ZrO</a:t>
                      </a:r>
                      <a:r>
                        <a:rPr lang="en-US" altLang="ja-JP" sz="900" kern="100" baseline="-25000" dirty="0" smtClean="0">
                          <a:effectLst/>
                        </a:rPr>
                        <a:t>2</a:t>
                      </a:r>
                      <a:r>
                        <a:rPr lang="en-US" altLang="ja-JP" sz="900" kern="100" dirty="0" smtClean="0">
                          <a:effectLst/>
                        </a:rPr>
                        <a:t>, Si-Fe-O</a:t>
                      </a:r>
                      <a:r>
                        <a:rPr lang="ja-JP" altLang="en-US" sz="900" kern="100" dirty="0" err="1" smtClean="0">
                          <a:effectLst/>
                        </a:rPr>
                        <a:t>，</a:t>
                      </a:r>
                      <a:r>
                        <a:rPr lang="en-US" altLang="ja-JP" sz="900" kern="100" dirty="0" smtClean="0">
                          <a:effectLst/>
                        </a:rPr>
                        <a:t>Ca(OH)</a:t>
                      </a:r>
                      <a:r>
                        <a:rPr lang="en-US" altLang="ja-JP" sz="900" kern="100" baseline="-25000" dirty="0" smtClean="0">
                          <a:effectLst/>
                        </a:rPr>
                        <a:t>2</a:t>
                      </a:r>
                      <a:r>
                        <a:rPr lang="en-US" altLang="ja-JP" sz="900" kern="100" dirty="0" smtClean="0">
                          <a:effectLst/>
                        </a:rPr>
                        <a:t>/ CaCO</a:t>
                      </a:r>
                      <a:r>
                        <a:rPr lang="en-US" altLang="ja-JP" sz="900" kern="100" baseline="-25000" dirty="0" smtClean="0">
                          <a:effectLst/>
                        </a:rPr>
                        <a:t>3</a:t>
                      </a:r>
                      <a:r>
                        <a:rPr lang="ja-JP" altLang="en-US" sz="900" kern="100" dirty="0" err="1" smtClean="0">
                          <a:effectLst/>
                        </a:rPr>
                        <a:t>，</a:t>
                      </a:r>
                      <a:r>
                        <a:rPr lang="en-US" altLang="ja-JP" sz="900" kern="100" dirty="0" smtClean="0">
                          <a:effectLst/>
                        </a:rPr>
                        <a:t>Ni-S</a:t>
                      </a:r>
                      <a:endParaRPr lang="ja-JP" altLang="ja-JP" sz="900" kern="100" dirty="0" smtClean="0">
                        <a:effectLst/>
                        <a:latin typeface="+mn-lt"/>
                        <a:ea typeface="+mn-ea"/>
                      </a:endParaRPr>
                    </a:p>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indent="-87313" algn="just">
                        <a:lnSpc>
                          <a:spcPts val="1200"/>
                        </a:lnSpc>
                        <a:spcAft>
                          <a:spcPts val="0"/>
                        </a:spcAft>
                        <a:buFont typeface="Arial" panose="020B0604020202020204" pitchFamily="34" charset="0"/>
                        <a:buChar char="•"/>
                      </a:pPr>
                      <a:r>
                        <a:rPr lang="ja-JP" altLang="en-US" sz="900" kern="100" dirty="0" smtClean="0">
                          <a:effectLst/>
                          <a:latin typeface="+mn-lt"/>
                          <a:ea typeface="+mn-ea"/>
                          <a:cs typeface="Times New Roman" panose="02020603050405020304" pitchFamily="18" charset="0"/>
                        </a:rPr>
                        <a:t>燃料成分のほか，構造材，塗料・計装材料・保温材を由来の候補とする元素を含んでいる。</a:t>
                      </a:r>
                    </a:p>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en-US" altLang="ja-JP" sz="900" kern="100" dirty="0" smtClean="0">
                          <a:effectLst/>
                          <a:latin typeface="+mn-lt"/>
                          <a:ea typeface="+mn-ea"/>
                          <a:cs typeface="Times New Roman" panose="02020603050405020304" pitchFamily="18" charset="0"/>
                        </a:rPr>
                        <a:t>U-</a:t>
                      </a:r>
                      <a:r>
                        <a:rPr lang="en-US" altLang="ja-JP" sz="900" kern="100" dirty="0" err="1" smtClean="0">
                          <a:effectLst/>
                          <a:latin typeface="+mn-lt"/>
                          <a:ea typeface="+mn-ea"/>
                          <a:cs typeface="Times New Roman" panose="02020603050405020304" pitchFamily="18" charset="0"/>
                        </a:rPr>
                        <a:t>Zr</a:t>
                      </a:r>
                      <a:r>
                        <a:rPr lang="ja-JP" altLang="en-US" sz="900" kern="100" dirty="0" smtClean="0">
                          <a:effectLst/>
                          <a:latin typeface="+mn-lt"/>
                          <a:ea typeface="+mn-ea"/>
                          <a:cs typeface="Times New Roman" panose="02020603050405020304" pitchFamily="18" charset="0"/>
                        </a:rPr>
                        <a:t>粒子は溶融・凝固過程を経たもの。（</a:t>
                      </a:r>
                      <a:r>
                        <a:rPr lang="en-US" altLang="ja-JP" sz="900" kern="100" dirty="0" smtClean="0">
                          <a:effectLst/>
                          <a:latin typeface="+mn-lt"/>
                          <a:ea typeface="+mn-ea"/>
                          <a:cs typeface="Times New Roman" panose="02020603050405020304" pitchFamily="18" charset="0"/>
                        </a:rPr>
                        <a:t>UO</a:t>
                      </a:r>
                      <a:r>
                        <a:rPr lang="en-US" altLang="ja-JP" sz="900" kern="100" baseline="-25000" dirty="0" smtClean="0">
                          <a:effectLst/>
                          <a:latin typeface="+mn-lt"/>
                          <a:ea typeface="+mn-ea"/>
                          <a:cs typeface="Times New Roman" panose="02020603050405020304" pitchFamily="18" charset="0"/>
                        </a:rPr>
                        <a:t>2</a:t>
                      </a:r>
                      <a:r>
                        <a:rPr lang="en-US" altLang="ja-JP" sz="900" kern="100" dirty="0" smtClean="0">
                          <a:effectLst/>
                          <a:latin typeface="+mn-lt"/>
                          <a:ea typeface="+mn-ea"/>
                          <a:cs typeface="Times New Roman" panose="02020603050405020304" pitchFamily="18" charset="0"/>
                        </a:rPr>
                        <a:t>-ZrO</a:t>
                      </a:r>
                      <a:r>
                        <a:rPr lang="en-US" altLang="ja-JP" sz="900" kern="100" baseline="-25000" dirty="0" smtClean="0">
                          <a:effectLst/>
                          <a:latin typeface="+mn-lt"/>
                          <a:ea typeface="+mn-ea"/>
                          <a:cs typeface="Times New Roman" panose="02020603050405020304" pitchFamily="18" charset="0"/>
                        </a:rPr>
                        <a:t>2</a:t>
                      </a:r>
                      <a:r>
                        <a:rPr lang="ja-JP" altLang="en-US" sz="900" kern="100" dirty="0" smtClean="0">
                          <a:effectLst/>
                          <a:latin typeface="+mn-lt"/>
                          <a:ea typeface="+mn-ea"/>
                          <a:cs typeface="Times New Roman" panose="02020603050405020304" pitchFamily="18" charset="0"/>
                        </a:rPr>
                        <a:t>疑似二元系状態図上で比較的高温側の特徴あり：</a:t>
                      </a:r>
                      <a:r>
                        <a:rPr lang="en-US" altLang="ja-JP" sz="900" kern="100" dirty="0" err="1" smtClean="0">
                          <a:effectLst/>
                          <a:latin typeface="+mn-lt"/>
                          <a:ea typeface="+mn-ea"/>
                          <a:cs typeface="Times New Roman" panose="02020603050405020304" pitchFamily="18" charset="0"/>
                        </a:rPr>
                        <a:t>Zr</a:t>
                      </a:r>
                      <a:r>
                        <a:rPr lang="ja-JP" altLang="en-US" sz="900" kern="100" dirty="0" smtClean="0">
                          <a:effectLst/>
                          <a:latin typeface="+mn-lt"/>
                          <a:ea typeface="+mn-ea"/>
                          <a:cs typeface="Times New Roman" panose="02020603050405020304" pitchFamily="18" charset="0"/>
                        </a:rPr>
                        <a:t>と</a:t>
                      </a:r>
                      <a:r>
                        <a:rPr lang="en-US" altLang="ja-JP" sz="900" kern="100" dirty="0" smtClean="0">
                          <a:effectLst/>
                          <a:latin typeface="+mn-lt"/>
                          <a:ea typeface="+mn-ea"/>
                          <a:cs typeface="Times New Roman" panose="02020603050405020304" pitchFamily="18" charset="0"/>
                        </a:rPr>
                        <a:t>U</a:t>
                      </a:r>
                      <a:r>
                        <a:rPr lang="ja-JP" altLang="en-US" sz="900" kern="100" dirty="0" smtClean="0">
                          <a:effectLst/>
                          <a:latin typeface="+mn-lt"/>
                          <a:ea typeface="+mn-ea"/>
                          <a:cs typeface="Times New Roman" panose="02020603050405020304" pitchFamily="18" charset="0"/>
                        </a:rPr>
                        <a:t>の原子比が同程度の立方晶）</a:t>
                      </a:r>
                      <a:endParaRPr lang="en-US" altLang="ja-JP" sz="900" kern="100" dirty="0" smtClean="0">
                        <a:effectLst/>
                        <a:latin typeface="+mn-lt"/>
                        <a:ea typeface="+mn-ea"/>
                        <a:cs typeface="Times New Roman" panose="02020603050405020304" pitchFamily="18" charset="0"/>
                      </a:endParaRPr>
                    </a:p>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en-US" altLang="ja-JP" sz="900" kern="100" dirty="0" smtClean="0">
                          <a:effectLst/>
                          <a:latin typeface="+mn-lt"/>
                          <a:ea typeface="+mn-ea"/>
                          <a:cs typeface="Times New Roman" panose="02020603050405020304" pitchFamily="18" charset="0"/>
                        </a:rPr>
                        <a:t>U-</a:t>
                      </a:r>
                      <a:r>
                        <a:rPr lang="en-US" altLang="ja-JP" sz="900" kern="100" dirty="0" err="1" smtClean="0">
                          <a:effectLst/>
                          <a:latin typeface="+mn-lt"/>
                          <a:ea typeface="+mn-ea"/>
                          <a:cs typeface="Times New Roman" panose="02020603050405020304" pitchFamily="18" charset="0"/>
                        </a:rPr>
                        <a:t>Zr</a:t>
                      </a:r>
                      <a:r>
                        <a:rPr lang="en-US" altLang="ja-JP" sz="900" kern="100" dirty="0" smtClean="0">
                          <a:effectLst/>
                          <a:latin typeface="+mn-lt"/>
                          <a:ea typeface="+mn-ea"/>
                          <a:cs typeface="Times New Roman" panose="02020603050405020304" pitchFamily="18" charset="0"/>
                        </a:rPr>
                        <a:t>-Fe-Cr-O</a:t>
                      </a:r>
                      <a:r>
                        <a:rPr lang="ja-JP" altLang="en-US" sz="900" kern="100" dirty="0" smtClean="0">
                          <a:effectLst/>
                          <a:latin typeface="+mn-lt"/>
                          <a:ea typeface="+mn-ea"/>
                          <a:cs typeface="Times New Roman" panose="02020603050405020304" pitchFamily="18" charset="0"/>
                        </a:rPr>
                        <a:t>系の融体を形成？</a:t>
                      </a:r>
                      <a:endParaRPr lang="ja-JP" altLang="ja-JP" sz="900" kern="100" dirty="0" smtClean="0">
                        <a:effectLst/>
                        <a:latin typeface="+mn-lt"/>
                        <a:ea typeface="+mn-ea"/>
                        <a:cs typeface="Times New Roman" panose="02020603050405020304" pitchFamily="18" charset="0"/>
                      </a:endParaRPr>
                    </a:p>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indent="-87313" algn="just">
                        <a:lnSpc>
                          <a:spcPts val="1200"/>
                        </a:lnSpc>
                        <a:spcAft>
                          <a:spcPts val="0"/>
                        </a:spcAft>
                        <a:buFont typeface="Arial" panose="020B0604020202020204" pitchFamily="34" charset="0"/>
                        <a:buChar char="•"/>
                      </a:pPr>
                      <a:r>
                        <a:rPr lang="en-US" altLang="ja-JP" sz="900" kern="100" dirty="0" smtClean="0">
                          <a:effectLst/>
                          <a:latin typeface="+mn-lt"/>
                          <a:ea typeface="+mn-ea"/>
                          <a:cs typeface="Times New Roman" panose="02020603050405020304" pitchFamily="18" charset="0"/>
                        </a:rPr>
                        <a:t>U</a:t>
                      </a:r>
                      <a:r>
                        <a:rPr lang="ja-JP" altLang="en-US" sz="900" kern="100" dirty="0" smtClean="0">
                          <a:effectLst/>
                          <a:latin typeface="+mn-lt"/>
                          <a:ea typeface="+mn-ea"/>
                          <a:cs typeface="Times New Roman" panose="02020603050405020304" pitchFamily="18" charset="0"/>
                        </a:rPr>
                        <a:t>粒子のうち、</a:t>
                      </a:r>
                      <a:r>
                        <a:rPr lang="en-US" altLang="ja-JP" sz="900" kern="100" dirty="0" err="1" smtClean="0">
                          <a:effectLst/>
                          <a:latin typeface="+mn-lt"/>
                          <a:ea typeface="+mn-ea"/>
                          <a:cs typeface="Times New Roman" panose="02020603050405020304" pitchFamily="18" charset="0"/>
                        </a:rPr>
                        <a:t>Zr</a:t>
                      </a:r>
                      <a:r>
                        <a:rPr lang="ja-JP" altLang="en-US" sz="900" kern="100" dirty="0" smtClean="0">
                          <a:effectLst/>
                          <a:latin typeface="+mn-lt"/>
                          <a:ea typeface="+mn-ea"/>
                          <a:cs typeface="Times New Roman" panose="02020603050405020304" pitchFamily="18" charset="0"/>
                        </a:rPr>
                        <a:t>含有率の低い粒子の生成過程（燃料片の飛散，蒸発・凝縮 または 溶融・凝固）</a:t>
                      </a:r>
                      <a:endParaRPr lang="ja-JP" sz="900" kern="100" dirty="0">
                        <a:effectLst/>
                        <a:latin typeface="+mn-lt"/>
                        <a:ea typeface="+mn-ea"/>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2PEN2103</a:t>
                      </a: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3879695686"/>
                  </a:ext>
                </a:extLst>
              </a:tr>
              <a:tr h="1258182">
                <a:tc>
                  <a:txBody>
                    <a:bodyPr/>
                    <a:lstStyle/>
                    <a:p>
                      <a:pPr algn="just">
                        <a:lnSpc>
                          <a:spcPts val="1200"/>
                        </a:lnSpc>
                        <a:spcAft>
                          <a:spcPts val="0"/>
                        </a:spcAft>
                      </a:pPr>
                      <a:r>
                        <a:rPr lang="en-US" sz="900" kern="100" dirty="0" smtClean="0">
                          <a:effectLst/>
                        </a:rPr>
                        <a:t>2</a:t>
                      </a:r>
                      <a:r>
                        <a:rPr lang="ja-JP" sz="900" kern="100" dirty="0" smtClean="0">
                          <a:effectLst/>
                        </a:rPr>
                        <a:t>号機</a:t>
                      </a:r>
                      <a:r>
                        <a:rPr lang="ja-JP" altLang="en-US" sz="900" kern="100" dirty="0" smtClean="0">
                          <a:effectLst/>
                        </a:rPr>
                        <a:t>　原子炉ウェル内調査　ウェル差圧調整ライン内堆積物</a:t>
                      </a:r>
                      <a:endParaRPr lang="en-US" altLang="ja-JP" sz="900" kern="100" dirty="0" smtClean="0">
                        <a:effectLst/>
                      </a:endParaRPr>
                    </a:p>
                    <a:p>
                      <a:pPr algn="just">
                        <a:lnSpc>
                          <a:spcPts val="1200"/>
                        </a:lnSpc>
                        <a:spcAft>
                          <a:spcPts val="0"/>
                        </a:spcAft>
                      </a:pPr>
                      <a:endParaRPr lang="en-US" altLang="ja-JP" sz="105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r>
                        <a:rPr lang="en-US" altLang="ja-JP" sz="900" kern="100" dirty="0" smtClean="0">
                          <a:effectLst/>
                        </a:rPr>
                        <a:t>2WEL2101A</a:t>
                      </a:r>
                    </a:p>
                    <a:p>
                      <a:pPr algn="just">
                        <a:lnSpc>
                          <a:spcPts val="1200"/>
                        </a:lnSpc>
                        <a:spcAft>
                          <a:spcPts val="0"/>
                        </a:spcAft>
                      </a:pPr>
                      <a:r>
                        <a:rPr lang="ja-JP" altLang="en-US" sz="900" kern="100" dirty="0" smtClean="0">
                          <a:effectLst/>
                        </a:rPr>
                        <a:t>～</a:t>
                      </a:r>
                      <a:r>
                        <a:rPr lang="en-US" altLang="ja-JP" sz="900" kern="100" dirty="0" smtClean="0">
                          <a:effectLst/>
                        </a:rPr>
                        <a:t>2WEL2101C</a:t>
                      </a:r>
                      <a:endParaRPr lang="ja-JP" altLang="ja-JP" sz="900" kern="100" dirty="0" smtClean="0">
                        <a:effectLst/>
                      </a:endParaRPr>
                    </a:p>
                  </a:txBody>
                  <a:tcPr marL="36195" marR="36195" marT="17780" marB="17780"/>
                </a:tc>
                <a:tc>
                  <a:txBody>
                    <a:bodyPr/>
                    <a:lstStyle/>
                    <a:p>
                      <a:pPr marL="87313" indent="-87313" algn="just">
                        <a:lnSpc>
                          <a:spcPts val="1200"/>
                        </a:lnSpc>
                        <a:spcAft>
                          <a:spcPts val="0"/>
                        </a:spcAft>
                      </a:pPr>
                      <a:r>
                        <a:rPr lang="ja-JP" altLang="ja-JP" sz="900" kern="100" dirty="0" smtClean="0">
                          <a:effectLst/>
                        </a:rPr>
                        <a:t>【</a:t>
                      </a:r>
                      <a:r>
                        <a:rPr lang="en-US" altLang="ja-JP" sz="900" kern="100" dirty="0" smtClean="0">
                          <a:effectLst/>
                        </a:rPr>
                        <a:t>ICP-MS(</a:t>
                      </a:r>
                      <a:r>
                        <a:rPr lang="ja-JP" altLang="en-US" sz="900" kern="100" dirty="0" smtClean="0">
                          <a:effectLst/>
                        </a:rPr>
                        <a:t>硝酸</a:t>
                      </a:r>
                      <a:r>
                        <a:rPr lang="en-US" altLang="ja-JP" sz="900" kern="100" dirty="0" smtClean="0">
                          <a:effectLst/>
                        </a:rPr>
                        <a:t>+</a:t>
                      </a:r>
                      <a:r>
                        <a:rPr lang="ja-JP" altLang="en-US" sz="900" kern="100" dirty="0" smtClean="0">
                          <a:effectLst/>
                        </a:rPr>
                        <a:t>フッ酸</a:t>
                      </a:r>
                      <a:r>
                        <a:rPr lang="en-US" altLang="ja-JP" sz="900" kern="100" dirty="0" smtClean="0">
                          <a:effectLst/>
                        </a:rPr>
                        <a:t>)</a:t>
                      </a:r>
                      <a:r>
                        <a:rPr lang="ja-JP" altLang="ja-JP" sz="900" kern="100" dirty="0" smtClean="0">
                          <a:effectLst/>
                        </a:rPr>
                        <a:t>】</a:t>
                      </a:r>
                      <a:r>
                        <a:rPr lang="en-US" altLang="ja-JP" sz="900" kern="100" dirty="0" smtClean="0">
                          <a:effectLst/>
                        </a:rPr>
                        <a:t>Li(</a:t>
                      </a:r>
                      <a:r>
                        <a:rPr lang="en-US" altLang="ja-JP" sz="900" kern="100" baseline="30000" dirty="0" smtClean="0">
                          <a:effectLst/>
                        </a:rPr>
                        <a:t>7</a:t>
                      </a:r>
                      <a:r>
                        <a:rPr lang="en-US" altLang="ja-JP" sz="900" kern="100" dirty="0" smtClean="0">
                          <a:effectLst/>
                        </a:rPr>
                        <a:t>Li</a:t>
                      </a:r>
                      <a:r>
                        <a:rPr lang="ja-JP" altLang="en-US" sz="900" kern="100" dirty="0" smtClean="0">
                          <a:effectLst/>
                        </a:rPr>
                        <a:t>のみ</a:t>
                      </a:r>
                      <a:r>
                        <a:rPr lang="en-US" altLang="ja-JP" sz="900" kern="100" dirty="0" smtClean="0">
                          <a:effectLst/>
                        </a:rPr>
                        <a:t>)</a:t>
                      </a:r>
                      <a:r>
                        <a:rPr lang="ja-JP" altLang="en-US" sz="900" kern="100" dirty="0" err="1" smtClean="0">
                          <a:effectLst/>
                        </a:rPr>
                        <a:t>，</a:t>
                      </a:r>
                      <a:r>
                        <a:rPr lang="en-US" altLang="ja-JP" sz="900" kern="100" dirty="0" smtClean="0">
                          <a:effectLst/>
                        </a:rPr>
                        <a:t>B</a:t>
                      </a:r>
                      <a:r>
                        <a:rPr lang="ja-JP" altLang="en-US" sz="900" kern="100" dirty="0" err="1" smtClean="0">
                          <a:effectLst/>
                        </a:rPr>
                        <a:t>，</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Ni</a:t>
                      </a:r>
                      <a:r>
                        <a:rPr lang="ja-JP" altLang="en-US" sz="900" kern="100" dirty="0" err="1" smtClean="0">
                          <a:effectLst/>
                        </a:rPr>
                        <a:t>，</a:t>
                      </a:r>
                      <a:r>
                        <a:rPr lang="en-US" altLang="ja-JP" sz="900" kern="100" dirty="0" smtClean="0">
                          <a:effectLst/>
                        </a:rPr>
                        <a:t>Mo</a:t>
                      </a:r>
                      <a:r>
                        <a:rPr lang="ja-JP" altLang="en-US" sz="900" kern="100" dirty="0" err="1" smtClean="0">
                          <a:effectLst/>
                        </a:rPr>
                        <a:t>，</a:t>
                      </a:r>
                      <a:r>
                        <a:rPr lang="en-US" altLang="ja-JP" sz="900" kern="100" dirty="0" smtClean="0">
                          <a:effectLst/>
                        </a:rPr>
                        <a:t>Ag</a:t>
                      </a:r>
                      <a:r>
                        <a:rPr lang="ja-JP" altLang="en-US" sz="900" kern="100" dirty="0" err="1" smtClean="0">
                          <a:effectLst/>
                        </a:rPr>
                        <a:t>，</a:t>
                      </a:r>
                      <a:r>
                        <a:rPr lang="en-US" altLang="ja-JP" sz="900" kern="100" dirty="0" smtClean="0">
                          <a:effectLst/>
                        </a:rPr>
                        <a:t>Cs(</a:t>
                      </a:r>
                      <a:r>
                        <a:rPr lang="en-US" altLang="ja-JP" sz="900" kern="100" baseline="30000" dirty="0" smtClean="0">
                          <a:effectLst/>
                        </a:rPr>
                        <a:t>133</a:t>
                      </a:r>
                      <a:r>
                        <a:rPr lang="en-US" altLang="ja-JP" sz="900" kern="100" dirty="0" smtClean="0">
                          <a:effectLst/>
                        </a:rPr>
                        <a:t>Cs</a:t>
                      </a:r>
                      <a:r>
                        <a:rPr lang="ja-JP" altLang="en-US" sz="900" kern="100" dirty="0" smtClean="0">
                          <a:effectLst/>
                        </a:rPr>
                        <a:t>のみ</a:t>
                      </a:r>
                      <a:r>
                        <a:rPr lang="en-US" altLang="ja-JP" sz="900" kern="100" dirty="0" smtClean="0">
                          <a:effectLst/>
                        </a:rPr>
                        <a:t>)</a:t>
                      </a:r>
                      <a:r>
                        <a:rPr lang="en-US" altLang="ja-JP" sz="900" kern="100" dirty="0" err="1" smtClean="0">
                          <a:effectLst/>
                        </a:rPr>
                        <a:t>Nd</a:t>
                      </a:r>
                      <a:r>
                        <a:rPr lang="ja-JP" altLang="en-US" sz="900" kern="100" dirty="0" err="1" smtClean="0">
                          <a:effectLst/>
                        </a:rPr>
                        <a:t>，</a:t>
                      </a:r>
                      <a:r>
                        <a:rPr lang="en-US" altLang="ja-JP" sz="900" kern="100" dirty="0" smtClean="0">
                          <a:effectLst/>
                        </a:rPr>
                        <a:t>U</a:t>
                      </a:r>
                      <a:r>
                        <a:rPr lang="ja-JP" altLang="en-US" sz="900" kern="100" dirty="0" smtClean="0">
                          <a:effectLst/>
                        </a:rPr>
                        <a:t>を定量。（</a:t>
                      </a:r>
                      <a:r>
                        <a:rPr lang="en-US" altLang="ja-JP" sz="900" kern="100" dirty="0" smtClean="0">
                          <a:effectLst/>
                        </a:rPr>
                        <a:t>Mo</a:t>
                      </a:r>
                      <a:r>
                        <a:rPr lang="ja-JP" altLang="en-US" sz="900" kern="100" dirty="0" err="1" smtClean="0">
                          <a:effectLst/>
                        </a:rPr>
                        <a:t>，</a:t>
                      </a:r>
                      <a:r>
                        <a:rPr lang="en-US" altLang="ja-JP" sz="900" kern="100" dirty="0" smtClean="0">
                          <a:effectLst/>
                        </a:rPr>
                        <a:t>Ag</a:t>
                      </a:r>
                      <a:r>
                        <a:rPr lang="ja-JP" altLang="en-US" sz="900" kern="100" dirty="0" err="1" smtClean="0">
                          <a:effectLst/>
                        </a:rPr>
                        <a:t>，</a:t>
                      </a:r>
                      <a:r>
                        <a:rPr lang="en-US" altLang="ja-JP" sz="900" kern="100" dirty="0" err="1" smtClean="0">
                          <a:effectLst/>
                        </a:rPr>
                        <a:t>Nd</a:t>
                      </a:r>
                      <a:r>
                        <a:rPr lang="ja-JP" altLang="en-US" sz="900" kern="100" dirty="0" smtClean="0">
                          <a:effectLst/>
                        </a:rPr>
                        <a:t>は天然と異なる同位体比）</a:t>
                      </a:r>
                      <a:endParaRPr lang="ja-JP" altLang="ja-JP" sz="1050" kern="100" dirty="0" smtClean="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sz="900" kern="100" dirty="0" smtClean="0">
                          <a:effectLst/>
                          <a:latin typeface="+mn-lt"/>
                          <a:ea typeface="+mn-ea"/>
                        </a:rPr>
                        <a:t>【放射能分析】</a:t>
                      </a:r>
                      <a:r>
                        <a:rPr lang="en-US" sz="900" kern="100" dirty="0" smtClean="0">
                          <a:effectLst/>
                          <a:latin typeface="+mn-lt"/>
                          <a:ea typeface="+mn-ea"/>
                        </a:rPr>
                        <a:t> </a:t>
                      </a:r>
                      <a:r>
                        <a:rPr lang="en-US" altLang="ja-JP" sz="900" spc="50" baseline="30000" dirty="0" smtClean="0">
                          <a:latin typeface="+mn-lt"/>
                          <a:ea typeface="+mn-ea"/>
                        </a:rPr>
                        <a:t>60</a:t>
                      </a:r>
                      <a:r>
                        <a:rPr lang="en-US" altLang="ja-JP" sz="900" spc="50" dirty="0" smtClean="0">
                          <a:latin typeface="+mn-lt"/>
                          <a:ea typeface="+mn-ea"/>
                        </a:rPr>
                        <a:t>Co</a:t>
                      </a:r>
                      <a:r>
                        <a:rPr lang="ja-JP" altLang="ja-JP" sz="900" spc="50" dirty="0" err="1" smtClean="0">
                          <a:latin typeface="+mn-lt"/>
                          <a:ea typeface="+mn-ea"/>
                        </a:rPr>
                        <a:t>，</a:t>
                      </a:r>
                      <a:r>
                        <a:rPr lang="en-US" altLang="ja-JP" sz="900" spc="50" baseline="30000" dirty="0" smtClean="0">
                          <a:latin typeface="+mn-lt"/>
                          <a:ea typeface="+mn-ea"/>
                        </a:rPr>
                        <a:t>125</a:t>
                      </a:r>
                      <a:r>
                        <a:rPr lang="en-US" altLang="ja-JP" sz="900" spc="50" dirty="0" smtClean="0">
                          <a:latin typeface="+mn-lt"/>
                          <a:ea typeface="+mn-ea"/>
                        </a:rPr>
                        <a:t>Sb</a:t>
                      </a:r>
                      <a:r>
                        <a:rPr lang="ja-JP" altLang="ja-JP" sz="900" spc="50" dirty="0" err="1" smtClean="0">
                          <a:latin typeface="+mn-lt"/>
                          <a:ea typeface="+mn-ea"/>
                        </a:rPr>
                        <a:t>，</a:t>
                      </a:r>
                      <a:r>
                        <a:rPr lang="en-US" altLang="ja-JP" sz="900" spc="50" baseline="30000" dirty="0" smtClean="0">
                          <a:latin typeface="+mn-lt"/>
                          <a:ea typeface="+mn-ea"/>
                        </a:rPr>
                        <a:t>134</a:t>
                      </a:r>
                      <a:r>
                        <a:rPr lang="en-US" altLang="ja-JP" sz="900" spc="50" dirty="0" smtClean="0">
                          <a:latin typeface="+mn-lt"/>
                          <a:ea typeface="+mn-ea"/>
                        </a:rPr>
                        <a:t>Cs</a:t>
                      </a:r>
                      <a:r>
                        <a:rPr lang="ja-JP" altLang="ja-JP" sz="900" spc="50" dirty="0" err="1" smtClean="0">
                          <a:latin typeface="+mn-lt"/>
                          <a:ea typeface="+mn-ea"/>
                        </a:rPr>
                        <a:t>，</a:t>
                      </a:r>
                      <a:r>
                        <a:rPr lang="en-US" altLang="ja-JP" sz="900" spc="50" baseline="30000" dirty="0" smtClean="0">
                          <a:latin typeface="+mn-lt"/>
                          <a:ea typeface="+mn-ea"/>
                        </a:rPr>
                        <a:t>137</a:t>
                      </a:r>
                      <a:r>
                        <a:rPr lang="en-US" altLang="ja-JP" sz="900" spc="50" dirty="0" smtClean="0">
                          <a:latin typeface="+mn-lt"/>
                          <a:ea typeface="+mn-ea"/>
                        </a:rPr>
                        <a:t>Cs</a:t>
                      </a:r>
                      <a:r>
                        <a:rPr lang="ja-JP" altLang="en-US" sz="900" spc="50" dirty="0" err="1" smtClean="0">
                          <a:latin typeface="+mn-lt"/>
                          <a:ea typeface="+mn-ea"/>
                        </a:rPr>
                        <a:t>を検</a:t>
                      </a:r>
                      <a:r>
                        <a:rPr lang="ja-JP" altLang="en-US" sz="900" spc="50" dirty="0" smtClean="0">
                          <a:latin typeface="+mn-lt"/>
                          <a:ea typeface="+mn-ea"/>
                        </a:rPr>
                        <a:t>出。</a:t>
                      </a:r>
                      <a:endParaRPr lang="ja-JP" sz="900" kern="100" dirty="0" smtClean="0">
                        <a:effectLst/>
                        <a:latin typeface="+mn-lt"/>
                        <a:ea typeface="+mn-ea"/>
                      </a:endParaRPr>
                    </a:p>
                    <a:p>
                      <a:pPr marL="87313" indent="-87313" algn="just">
                        <a:lnSpc>
                          <a:spcPts val="1200"/>
                        </a:lnSpc>
                        <a:spcAft>
                          <a:spcPts val="0"/>
                        </a:spcAft>
                      </a:pPr>
                      <a:r>
                        <a:rPr lang="ja-JP" sz="900" kern="100" dirty="0" smtClean="0">
                          <a:effectLst/>
                        </a:rPr>
                        <a:t>【</a:t>
                      </a:r>
                      <a:r>
                        <a:rPr lang="en-US" sz="900" kern="100" dirty="0">
                          <a:effectLst/>
                        </a:rPr>
                        <a:t>SEM/WDX</a:t>
                      </a:r>
                      <a:r>
                        <a:rPr lang="ja-JP" sz="900" kern="100" dirty="0">
                          <a:effectLst/>
                        </a:rPr>
                        <a:t>】</a:t>
                      </a:r>
                      <a:r>
                        <a:rPr lang="en-US" sz="900" kern="100" dirty="0" smtClean="0">
                          <a:effectLst/>
                        </a:rPr>
                        <a:t>U-</a:t>
                      </a:r>
                      <a:r>
                        <a:rPr lang="en-US" sz="900" kern="100" dirty="0" err="1" smtClean="0">
                          <a:effectLst/>
                        </a:rPr>
                        <a:t>Zr</a:t>
                      </a:r>
                      <a:r>
                        <a:rPr lang="ja-JP" altLang="en-US" sz="900" kern="100" dirty="0" smtClean="0">
                          <a:effectLst/>
                        </a:rPr>
                        <a:t>粒子．</a:t>
                      </a:r>
                      <a:r>
                        <a:rPr lang="en-US" altLang="ja-JP" sz="900" kern="100" dirty="0" smtClean="0">
                          <a:effectLst/>
                        </a:rPr>
                        <a:t>U</a:t>
                      </a:r>
                      <a:r>
                        <a:rPr lang="ja-JP" altLang="en-US" sz="900" kern="100" dirty="0" smtClean="0">
                          <a:effectLst/>
                        </a:rPr>
                        <a:t>粒子周辺に</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Zn</a:t>
                      </a:r>
                      <a:r>
                        <a:rPr lang="ja-JP" sz="900" kern="100" dirty="0" smtClean="0">
                          <a:effectLst/>
                        </a:rPr>
                        <a:t>検出</a:t>
                      </a:r>
                      <a:r>
                        <a:rPr lang="ja-JP" altLang="en-US" sz="900" kern="100" dirty="0" smtClean="0">
                          <a:effectLst/>
                        </a:rPr>
                        <a:t>。</a:t>
                      </a:r>
                      <a:endParaRPr lang="ja-JP" sz="1050" kern="100" dirty="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sz="900" kern="100" dirty="0">
                          <a:effectLst/>
                        </a:rPr>
                        <a:t>【</a:t>
                      </a:r>
                      <a:r>
                        <a:rPr lang="en-US" sz="900" kern="100" dirty="0">
                          <a:effectLst/>
                        </a:rPr>
                        <a:t>SEM/EDX</a:t>
                      </a:r>
                      <a:r>
                        <a:rPr lang="ja-JP" sz="900" kern="100" dirty="0" smtClean="0">
                          <a:effectLst/>
                        </a:rPr>
                        <a:t>】</a:t>
                      </a:r>
                      <a:r>
                        <a:rPr lang="ja-JP" altLang="en-US" sz="900" kern="100" spc="50" dirty="0" smtClean="0">
                          <a:effectLst/>
                          <a:latin typeface="+mn-lt"/>
                          <a:ea typeface="+mn-ea"/>
                        </a:rPr>
                        <a:t>着目領域：</a:t>
                      </a:r>
                      <a:r>
                        <a:rPr lang="en-US" altLang="ja-JP" sz="900" kern="100" spc="50" dirty="0" smtClean="0">
                          <a:effectLst/>
                          <a:latin typeface="+mn-lt"/>
                          <a:ea typeface="+mn-ea"/>
                        </a:rPr>
                        <a:t>U/</a:t>
                      </a:r>
                      <a:r>
                        <a:rPr lang="en-US" altLang="ja-JP" sz="900" kern="100" spc="50" dirty="0" err="1" smtClean="0">
                          <a:effectLst/>
                          <a:latin typeface="+mn-lt"/>
                          <a:ea typeface="+mn-ea"/>
                        </a:rPr>
                        <a:t>Zr</a:t>
                      </a:r>
                      <a:r>
                        <a:rPr lang="en-US" altLang="ja-JP" sz="900" kern="100" spc="50" dirty="0" smtClean="0">
                          <a:effectLst/>
                          <a:latin typeface="+mn-lt"/>
                          <a:ea typeface="+mn-ea"/>
                        </a:rPr>
                        <a:t>(4</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err="1" smtClean="0">
                          <a:effectLst/>
                          <a:latin typeface="+mn-lt"/>
                          <a:ea typeface="+mn-ea"/>
                        </a:rPr>
                        <a:t>Ti</a:t>
                      </a:r>
                      <a:r>
                        <a:rPr lang="en-US" altLang="ja-JP" sz="900" kern="100" spc="50" dirty="0" smtClean="0">
                          <a:effectLst/>
                          <a:latin typeface="+mn-lt"/>
                          <a:ea typeface="+mn-ea"/>
                        </a:rPr>
                        <a:t>(1</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altLang="en-US" sz="900" kern="100" spc="50" dirty="0" err="1" smtClean="0">
                          <a:effectLst/>
                          <a:latin typeface="+mn-lt"/>
                          <a:ea typeface="+mn-ea"/>
                        </a:rPr>
                        <a:t>，</a:t>
                      </a:r>
                      <a:r>
                        <a:rPr lang="en-US" altLang="ja-JP" sz="900" kern="100" spc="50" dirty="0" smtClean="0">
                          <a:effectLst/>
                          <a:latin typeface="+mn-lt"/>
                          <a:ea typeface="+mn-ea"/>
                        </a:rPr>
                        <a:t>Fe-O(6</a:t>
                      </a:r>
                      <a:r>
                        <a:rPr lang="ja-JP" altLang="en-US" sz="900" kern="100" spc="50" dirty="0" smtClean="0">
                          <a:effectLst/>
                          <a:latin typeface="+mn-lt"/>
                          <a:ea typeface="+mn-ea"/>
                        </a:rPr>
                        <a:t>箇所</a:t>
                      </a:r>
                      <a:r>
                        <a:rPr lang="en-US" altLang="ja-JP" sz="900" kern="100" spc="50" dirty="0" smtClean="0">
                          <a:effectLst/>
                          <a:latin typeface="+mn-lt"/>
                          <a:ea typeface="+mn-ea"/>
                        </a:rPr>
                        <a:t>)</a:t>
                      </a:r>
                      <a:r>
                        <a:rPr lang="ja-JP" sz="900" kern="100" dirty="0" err="1" smtClean="0">
                          <a:effectLst/>
                        </a:rPr>
                        <a:t>。</a:t>
                      </a:r>
                      <a:endParaRPr lang="ja-JP" sz="1050" kern="100" dirty="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en-US" altLang="ja-JP" sz="900" kern="100" spc="50" dirty="0" smtClean="0">
                          <a:effectLst/>
                          <a:latin typeface="+mn-lt"/>
                          <a:ea typeface="+mn-ea"/>
                        </a:rPr>
                        <a:t>【TEM】 U/</a:t>
                      </a:r>
                      <a:r>
                        <a:rPr lang="en-US" altLang="ja-JP" sz="900" kern="100" spc="50" dirty="0" err="1" smtClean="0">
                          <a:effectLst/>
                          <a:latin typeface="+mn-lt"/>
                          <a:ea typeface="+mn-ea"/>
                        </a:rPr>
                        <a:t>Zr</a:t>
                      </a:r>
                      <a:r>
                        <a:rPr lang="ja-JP" altLang="en-US" sz="900" kern="100" spc="50" dirty="0" smtClean="0">
                          <a:effectLst/>
                          <a:latin typeface="+mn-lt"/>
                          <a:ea typeface="+mn-ea"/>
                        </a:rPr>
                        <a:t>領域から</a:t>
                      </a:r>
                      <a:r>
                        <a:rPr lang="en-US" altLang="ja-JP" sz="900" kern="100" spc="50" dirty="0" smtClean="0">
                          <a:effectLst/>
                          <a:latin typeface="+mn-lt"/>
                          <a:ea typeface="+mn-ea"/>
                        </a:rPr>
                        <a:t>1</a:t>
                      </a:r>
                      <a:r>
                        <a:rPr lang="ja-JP" altLang="en-US" sz="900" kern="100" spc="50" dirty="0" smtClean="0">
                          <a:effectLst/>
                          <a:latin typeface="+mn-lt"/>
                          <a:ea typeface="+mn-ea"/>
                        </a:rPr>
                        <a:t>箇所選定。</a:t>
                      </a:r>
                      <a:endParaRPr lang="en-US" altLang="ja-JP" sz="900" kern="100" spc="50" dirty="0" smtClean="0">
                        <a:effectLst/>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en-US" sz="900" kern="100" spc="50" dirty="0" smtClean="0">
                          <a:effectLst/>
                          <a:latin typeface="+mn-lt"/>
                          <a:ea typeface="+mn-ea"/>
                        </a:rPr>
                        <a:t>　</a:t>
                      </a:r>
                      <a:r>
                        <a:rPr lang="en-US" altLang="ja-JP" sz="900" kern="100" dirty="0" smtClean="0">
                          <a:effectLst/>
                        </a:rPr>
                        <a:t>c-(</a:t>
                      </a:r>
                      <a:r>
                        <a:rPr lang="en-US" altLang="ja-JP" sz="900" kern="100" dirty="0" err="1" smtClean="0">
                          <a:effectLst/>
                        </a:rPr>
                        <a:t>U,Zr</a:t>
                      </a:r>
                      <a:r>
                        <a:rPr lang="en-US" altLang="ja-JP" sz="900" kern="100" dirty="0" smtClean="0">
                          <a:effectLst/>
                        </a:rPr>
                        <a:t>)O</a:t>
                      </a:r>
                      <a:r>
                        <a:rPr lang="en-US" altLang="ja-JP" sz="900" kern="100" baseline="-25000" dirty="0" smtClean="0">
                          <a:effectLst/>
                        </a:rPr>
                        <a:t>2</a:t>
                      </a:r>
                      <a:r>
                        <a:rPr lang="en-US" altLang="ja-JP" sz="900" kern="100" dirty="0" smtClean="0">
                          <a:effectLst/>
                        </a:rPr>
                        <a:t>, FeCr</a:t>
                      </a:r>
                      <a:r>
                        <a:rPr lang="en-US" altLang="ja-JP" sz="900" kern="100" baseline="-25000" dirty="0" smtClean="0">
                          <a:effectLst/>
                        </a:rPr>
                        <a:t>2</a:t>
                      </a:r>
                      <a:r>
                        <a:rPr lang="en-US" altLang="ja-JP" sz="900" kern="100" dirty="0" smtClean="0">
                          <a:effectLst/>
                        </a:rPr>
                        <a:t>O</a:t>
                      </a:r>
                      <a:r>
                        <a:rPr lang="en-US" altLang="ja-JP" sz="900" kern="100" baseline="-25000" dirty="0" smtClean="0">
                          <a:effectLst/>
                        </a:rPr>
                        <a:t>4</a:t>
                      </a:r>
                      <a:r>
                        <a:rPr lang="en-US" altLang="ja-JP" sz="900" kern="100" dirty="0" smtClean="0">
                          <a:effectLst/>
                        </a:rPr>
                        <a:t> (c- or t-)</a:t>
                      </a:r>
                      <a:r>
                        <a:rPr lang="ja-JP" altLang="en-US" sz="900" kern="100" dirty="0" err="1" smtClean="0">
                          <a:effectLst/>
                        </a:rPr>
                        <a:t>，</a:t>
                      </a:r>
                      <a:r>
                        <a:rPr lang="en-US" altLang="ja-JP" sz="900" kern="100" dirty="0" smtClean="0">
                          <a:effectLst/>
                        </a:rPr>
                        <a:t>c-</a:t>
                      </a:r>
                      <a:r>
                        <a:rPr lang="en-US" altLang="ja-JP" sz="900" kern="100" dirty="0" err="1" smtClean="0">
                          <a:effectLst/>
                        </a:rPr>
                        <a:t>FeO</a:t>
                      </a:r>
                      <a:r>
                        <a:rPr lang="ja-JP" altLang="en-US" sz="900" kern="100" dirty="0" err="1" smtClean="0">
                          <a:effectLst/>
                        </a:rPr>
                        <a:t>，</a:t>
                      </a:r>
                      <a:r>
                        <a:rPr lang="en-US" altLang="ja-JP" sz="900" kern="100" dirty="0" smtClean="0">
                          <a:effectLst/>
                        </a:rPr>
                        <a:t>c-Fe</a:t>
                      </a:r>
                      <a:r>
                        <a:rPr lang="en-US" altLang="ja-JP" sz="900" kern="100" baseline="-25000" dirty="0" smtClean="0">
                          <a:effectLst/>
                        </a:rPr>
                        <a:t>3</a:t>
                      </a:r>
                      <a:r>
                        <a:rPr lang="en-US" altLang="ja-JP" sz="900" kern="100" dirty="0" smtClean="0">
                          <a:effectLst/>
                        </a:rPr>
                        <a:t>O</a:t>
                      </a:r>
                      <a:r>
                        <a:rPr lang="en-US" altLang="ja-JP" sz="900" kern="100" baseline="-25000" dirty="0" smtClean="0">
                          <a:effectLst/>
                        </a:rPr>
                        <a:t>4</a:t>
                      </a:r>
                      <a:r>
                        <a:rPr lang="en-US" sz="900" kern="100" dirty="0">
                          <a:effectLst/>
                        </a:rPr>
                        <a:t> </a:t>
                      </a: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ja-JP" altLang="en-US" sz="900" u="sng" dirty="0" smtClean="0">
                          <a:latin typeface="+mn-lt"/>
                          <a:ea typeface="+mn-ea"/>
                        </a:rPr>
                        <a:t>鋼材あるいはその腐食生成物を主成分</a:t>
                      </a:r>
                      <a:r>
                        <a:rPr lang="ja-JP" altLang="en-US" sz="900" dirty="0" smtClean="0">
                          <a:latin typeface="+mn-lt"/>
                          <a:ea typeface="+mn-ea"/>
                        </a:rPr>
                        <a:t>とし、その表面に，燃料成分のほか，構造材，塗料・計装材料・保温材など、</a:t>
                      </a:r>
                      <a:r>
                        <a:rPr lang="en-US" altLang="ja-JP" sz="900" dirty="0" smtClean="0">
                          <a:latin typeface="+mn-lt"/>
                          <a:ea typeface="+mn-ea"/>
                        </a:rPr>
                        <a:t>PCV</a:t>
                      </a:r>
                      <a:r>
                        <a:rPr lang="ja-JP" altLang="en-US" sz="900" dirty="0" smtClean="0">
                          <a:latin typeface="+mn-lt"/>
                          <a:ea typeface="+mn-ea"/>
                        </a:rPr>
                        <a:t>内に由来を持つと考えられる元素を含んでいる。</a:t>
                      </a:r>
                      <a:endParaRPr lang="en-US" altLang="ja-JP" sz="900" dirty="0" smtClean="0">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en-US" altLang="ja-JP" sz="900" dirty="0" smtClean="0">
                          <a:latin typeface="+mn-lt"/>
                          <a:ea typeface="+mn-ea"/>
                        </a:rPr>
                        <a:t>U-</a:t>
                      </a:r>
                      <a:r>
                        <a:rPr lang="en-US" altLang="ja-JP" sz="900" dirty="0" err="1" smtClean="0">
                          <a:latin typeface="+mn-lt"/>
                          <a:ea typeface="+mn-ea"/>
                        </a:rPr>
                        <a:t>Zr</a:t>
                      </a:r>
                      <a:r>
                        <a:rPr lang="ja-JP" altLang="en-US" sz="900" dirty="0" smtClean="0">
                          <a:latin typeface="+mn-lt"/>
                          <a:ea typeface="+mn-ea"/>
                        </a:rPr>
                        <a:t>粒子は溶融・凝固過程を経たもの。</a:t>
                      </a:r>
                    </a:p>
                    <a:p>
                      <a:pPr marL="87313" lvl="0" indent="-87313" algn="just">
                        <a:lnSpc>
                          <a:spcPts val="1200"/>
                        </a:lnSpc>
                        <a:spcAft>
                          <a:spcPts val="0"/>
                        </a:spcAft>
                        <a:buFont typeface="Arial" panose="020B0604020202020204" pitchFamily="34" charset="0"/>
                        <a:buChar char="•"/>
                      </a:pPr>
                      <a:r>
                        <a:rPr lang="en-US" altLang="ja-JP" sz="900" kern="100" dirty="0" smtClean="0">
                          <a:effectLst/>
                          <a:latin typeface="+mn-lt"/>
                          <a:ea typeface="+mn-ea"/>
                          <a:cs typeface="Times New Roman" panose="02020603050405020304" pitchFamily="18" charset="0"/>
                        </a:rPr>
                        <a:t>U-</a:t>
                      </a:r>
                      <a:r>
                        <a:rPr lang="en-US" altLang="ja-JP" sz="900" kern="100" dirty="0" err="1" smtClean="0">
                          <a:effectLst/>
                          <a:latin typeface="+mn-lt"/>
                          <a:ea typeface="+mn-ea"/>
                          <a:cs typeface="Times New Roman" panose="02020603050405020304" pitchFamily="18" charset="0"/>
                        </a:rPr>
                        <a:t>Zr</a:t>
                      </a:r>
                      <a:r>
                        <a:rPr lang="en-US" altLang="ja-JP" sz="900" kern="100" dirty="0" smtClean="0">
                          <a:effectLst/>
                          <a:latin typeface="+mn-lt"/>
                          <a:ea typeface="+mn-ea"/>
                          <a:cs typeface="Times New Roman" panose="02020603050405020304" pitchFamily="18" charset="0"/>
                        </a:rPr>
                        <a:t>-Fe-Cr-O</a:t>
                      </a:r>
                      <a:r>
                        <a:rPr lang="ja-JP" altLang="en-US" sz="900" kern="100" dirty="0" smtClean="0">
                          <a:effectLst/>
                          <a:latin typeface="+mn-lt"/>
                          <a:ea typeface="+mn-ea"/>
                          <a:cs typeface="Times New Roman" panose="02020603050405020304" pitchFamily="18" charset="0"/>
                        </a:rPr>
                        <a:t>系の融体を形成？</a:t>
                      </a:r>
                      <a:endParaRPr lang="ja-JP" sz="900" kern="100" dirty="0">
                        <a:effectLst/>
                        <a:latin typeface="+mn-lt"/>
                        <a:ea typeface="+mn-ea"/>
                        <a:cs typeface="Times New Roman" panose="02020603050405020304" pitchFamily="18" charset="0"/>
                      </a:endParaRP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kumimoji="1" lang="en-US" altLang="ja-JP" sz="900" b="0" i="0" u="none" strike="noStrike" kern="100" cap="none" spc="0" normalizeH="0" baseline="0" noProof="0" dirty="0" smtClean="0">
                          <a:ln>
                            <a:noFill/>
                          </a:ln>
                          <a:solidFill>
                            <a:prstClr val="black"/>
                          </a:solidFill>
                          <a:effectLst/>
                          <a:uLnTx/>
                          <a:uFillTx/>
                          <a:latin typeface="+mn-lt"/>
                          <a:ea typeface="+mn-ea"/>
                          <a:cs typeface="Times New Roman" panose="02020603050405020304" pitchFamily="18" charset="0"/>
                        </a:rPr>
                        <a:t>U</a:t>
                      </a:r>
                      <a:r>
                        <a:rPr kumimoji="1" lang="ja-JP" altLang="en-US" sz="900" b="0" i="0" u="none" strike="noStrike" kern="100" cap="none" spc="0" normalizeH="0" baseline="0" noProof="0" dirty="0" smtClean="0">
                          <a:ln>
                            <a:noFill/>
                          </a:ln>
                          <a:solidFill>
                            <a:prstClr val="black"/>
                          </a:solidFill>
                          <a:effectLst/>
                          <a:uLnTx/>
                          <a:uFillTx/>
                          <a:latin typeface="+mn-lt"/>
                          <a:ea typeface="+mn-ea"/>
                          <a:cs typeface="Times New Roman" panose="02020603050405020304" pitchFamily="18" charset="0"/>
                        </a:rPr>
                        <a:t>粒子のうち、</a:t>
                      </a:r>
                      <a:r>
                        <a:rPr kumimoji="1" lang="en-US" altLang="ja-JP" sz="900" b="0" i="0" u="none" strike="noStrike" kern="100" cap="none" spc="0" normalizeH="0" baseline="0" noProof="0" dirty="0" err="1" smtClean="0">
                          <a:ln>
                            <a:noFill/>
                          </a:ln>
                          <a:solidFill>
                            <a:prstClr val="black"/>
                          </a:solidFill>
                          <a:effectLst/>
                          <a:uLnTx/>
                          <a:uFillTx/>
                          <a:latin typeface="+mn-lt"/>
                          <a:ea typeface="+mn-ea"/>
                          <a:cs typeface="Times New Roman" panose="02020603050405020304" pitchFamily="18" charset="0"/>
                        </a:rPr>
                        <a:t>Zr</a:t>
                      </a:r>
                      <a:r>
                        <a:rPr kumimoji="1" lang="ja-JP" altLang="en-US" sz="900" b="0" i="0" u="none" strike="noStrike" kern="100" cap="none" spc="0" normalizeH="0" baseline="0" noProof="0" dirty="0" smtClean="0">
                          <a:ln>
                            <a:noFill/>
                          </a:ln>
                          <a:solidFill>
                            <a:prstClr val="black"/>
                          </a:solidFill>
                          <a:effectLst/>
                          <a:uLnTx/>
                          <a:uFillTx/>
                          <a:latin typeface="+mn-lt"/>
                          <a:ea typeface="+mn-ea"/>
                          <a:cs typeface="Times New Roman" panose="02020603050405020304" pitchFamily="18" charset="0"/>
                        </a:rPr>
                        <a:t>含有率の低い粒子の生成過程（燃料片の飛散，蒸発・凝縮 または 溶融・凝固）</a:t>
                      </a:r>
                    </a:p>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2WEL2101B</a:t>
                      </a:r>
                      <a:endParaRPr lang="ja-JP"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2062413341"/>
                  </a:ext>
                </a:extLst>
              </a:tr>
              <a:tr h="1258182">
                <a:tc>
                  <a:txBody>
                    <a:bodyPr/>
                    <a:lstStyle/>
                    <a:p>
                      <a:pPr algn="just">
                        <a:lnSpc>
                          <a:spcPts val="1200"/>
                        </a:lnSpc>
                        <a:spcAft>
                          <a:spcPts val="0"/>
                        </a:spcAft>
                      </a:pPr>
                      <a:r>
                        <a:rPr lang="en-US" altLang="ja-JP" sz="900" kern="100" dirty="0" smtClean="0">
                          <a:effectLst/>
                        </a:rPr>
                        <a:t>2</a:t>
                      </a:r>
                      <a:r>
                        <a:rPr lang="ja-JP" altLang="ja-JP" sz="900" kern="100" dirty="0" smtClean="0">
                          <a:effectLst/>
                        </a:rPr>
                        <a:t>号機</a:t>
                      </a:r>
                      <a:r>
                        <a:rPr lang="ja-JP" altLang="en-US" sz="900" kern="100" dirty="0" smtClean="0">
                          <a:effectLst/>
                        </a:rPr>
                        <a:t>　原子炉ウェル内調査　排気ダクト劣化部（金属部）</a:t>
                      </a:r>
                      <a:endParaRPr lang="en-US" altLang="ja-JP" sz="900" kern="100" dirty="0" smtClean="0">
                        <a:effectLst/>
                      </a:endParaRPr>
                    </a:p>
                    <a:p>
                      <a:pPr algn="just">
                        <a:lnSpc>
                          <a:spcPts val="1200"/>
                        </a:lnSpc>
                        <a:spcAft>
                          <a:spcPts val="0"/>
                        </a:spcAft>
                      </a:pPr>
                      <a:endParaRPr lang="en-US" altLang="ja-JP" sz="105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r>
                        <a:rPr lang="en-US" altLang="ja-JP" sz="900" kern="100" dirty="0" smtClean="0">
                          <a:effectLst/>
                        </a:rPr>
                        <a:t>2WEL2102A</a:t>
                      </a:r>
                      <a:r>
                        <a:rPr lang="ja-JP" altLang="en-US" sz="900" kern="100" dirty="0" err="1" smtClean="0">
                          <a:effectLst/>
                        </a:rPr>
                        <a:t>，</a:t>
                      </a:r>
                      <a:r>
                        <a:rPr lang="en-US" altLang="ja-JP" sz="900" kern="100" dirty="0" smtClean="0">
                          <a:effectLst/>
                        </a:rPr>
                        <a:t>B</a:t>
                      </a: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rPr>
                        <a:t>【</a:t>
                      </a:r>
                      <a:r>
                        <a:rPr lang="en-US" altLang="ja-JP" sz="900" kern="100" dirty="0" smtClean="0">
                          <a:effectLst/>
                        </a:rPr>
                        <a:t>ICP-MS(</a:t>
                      </a:r>
                      <a:r>
                        <a:rPr lang="ja-JP" altLang="en-US" sz="900" kern="100" dirty="0" smtClean="0">
                          <a:effectLst/>
                        </a:rPr>
                        <a:t>硝酸</a:t>
                      </a:r>
                      <a:r>
                        <a:rPr lang="en-US" altLang="ja-JP" sz="900" kern="100" dirty="0" smtClean="0">
                          <a:effectLst/>
                        </a:rPr>
                        <a:t>+</a:t>
                      </a:r>
                      <a:r>
                        <a:rPr lang="ja-JP" altLang="en-US" sz="900" kern="100" dirty="0" smtClean="0">
                          <a:effectLst/>
                        </a:rPr>
                        <a:t>フッ酸</a:t>
                      </a:r>
                      <a:r>
                        <a:rPr lang="en-US" altLang="ja-JP" sz="900" kern="100" dirty="0" smtClean="0">
                          <a:effectLst/>
                        </a:rPr>
                        <a:t>)</a:t>
                      </a:r>
                      <a:r>
                        <a:rPr lang="ja-JP" altLang="ja-JP" sz="900" kern="100" dirty="0" smtClean="0">
                          <a:effectLst/>
                        </a:rPr>
                        <a:t>】</a:t>
                      </a:r>
                      <a:r>
                        <a:rPr lang="en-US" altLang="ja-JP" sz="900" kern="100" dirty="0" smtClean="0">
                          <a:effectLst/>
                        </a:rPr>
                        <a:t>B</a:t>
                      </a:r>
                      <a:r>
                        <a:rPr lang="ja-JP" altLang="en-US" sz="900" kern="100" dirty="0" err="1" smtClean="0">
                          <a:effectLst/>
                        </a:rPr>
                        <a:t>，</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Ni</a:t>
                      </a:r>
                      <a:r>
                        <a:rPr lang="ja-JP" altLang="en-US" sz="900" kern="100" dirty="0" err="1" smtClean="0">
                          <a:effectLst/>
                        </a:rPr>
                        <a:t>，</a:t>
                      </a:r>
                      <a:r>
                        <a:rPr lang="en-US" altLang="ja-JP" sz="900" kern="100" dirty="0" smtClean="0">
                          <a:effectLst/>
                        </a:rPr>
                        <a:t>Mo</a:t>
                      </a:r>
                      <a:r>
                        <a:rPr lang="ja-JP" altLang="en-US" sz="900" kern="100" dirty="0" err="1" smtClean="0">
                          <a:effectLst/>
                        </a:rPr>
                        <a:t>，</a:t>
                      </a:r>
                      <a:r>
                        <a:rPr lang="en-US" altLang="ja-JP" sz="900" kern="100" dirty="0" smtClean="0">
                          <a:effectLst/>
                        </a:rPr>
                        <a:t>Ag</a:t>
                      </a:r>
                      <a:r>
                        <a:rPr lang="ja-JP" altLang="en-US" sz="900" kern="100" dirty="0" smtClean="0">
                          <a:effectLst/>
                        </a:rPr>
                        <a:t>を定量。（</a:t>
                      </a:r>
                      <a:r>
                        <a:rPr lang="en-US" altLang="ja-JP" sz="900" kern="100" dirty="0" smtClean="0">
                          <a:effectLst/>
                        </a:rPr>
                        <a:t>U</a:t>
                      </a:r>
                      <a:r>
                        <a:rPr lang="ja-JP" altLang="en-US" sz="900" kern="100" dirty="0" smtClean="0">
                          <a:effectLst/>
                        </a:rPr>
                        <a:t>は定量下限未満）</a:t>
                      </a:r>
                      <a:endParaRPr lang="ja-JP" altLang="ja-JP" sz="1050" kern="100" dirty="0" smtClean="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latin typeface="+mn-lt"/>
                          <a:ea typeface="+mn-ea"/>
                        </a:rPr>
                        <a:t>【放射能分析】</a:t>
                      </a:r>
                      <a:r>
                        <a:rPr lang="en-US" altLang="ja-JP" sz="900" kern="100" dirty="0" smtClean="0">
                          <a:effectLst/>
                          <a:latin typeface="+mn-lt"/>
                          <a:ea typeface="+mn-ea"/>
                        </a:rPr>
                        <a:t> </a:t>
                      </a:r>
                      <a:r>
                        <a:rPr lang="en-US" altLang="ja-JP" sz="900" spc="50" baseline="30000" dirty="0" smtClean="0">
                          <a:latin typeface="+mn-lt"/>
                          <a:ea typeface="+mn-ea"/>
                        </a:rPr>
                        <a:t>134</a:t>
                      </a:r>
                      <a:r>
                        <a:rPr lang="en-US" altLang="ja-JP" sz="900" spc="50" dirty="0" smtClean="0">
                          <a:latin typeface="+mn-lt"/>
                          <a:ea typeface="+mn-ea"/>
                        </a:rPr>
                        <a:t>Cs</a:t>
                      </a:r>
                      <a:r>
                        <a:rPr lang="ja-JP" altLang="ja-JP" sz="900" spc="50" dirty="0" err="1" smtClean="0">
                          <a:latin typeface="+mn-lt"/>
                          <a:ea typeface="+mn-ea"/>
                        </a:rPr>
                        <a:t>，</a:t>
                      </a:r>
                      <a:r>
                        <a:rPr lang="en-US" altLang="ja-JP" sz="900" spc="50" baseline="30000" dirty="0" smtClean="0">
                          <a:latin typeface="+mn-lt"/>
                          <a:ea typeface="+mn-ea"/>
                        </a:rPr>
                        <a:t>137</a:t>
                      </a:r>
                      <a:r>
                        <a:rPr lang="en-US" altLang="ja-JP" sz="900" spc="50" dirty="0" smtClean="0">
                          <a:latin typeface="+mn-lt"/>
                          <a:ea typeface="+mn-ea"/>
                        </a:rPr>
                        <a:t>Cs</a:t>
                      </a:r>
                      <a:r>
                        <a:rPr lang="ja-JP" altLang="en-US" sz="900" spc="50" dirty="0" err="1" smtClean="0">
                          <a:latin typeface="+mn-lt"/>
                          <a:ea typeface="+mn-ea"/>
                        </a:rPr>
                        <a:t>を検</a:t>
                      </a:r>
                      <a:r>
                        <a:rPr lang="ja-JP" altLang="en-US" sz="900" spc="50" dirty="0" smtClean="0">
                          <a:latin typeface="+mn-lt"/>
                          <a:ea typeface="+mn-ea"/>
                        </a:rPr>
                        <a:t>出</a:t>
                      </a:r>
                      <a:endParaRPr lang="ja-JP" altLang="ja-JP" sz="900" kern="100" dirty="0" smtClean="0">
                        <a:effectLst/>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rPr>
                        <a:t>【</a:t>
                      </a:r>
                      <a:r>
                        <a:rPr lang="en-US" altLang="ja-JP" sz="900" kern="100" dirty="0" smtClean="0">
                          <a:effectLst/>
                        </a:rPr>
                        <a:t>SEM/WDX</a:t>
                      </a:r>
                      <a:r>
                        <a:rPr lang="ja-JP" altLang="ja-JP" sz="900" kern="100" dirty="0" smtClean="0">
                          <a:effectLst/>
                        </a:rPr>
                        <a:t>】</a:t>
                      </a:r>
                      <a:r>
                        <a:rPr lang="en-US" altLang="ja-JP" sz="900" kern="100" dirty="0" smtClean="0">
                          <a:effectLst/>
                        </a:rPr>
                        <a:t>U-Pu</a:t>
                      </a:r>
                      <a:r>
                        <a:rPr lang="ja-JP" altLang="en-US" sz="900" kern="100" dirty="0" smtClean="0">
                          <a:effectLst/>
                        </a:rPr>
                        <a:t>粒子．</a:t>
                      </a:r>
                      <a:r>
                        <a:rPr lang="en-US" altLang="ja-JP" sz="900" kern="100" dirty="0" smtClean="0">
                          <a:effectLst/>
                        </a:rPr>
                        <a:t>U</a:t>
                      </a:r>
                      <a:r>
                        <a:rPr lang="ja-JP" altLang="en-US" sz="900" kern="100" dirty="0" smtClean="0">
                          <a:effectLst/>
                        </a:rPr>
                        <a:t>粒子周辺に</a:t>
                      </a:r>
                      <a:r>
                        <a:rPr lang="en-US" altLang="ja-JP" sz="900" kern="100" dirty="0" smtClean="0">
                          <a:effectLst/>
                        </a:rPr>
                        <a:t>Mg</a:t>
                      </a:r>
                      <a:r>
                        <a:rPr lang="ja-JP" altLang="en-US" sz="900" kern="100" dirty="0" err="1" smtClean="0">
                          <a:effectLst/>
                        </a:rPr>
                        <a:t>，</a:t>
                      </a:r>
                      <a:r>
                        <a:rPr lang="en-US" altLang="ja-JP" sz="900" kern="100" dirty="0" smtClean="0">
                          <a:effectLst/>
                        </a:rPr>
                        <a:t>Al</a:t>
                      </a:r>
                      <a:r>
                        <a:rPr lang="ja-JP" altLang="en-US" sz="900" kern="100" dirty="0" err="1" smtClean="0">
                          <a:effectLst/>
                        </a:rPr>
                        <a:t>，</a:t>
                      </a:r>
                      <a:r>
                        <a:rPr lang="en-US" altLang="ja-JP" sz="900" kern="100" dirty="0" smtClean="0">
                          <a:effectLst/>
                        </a:rPr>
                        <a:t>Si</a:t>
                      </a:r>
                      <a:r>
                        <a:rPr lang="ja-JP" altLang="en-US" sz="900" kern="100" dirty="0" err="1" smtClean="0">
                          <a:effectLst/>
                        </a:rPr>
                        <a:t>，</a:t>
                      </a:r>
                      <a:r>
                        <a:rPr lang="en-US" altLang="ja-JP" sz="900" kern="100" dirty="0" smtClean="0">
                          <a:effectLst/>
                        </a:rPr>
                        <a:t>Cl</a:t>
                      </a:r>
                      <a:r>
                        <a:rPr lang="ja-JP" altLang="en-US" sz="900" kern="100" dirty="0" err="1" smtClean="0">
                          <a:effectLst/>
                        </a:rPr>
                        <a:t>，</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Ni</a:t>
                      </a:r>
                      <a:r>
                        <a:rPr lang="ja-JP" altLang="en-US" sz="900" kern="100" dirty="0" err="1" smtClean="0">
                          <a:effectLst/>
                        </a:rPr>
                        <a:t>，</a:t>
                      </a:r>
                      <a:r>
                        <a:rPr lang="en-US" altLang="ja-JP" sz="900" kern="100" dirty="0" smtClean="0">
                          <a:effectLst/>
                        </a:rPr>
                        <a:t>Zn</a:t>
                      </a:r>
                      <a:r>
                        <a:rPr lang="ja-JP" altLang="ja-JP" sz="900" kern="100" dirty="0" smtClean="0">
                          <a:effectLst/>
                        </a:rPr>
                        <a:t>検出</a:t>
                      </a:r>
                      <a:r>
                        <a:rPr lang="ja-JP" altLang="en-US" sz="900" kern="100" dirty="0" smtClean="0">
                          <a:effectLst/>
                        </a:rPr>
                        <a:t>。</a:t>
                      </a:r>
                      <a:endParaRPr lang="ja-JP" altLang="ja-JP" sz="1050" kern="100" dirty="0" smtClean="0">
                        <a:effectLst/>
                      </a:endParaRPr>
                    </a:p>
                    <a:p>
                      <a:pPr marL="139700" indent="-139700" algn="just">
                        <a:lnSpc>
                          <a:spcPts val="1200"/>
                        </a:lnSpc>
                        <a:spcAft>
                          <a:spcPts val="0"/>
                        </a:spcAft>
                      </a:pP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ja-JP" altLang="en-US" sz="900" u="sng" dirty="0" smtClean="0">
                          <a:latin typeface="+mn-lt"/>
                          <a:ea typeface="+mn-ea"/>
                        </a:rPr>
                        <a:t>鋼材あるいはその腐食生成物を主成分</a:t>
                      </a:r>
                      <a:r>
                        <a:rPr lang="ja-JP" altLang="en-US" sz="900" dirty="0" smtClean="0">
                          <a:latin typeface="+mn-lt"/>
                          <a:ea typeface="+mn-ea"/>
                        </a:rPr>
                        <a:t>とし、その表面に，燃料成分のほか，構造材，塗料・計装材料・保温材など、</a:t>
                      </a:r>
                      <a:r>
                        <a:rPr lang="en-US" altLang="ja-JP" sz="900" dirty="0" smtClean="0">
                          <a:latin typeface="+mn-lt"/>
                          <a:ea typeface="+mn-ea"/>
                        </a:rPr>
                        <a:t>PCV</a:t>
                      </a:r>
                      <a:r>
                        <a:rPr lang="ja-JP" altLang="en-US" sz="900" dirty="0" smtClean="0">
                          <a:latin typeface="+mn-lt"/>
                          <a:ea typeface="+mn-ea"/>
                        </a:rPr>
                        <a:t>内に由来を持つと考えられる元素を含んでいる。</a:t>
                      </a:r>
                      <a:endParaRPr lang="en-US" altLang="ja-JP" sz="900" dirty="0" smtClean="0">
                        <a:latin typeface="+mn-lt"/>
                        <a:ea typeface="+mn-ea"/>
                      </a:endParaRPr>
                    </a:p>
                    <a:p>
                      <a:pPr marL="87313" lvl="0" indent="-87313" algn="just">
                        <a:lnSpc>
                          <a:spcPts val="1200"/>
                        </a:lnSpc>
                        <a:spcAft>
                          <a:spcPts val="0"/>
                        </a:spcAft>
                        <a:buFont typeface="Arial" panose="020B0604020202020204" pitchFamily="34" charset="0"/>
                        <a:buChar char="•"/>
                      </a:pPr>
                      <a:endParaRPr lang="ja-JP" sz="900" kern="100" dirty="0">
                        <a:effectLst/>
                        <a:latin typeface="+mn-lt"/>
                        <a:ea typeface="+mn-ea"/>
                        <a:cs typeface="Times New Roman" panose="02020603050405020304" pitchFamily="18" charset="0"/>
                      </a:endParaRPr>
                    </a:p>
                  </a:txBody>
                  <a:tcPr marL="36195" marR="36195" marT="17780" marB="17780"/>
                </a:tc>
                <a:tc>
                  <a:txBody>
                    <a:bodyPr/>
                    <a:lstStyle/>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2WEL2102B</a:t>
                      </a:r>
                      <a:endParaRPr lang="ja-JP"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4037940095"/>
                  </a:ext>
                </a:extLst>
              </a:tr>
              <a:tr h="1505204">
                <a:tc>
                  <a:txBody>
                    <a:bodyPr/>
                    <a:lstStyle/>
                    <a:p>
                      <a:pPr algn="just">
                        <a:lnSpc>
                          <a:spcPts val="1200"/>
                        </a:lnSpc>
                        <a:spcAft>
                          <a:spcPts val="0"/>
                        </a:spcAft>
                      </a:pPr>
                      <a:r>
                        <a:rPr lang="en-US" altLang="ja-JP" sz="900" kern="100" dirty="0" smtClean="0">
                          <a:effectLst/>
                        </a:rPr>
                        <a:t>2</a:t>
                      </a:r>
                      <a:r>
                        <a:rPr lang="ja-JP" altLang="ja-JP" sz="900" kern="100" dirty="0" smtClean="0">
                          <a:effectLst/>
                        </a:rPr>
                        <a:t>号機</a:t>
                      </a:r>
                      <a:r>
                        <a:rPr lang="ja-JP" altLang="en-US" sz="900" kern="100" dirty="0" smtClean="0">
                          <a:effectLst/>
                        </a:rPr>
                        <a:t>　原子炉ウェル内調査　排気ダクト点検口表面部（ゴムパッキン）</a:t>
                      </a:r>
                      <a:endParaRPr lang="en-US" altLang="ja-JP" sz="900" kern="100" dirty="0" smtClean="0">
                        <a:effectLst/>
                      </a:endParaRPr>
                    </a:p>
                    <a:p>
                      <a:pPr algn="just">
                        <a:lnSpc>
                          <a:spcPts val="1200"/>
                        </a:lnSpc>
                        <a:spcAft>
                          <a:spcPts val="0"/>
                        </a:spcAft>
                      </a:pPr>
                      <a:endParaRPr lang="en-US" altLang="ja-JP" sz="105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r>
                        <a:rPr lang="en-US" altLang="ja-JP" sz="900" kern="100" dirty="0" smtClean="0">
                          <a:effectLst/>
                        </a:rPr>
                        <a:t>2WEL2103A</a:t>
                      </a:r>
                      <a:r>
                        <a:rPr lang="ja-JP" altLang="en-US" sz="900" kern="100" dirty="0" err="1" smtClean="0">
                          <a:effectLst/>
                        </a:rPr>
                        <a:t>，</a:t>
                      </a:r>
                      <a:r>
                        <a:rPr lang="en-US" altLang="ja-JP" sz="900" kern="100" dirty="0" smtClean="0">
                          <a:effectLst/>
                        </a:rPr>
                        <a:t>B</a:t>
                      </a: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rPr>
                        <a:t>【</a:t>
                      </a:r>
                      <a:r>
                        <a:rPr lang="en-US" altLang="ja-JP" sz="900" kern="100" dirty="0" smtClean="0">
                          <a:effectLst/>
                        </a:rPr>
                        <a:t>ICP-MS(</a:t>
                      </a:r>
                      <a:r>
                        <a:rPr lang="ja-JP" altLang="en-US" sz="900" kern="100" dirty="0" smtClean="0">
                          <a:effectLst/>
                        </a:rPr>
                        <a:t>硝酸</a:t>
                      </a:r>
                      <a:r>
                        <a:rPr lang="en-US" altLang="ja-JP" sz="900" kern="100" dirty="0" smtClean="0">
                          <a:effectLst/>
                        </a:rPr>
                        <a:t>+</a:t>
                      </a:r>
                      <a:r>
                        <a:rPr lang="ja-JP" altLang="en-US" sz="900" kern="100" dirty="0" smtClean="0">
                          <a:effectLst/>
                        </a:rPr>
                        <a:t>フッ酸</a:t>
                      </a:r>
                      <a:r>
                        <a:rPr lang="en-US" altLang="ja-JP" sz="900" kern="100" dirty="0" smtClean="0">
                          <a:effectLst/>
                        </a:rPr>
                        <a:t>)</a:t>
                      </a:r>
                      <a:r>
                        <a:rPr lang="ja-JP" altLang="ja-JP" sz="900" kern="100" dirty="0" smtClean="0">
                          <a:effectLst/>
                        </a:rPr>
                        <a:t>】</a:t>
                      </a:r>
                      <a:r>
                        <a:rPr lang="en-US" altLang="ja-JP" sz="900" kern="100" dirty="0" smtClean="0">
                          <a:effectLst/>
                        </a:rPr>
                        <a:t>B</a:t>
                      </a:r>
                      <a:r>
                        <a:rPr lang="ja-JP" altLang="en-US" sz="900" kern="100" dirty="0" err="1" smtClean="0">
                          <a:effectLst/>
                        </a:rPr>
                        <a:t>，</a:t>
                      </a:r>
                      <a:r>
                        <a:rPr lang="en-US" altLang="ja-JP" sz="900" kern="100" dirty="0" smtClean="0">
                          <a:effectLst/>
                        </a:rPr>
                        <a:t>Cr</a:t>
                      </a:r>
                      <a:r>
                        <a:rPr lang="ja-JP" altLang="en-US" sz="900" kern="100" dirty="0" err="1" smtClean="0">
                          <a:effectLst/>
                        </a:rPr>
                        <a:t>，</a:t>
                      </a:r>
                      <a:r>
                        <a:rPr lang="en-US" altLang="ja-JP" sz="900" kern="100" dirty="0" smtClean="0">
                          <a:effectLst/>
                        </a:rPr>
                        <a:t>Fe</a:t>
                      </a:r>
                      <a:r>
                        <a:rPr lang="ja-JP" altLang="en-US" sz="900" kern="100" dirty="0" err="1" smtClean="0">
                          <a:effectLst/>
                        </a:rPr>
                        <a:t>，</a:t>
                      </a:r>
                      <a:r>
                        <a:rPr lang="en-US" altLang="ja-JP" sz="900" kern="100" dirty="0" smtClean="0">
                          <a:effectLst/>
                        </a:rPr>
                        <a:t>Ni</a:t>
                      </a:r>
                      <a:r>
                        <a:rPr lang="ja-JP" altLang="en-US" sz="900" kern="100" dirty="0" err="1" smtClean="0">
                          <a:effectLst/>
                        </a:rPr>
                        <a:t>，</a:t>
                      </a:r>
                      <a:r>
                        <a:rPr lang="en-US" altLang="ja-JP" sz="900" kern="100" dirty="0" smtClean="0">
                          <a:effectLst/>
                        </a:rPr>
                        <a:t>Mo</a:t>
                      </a:r>
                      <a:r>
                        <a:rPr lang="ja-JP" altLang="en-US" sz="900" kern="100" dirty="0" err="1" smtClean="0">
                          <a:effectLst/>
                        </a:rPr>
                        <a:t>，</a:t>
                      </a:r>
                      <a:r>
                        <a:rPr lang="en-US" altLang="ja-JP" sz="900" kern="100" dirty="0" err="1" smtClean="0">
                          <a:effectLst/>
                        </a:rPr>
                        <a:t>Nd</a:t>
                      </a:r>
                      <a:r>
                        <a:rPr lang="en-US" altLang="ja-JP" sz="900" kern="100" dirty="0" smtClean="0">
                          <a:effectLst/>
                        </a:rPr>
                        <a:t>(</a:t>
                      </a:r>
                      <a:r>
                        <a:rPr lang="en-US" altLang="ja-JP" sz="900" kern="100" baseline="30000" dirty="0" smtClean="0">
                          <a:effectLst/>
                        </a:rPr>
                        <a:t>146</a:t>
                      </a:r>
                      <a:r>
                        <a:rPr lang="en-US" altLang="ja-JP" sz="900" kern="100" dirty="0" smtClean="0">
                          <a:effectLst/>
                        </a:rPr>
                        <a:t>Nd</a:t>
                      </a:r>
                      <a:r>
                        <a:rPr lang="ja-JP" altLang="en-US" sz="900" kern="100" dirty="0" smtClean="0">
                          <a:effectLst/>
                        </a:rPr>
                        <a:t>のみ</a:t>
                      </a:r>
                      <a:r>
                        <a:rPr lang="en-US" altLang="ja-JP" sz="900" kern="100" dirty="0" smtClean="0">
                          <a:effectLst/>
                        </a:rPr>
                        <a:t>)</a:t>
                      </a:r>
                      <a:r>
                        <a:rPr lang="ja-JP" altLang="en-US" sz="900" kern="100" dirty="0" smtClean="0">
                          <a:effectLst/>
                        </a:rPr>
                        <a:t>を定量。（</a:t>
                      </a:r>
                      <a:r>
                        <a:rPr lang="en-US" altLang="ja-JP" sz="900" kern="100" dirty="0" smtClean="0">
                          <a:effectLst/>
                        </a:rPr>
                        <a:t>U</a:t>
                      </a:r>
                      <a:r>
                        <a:rPr lang="ja-JP" altLang="en-US" sz="900" kern="100" dirty="0" smtClean="0">
                          <a:effectLst/>
                        </a:rPr>
                        <a:t>は定量下限未満）</a:t>
                      </a:r>
                      <a:endParaRPr lang="ja-JP" altLang="ja-JP" sz="1050" kern="100" dirty="0" smtClean="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latin typeface="+mn-lt"/>
                          <a:ea typeface="+mn-ea"/>
                        </a:rPr>
                        <a:t>【放射能分析】</a:t>
                      </a:r>
                      <a:r>
                        <a:rPr lang="en-US" altLang="ja-JP" sz="900" kern="100" dirty="0" smtClean="0">
                          <a:effectLst/>
                          <a:latin typeface="+mn-lt"/>
                          <a:ea typeface="+mn-ea"/>
                        </a:rPr>
                        <a:t> </a:t>
                      </a:r>
                      <a:r>
                        <a:rPr lang="en-US" altLang="ja-JP" sz="900" spc="50" baseline="30000" dirty="0" smtClean="0">
                          <a:latin typeface="+mn-lt"/>
                          <a:ea typeface="+mn-ea"/>
                        </a:rPr>
                        <a:t>134</a:t>
                      </a:r>
                      <a:r>
                        <a:rPr lang="en-US" altLang="ja-JP" sz="900" spc="50" dirty="0" smtClean="0">
                          <a:latin typeface="+mn-lt"/>
                          <a:ea typeface="+mn-ea"/>
                        </a:rPr>
                        <a:t>Cs</a:t>
                      </a:r>
                      <a:r>
                        <a:rPr lang="ja-JP" altLang="ja-JP" sz="900" spc="50" dirty="0" err="1" smtClean="0">
                          <a:latin typeface="+mn-lt"/>
                          <a:ea typeface="+mn-ea"/>
                        </a:rPr>
                        <a:t>，</a:t>
                      </a:r>
                      <a:r>
                        <a:rPr lang="en-US" altLang="ja-JP" sz="900" spc="50" baseline="30000" dirty="0" smtClean="0">
                          <a:latin typeface="+mn-lt"/>
                          <a:ea typeface="+mn-ea"/>
                        </a:rPr>
                        <a:t>137</a:t>
                      </a:r>
                      <a:r>
                        <a:rPr lang="en-US" altLang="ja-JP" sz="900" spc="50" dirty="0" smtClean="0">
                          <a:latin typeface="+mn-lt"/>
                          <a:ea typeface="+mn-ea"/>
                        </a:rPr>
                        <a:t>Cs</a:t>
                      </a:r>
                      <a:r>
                        <a:rPr lang="ja-JP" altLang="en-US" sz="900" spc="50" dirty="0" err="1" smtClean="0">
                          <a:latin typeface="+mn-lt"/>
                          <a:ea typeface="+mn-ea"/>
                        </a:rPr>
                        <a:t>を検</a:t>
                      </a:r>
                      <a:r>
                        <a:rPr lang="ja-JP" altLang="en-US" sz="900" spc="50" dirty="0" smtClean="0">
                          <a:latin typeface="+mn-lt"/>
                          <a:ea typeface="+mn-ea"/>
                        </a:rPr>
                        <a:t>出</a:t>
                      </a:r>
                      <a:endParaRPr lang="ja-JP" altLang="ja-JP" sz="900" kern="100" dirty="0" smtClean="0">
                        <a:effectLst/>
                        <a:latin typeface="+mn-lt"/>
                        <a:ea typeface="+mn-ea"/>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ja-JP" altLang="ja-JP" sz="900" kern="100" dirty="0" smtClean="0">
                          <a:effectLst/>
                        </a:rPr>
                        <a:t>【</a:t>
                      </a:r>
                      <a:r>
                        <a:rPr lang="en-US" altLang="ja-JP" sz="900" kern="100" dirty="0" smtClean="0">
                          <a:effectLst/>
                        </a:rPr>
                        <a:t>SEM/WDX</a:t>
                      </a:r>
                      <a:r>
                        <a:rPr lang="ja-JP" altLang="ja-JP" sz="900" kern="100" dirty="0" smtClean="0">
                          <a:effectLst/>
                        </a:rPr>
                        <a:t>】</a:t>
                      </a:r>
                      <a:r>
                        <a:rPr lang="en-US" altLang="ja-JP" sz="900" kern="100" dirty="0" smtClean="0">
                          <a:effectLst/>
                        </a:rPr>
                        <a:t>U-</a:t>
                      </a:r>
                      <a:r>
                        <a:rPr lang="en-US" altLang="ja-JP" sz="900" kern="100" dirty="0" err="1" smtClean="0">
                          <a:effectLst/>
                        </a:rPr>
                        <a:t>Zr</a:t>
                      </a:r>
                      <a:r>
                        <a:rPr lang="ja-JP" altLang="en-US" sz="900" kern="100" dirty="0" smtClean="0">
                          <a:effectLst/>
                        </a:rPr>
                        <a:t>粒子．</a:t>
                      </a:r>
                      <a:r>
                        <a:rPr lang="en-US" altLang="ja-JP" sz="900" kern="100" dirty="0" smtClean="0">
                          <a:effectLst/>
                        </a:rPr>
                        <a:t>U</a:t>
                      </a:r>
                      <a:r>
                        <a:rPr lang="ja-JP" altLang="en-US" sz="900" kern="100" dirty="0" smtClean="0">
                          <a:effectLst/>
                        </a:rPr>
                        <a:t>粒子周辺に</a:t>
                      </a:r>
                      <a:r>
                        <a:rPr lang="en-US" altLang="ja-JP" sz="900" kern="100" dirty="0" smtClean="0">
                          <a:effectLst/>
                        </a:rPr>
                        <a:t>Fe</a:t>
                      </a:r>
                      <a:r>
                        <a:rPr lang="ja-JP" altLang="ja-JP" sz="900" kern="100" dirty="0" smtClean="0">
                          <a:effectLst/>
                        </a:rPr>
                        <a:t>検出</a:t>
                      </a:r>
                      <a:r>
                        <a:rPr lang="ja-JP" altLang="en-US" sz="900" kern="100" dirty="0" smtClean="0">
                          <a:effectLst/>
                        </a:rPr>
                        <a:t>。</a:t>
                      </a:r>
                      <a:endParaRPr lang="en-US" altLang="ja-JP" sz="900" kern="100" dirty="0" smtClean="0">
                        <a:effectLst/>
                      </a:endParaRPr>
                    </a:p>
                    <a:p>
                      <a:pPr marL="87313" marR="0" lvl="0" indent="-87313" algn="just" defTabSz="914400" rtl="0" eaLnBrk="1" fontAlgn="auto" latinLnBrk="0" hangingPunct="1">
                        <a:lnSpc>
                          <a:spcPts val="1200"/>
                        </a:lnSpc>
                        <a:spcBef>
                          <a:spcPts val="0"/>
                        </a:spcBef>
                        <a:spcAft>
                          <a:spcPts val="0"/>
                        </a:spcAft>
                        <a:buClrTx/>
                        <a:buSzTx/>
                        <a:buFontTx/>
                        <a:buNone/>
                        <a:tabLst/>
                        <a:defRPr/>
                      </a:pPr>
                      <a:r>
                        <a:rPr lang="en-US" altLang="ja-JP" sz="900" kern="100" dirty="0" smtClean="0">
                          <a:effectLst/>
                        </a:rPr>
                        <a:t>【SEM/EDX】 </a:t>
                      </a:r>
                      <a:r>
                        <a:rPr lang="ja-JP" altLang="en-US" sz="900" kern="100" dirty="0" smtClean="0">
                          <a:effectLst/>
                        </a:rPr>
                        <a:t>着目領域：</a:t>
                      </a:r>
                      <a:r>
                        <a:rPr lang="en-US" altLang="ja-JP" sz="900" kern="100" dirty="0" smtClean="0">
                          <a:effectLst/>
                        </a:rPr>
                        <a:t>Ca(1</a:t>
                      </a:r>
                      <a:r>
                        <a:rPr lang="ja-JP" altLang="en-US" sz="900" kern="100" dirty="0" smtClean="0">
                          <a:effectLst/>
                        </a:rPr>
                        <a:t>箇所</a:t>
                      </a:r>
                      <a:r>
                        <a:rPr lang="en-US" altLang="ja-JP" sz="900" kern="100" dirty="0" smtClean="0">
                          <a:effectLst/>
                        </a:rPr>
                        <a:t>)</a:t>
                      </a:r>
                      <a:r>
                        <a:rPr lang="ja-JP" altLang="en-US" sz="900" kern="100" dirty="0" err="1" smtClean="0">
                          <a:effectLst/>
                        </a:rPr>
                        <a:t>，</a:t>
                      </a:r>
                      <a:r>
                        <a:rPr lang="en-US" altLang="ja-JP" sz="900" kern="100" dirty="0" smtClean="0">
                          <a:effectLst/>
                        </a:rPr>
                        <a:t>Zn(1</a:t>
                      </a:r>
                      <a:r>
                        <a:rPr lang="ja-JP" altLang="en-US" sz="900" kern="100" dirty="0" smtClean="0">
                          <a:effectLst/>
                        </a:rPr>
                        <a:t>箇所</a:t>
                      </a:r>
                      <a:r>
                        <a:rPr lang="en-US" altLang="ja-JP" sz="900" kern="100" dirty="0" smtClean="0">
                          <a:effectLst/>
                        </a:rPr>
                        <a:t>)</a:t>
                      </a:r>
                      <a:r>
                        <a:rPr lang="ja-JP" altLang="en-US" sz="900" kern="100" dirty="0" err="1" smtClean="0">
                          <a:effectLst/>
                        </a:rPr>
                        <a:t>，</a:t>
                      </a:r>
                      <a:r>
                        <a:rPr lang="en-US" altLang="ja-JP" sz="900" kern="100" dirty="0" smtClean="0">
                          <a:effectLst/>
                        </a:rPr>
                        <a:t>Cd(1</a:t>
                      </a:r>
                      <a:r>
                        <a:rPr lang="ja-JP" altLang="en-US" sz="900" kern="100" dirty="0" smtClean="0">
                          <a:effectLst/>
                        </a:rPr>
                        <a:t>箇所</a:t>
                      </a:r>
                      <a:r>
                        <a:rPr lang="en-US" altLang="ja-JP" sz="900" kern="100" dirty="0" smtClean="0">
                          <a:effectLst/>
                        </a:rPr>
                        <a:t>)</a:t>
                      </a:r>
                      <a:r>
                        <a:rPr lang="ja-JP" altLang="en-US" sz="900" kern="100" dirty="0" err="1" smtClean="0">
                          <a:effectLst/>
                        </a:rPr>
                        <a:t>，</a:t>
                      </a:r>
                      <a:r>
                        <a:rPr lang="en-US" altLang="ja-JP" sz="900" kern="100" dirty="0" err="1" smtClean="0">
                          <a:effectLst/>
                        </a:rPr>
                        <a:t>Mn</a:t>
                      </a:r>
                      <a:r>
                        <a:rPr lang="en-US" altLang="ja-JP" sz="900" kern="100" dirty="0" smtClean="0">
                          <a:effectLst/>
                        </a:rPr>
                        <a:t>(1</a:t>
                      </a:r>
                      <a:r>
                        <a:rPr lang="ja-JP" altLang="en-US" sz="900" kern="100" dirty="0" smtClean="0">
                          <a:effectLst/>
                        </a:rPr>
                        <a:t>箇所</a:t>
                      </a:r>
                      <a:r>
                        <a:rPr lang="en-US" altLang="ja-JP" sz="900" kern="100" dirty="0" smtClean="0">
                          <a:effectLst/>
                        </a:rPr>
                        <a:t>)</a:t>
                      </a:r>
                      <a:r>
                        <a:rPr lang="ja-JP" altLang="en-US" sz="900" kern="100" dirty="0" err="1" smtClean="0">
                          <a:effectLst/>
                        </a:rPr>
                        <a:t>，</a:t>
                      </a:r>
                      <a:r>
                        <a:rPr lang="en-US" altLang="ja-JP" sz="900" kern="100" dirty="0" smtClean="0">
                          <a:effectLst/>
                        </a:rPr>
                        <a:t>Cr(2</a:t>
                      </a:r>
                      <a:r>
                        <a:rPr lang="ja-JP" altLang="en-US" sz="900" kern="100" dirty="0" smtClean="0">
                          <a:effectLst/>
                        </a:rPr>
                        <a:t>箇所</a:t>
                      </a:r>
                      <a:r>
                        <a:rPr lang="en-US" altLang="ja-JP" sz="900" kern="100" dirty="0" smtClean="0">
                          <a:effectLst/>
                        </a:rPr>
                        <a:t>)</a:t>
                      </a:r>
                      <a:endParaRPr lang="ja-JP" altLang="ja-JP" sz="1050" kern="100" dirty="0" smtClean="0">
                        <a:effectLst/>
                      </a:endParaRPr>
                    </a:p>
                    <a:p>
                      <a:pPr marL="139700" indent="-139700" algn="just">
                        <a:lnSpc>
                          <a:spcPts val="1200"/>
                        </a:lnSpc>
                        <a:spcAft>
                          <a:spcPts val="0"/>
                        </a:spcAft>
                      </a:pPr>
                      <a:endParaRPr lang="ja-JP" altLang="ja-JP" sz="9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marL="139700" indent="-139700" algn="just">
                        <a:lnSpc>
                          <a:spcPts val="1200"/>
                        </a:lnSpc>
                        <a:spcAft>
                          <a:spcPts val="0"/>
                        </a:spcAft>
                      </a:pP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marL="87313" marR="0" lvl="0" indent="-87313" algn="just" defTabSz="914400" rtl="0" eaLnBrk="1" fontAlgn="auto" latinLnBrk="0" hangingPunct="1">
                        <a:lnSpc>
                          <a:spcPts val="1200"/>
                        </a:lnSpc>
                        <a:spcBef>
                          <a:spcPts val="0"/>
                        </a:spcBef>
                        <a:spcAft>
                          <a:spcPts val="0"/>
                        </a:spcAft>
                        <a:buClrTx/>
                        <a:buSzTx/>
                        <a:buFont typeface="Arial" panose="020B0604020202020204" pitchFamily="34" charset="0"/>
                        <a:buChar char="•"/>
                        <a:tabLst/>
                        <a:defRPr/>
                      </a:pPr>
                      <a:r>
                        <a:rPr lang="ja-JP" altLang="en-US" sz="900" u="sng" dirty="0" smtClean="0">
                          <a:latin typeface="+mn-lt"/>
                          <a:ea typeface="+mn-ea"/>
                        </a:rPr>
                        <a:t>鋼材あるいはその腐食生成物を主成分</a:t>
                      </a:r>
                      <a:r>
                        <a:rPr lang="ja-JP" altLang="en-US" sz="900" dirty="0" smtClean="0">
                          <a:latin typeface="+mn-lt"/>
                          <a:ea typeface="+mn-ea"/>
                        </a:rPr>
                        <a:t>とし、その表面に，燃料成分のほか，構造材，塗料・計装材料・保温材など、</a:t>
                      </a:r>
                      <a:r>
                        <a:rPr lang="en-US" altLang="ja-JP" sz="900" dirty="0" smtClean="0">
                          <a:latin typeface="+mn-lt"/>
                          <a:ea typeface="+mn-ea"/>
                        </a:rPr>
                        <a:t>PCV</a:t>
                      </a:r>
                      <a:r>
                        <a:rPr lang="ja-JP" altLang="en-US" sz="900" dirty="0" smtClean="0">
                          <a:latin typeface="+mn-lt"/>
                          <a:ea typeface="+mn-ea"/>
                        </a:rPr>
                        <a:t>内に由来を持つと考えられる元素を含んでいる。</a:t>
                      </a:r>
                      <a:endParaRPr lang="en-US" altLang="ja-JP" sz="900" dirty="0" smtClean="0">
                        <a:latin typeface="+mn-lt"/>
                        <a:ea typeface="+mn-ea"/>
                      </a:endParaRPr>
                    </a:p>
                    <a:p>
                      <a:pPr marL="87313" lvl="0" indent="-87313" algn="just">
                        <a:lnSpc>
                          <a:spcPts val="1200"/>
                        </a:lnSpc>
                        <a:spcAft>
                          <a:spcPts val="0"/>
                        </a:spcAft>
                        <a:buFont typeface="Arial" panose="020B0604020202020204" pitchFamily="34" charset="0"/>
                        <a:buChar char="•"/>
                      </a:pPr>
                      <a:endParaRPr lang="ja-JP" altLang="ja-JP" sz="900" kern="100" dirty="0" smtClean="0">
                        <a:effectLst/>
                        <a:latin typeface="+mn-lt"/>
                        <a:ea typeface="+mn-ea"/>
                        <a:cs typeface="Times New Roman" panose="02020603050405020304" pitchFamily="18" charset="0"/>
                      </a:endParaRPr>
                    </a:p>
                  </a:txBody>
                  <a:tcPr marL="36195" marR="36195" marT="17780" marB="17780"/>
                </a:tc>
                <a:tc>
                  <a:txBody>
                    <a:bodyPr/>
                    <a:lstStyle/>
                    <a:p>
                      <a:pPr algn="just">
                        <a:lnSpc>
                          <a:spcPts val="1200"/>
                        </a:lnSpc>
                        <a:spcAft>
                          <a:spcPts val="0"/>
                        </a:spcAft>
                      </a:pPr>
                      <a:endParaRPr lang="ja-JP" sz="105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6195" marR="36195" marT="17780" marB="17780"/>
                </a:tc>
                <a:tc>
                  <a:txBody>
                    <a:bodyPr/>
                    <a:lstStyle/>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有</a:t>
                      </a:r>
                      <a:endPar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lnSpc>
                          <a:spcPts val="1200"/>
                        </a:lnSpc>
                        <a:spcAft>
                          <a:spcPts val="0"/>
                        </a:spcAft>
                      </a:pPr>
                      <a:r>
                        <a:rPr lang="ja-JP" altLang="en-US"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rPr>
                        <a:t>2WEL2103B</a:t>
                      </a:r>
                      <a:endParaRPr lang="ja-JP" altLang="ja-JP" sz="1000" kern="100" dirty="0" smtClean="0">
                        <a:effectLst/>
                        <a:latin typeface="Times New Roman" panose="020206030504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endParaRPr lang="ja-JP" sz="1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35483" marR="35483" marT="17430" marB="17430"/>
                </a:tc>
                <a:extLst>
                  <a:ext uri="{0D108BD9-81ED-4DB2-BD59-A6C34878D82A}">
                    <a16:rowId xmlns:a16="http://schemas.microsoft.com/office/drawing/2014/main" val="65174706"/>
                  </a:ext>
                </a:extLst>
              </a:tr>
            </a:tbl>
          </a:graphicData>
        </a:graphic>
      </p:graphicFrame>
      <p:sp>
        <p:nvSpPr>
          <p:cNvPr id="5" name="正方形/長方形 4"/>
          <p:cNvSpPr/>
          <p:nvPr/>
        </p:nvSpPr>
        <p:spPr>
          <a:xfrm>
            <a:off x="0" y="0"/>
            <a:ext cx="7684994" cy="369332"/>
          </a:xfrm>
          <a:prstGeom prst="rect">
            <a:avLst/>
          </a:prstGeom>
        </p:spPr>
        <p:txBody>
          <a:bodyPr wrap="square">
            <a:spAutoFit/>
          </a:bodyPr>
          <a:lstStyle/>
          <a:p>
            <a:r>
              <a:rPr lang="ja-JP" altLang="en-US" dirty="0" smtClean="0"/>
              <a:t>追加</a:t>
            </a:r>
            <a:r>
              <a:rPr lang="ja-JP" altLang="en-US" dirty="0"/>
              <a:t>分析に係る関心事項</a:t>
            </a:r>
            <a:r>
              <a:rPr lang="ja-JP" altLang="en-US" dirty="0" smtClean="0"/>
              <a:t>（</a:t>
            </a:r>
            <a:r>
              <a:rPr lang="en-US" altLang="ja-JP" dirty="0" smtClean="0"/>
              <a:t>2</a:t>
            </a:r>
            <a:r>
              <a:rPr lang="ja-JP" altLang="en-US" dirty="0" smtClean="0"/>
              <a:t>号機</a:t>
            </a:r>
            <a:r>
              <a:rPr lang="ja-JP" altLang="en-US" dirty="0"/>
              <a:t>）</a:t>
            </a:r>
            <a:r>
              <a:rPr lang="ja-JP" altLang="en-US" dirty="0" smtClean="0"/>
              <a:t>（</a:t>
            </a:r>
            <a:r>
              <a:rPr lang="en-US" altLang="ja-JP" dirty="0" smtClean="0"/>
              <a:t>4/4</a:t>
            </a:r>
            <a:r>
              <a:rPr lang="ja-JP" altLang="en-US" dirty="0" smtClean="0"/>
              <a:t>）</a:t>
            </a:r>
            <a:endParaRPr lang="ja-JP" altLang="en-US" dirty="0"/>
          </a:p>
        </p:txBody>
      </p:sp>
      <p:sp>
        <p:nvSpPr>
          <p:cNvPr id="6" name="正方形/長方形 5"/>
          <p:cNvSpPr/>
          <p:nvPr/>
        </p:nvSpPr>
        <p:spPr>
          <a:xfrm>
            <a:off x="67235" y="800100"/>
            <a:ext cx="8949018" cy="31197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83240" y="2187697"/>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2021</a:t>
            </a:r>
            <a:r>
              <a:rPr kumimoji="1" lang="ja-JP" altLang="en-US" sz="1000" dirty="0" smtClean="0">
                <a:solidFill>
                  <a:srgbClr val="FF0000"/>
                </a:solidFill>
              </a:rPr>
              <a:t>年度</a:t>
            </a:r>
            <a:endParaRPr kumimoji="1" lang="ja-JP" altLang="en-US" sz="1000" dirty="0">
              <a:solidFill>
                <a:srgbClr val="FF0000"/>
              </a:solidFill>
            </a:endParaRPr>
          </a:p>
        </p:txBody>
      </p:sp>
      <p:sp>
        <p:nvSpPr>
          <p:cNvPr id="8" name="テキスト ボックス 7"/>
          <p:cNvSpPr txBox="1"/>
          <p:nvPr/>
        </p:nvSpPr>
        <p:spPr>
          <a:xfrm>
            <a:off x="320866" y="3661320"/>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2021</a:t>
            </a:r>
            <a:r>
              <a:rPr kumimoji="1" lang="ja-JP" altLang="en-US" sz="1000" dirty="0" smtClean="0">
                <a:solidFill>
                  <a:srgbClr val="FF0000"/>
                </a:solidFill>
              </a:rPr>
              <a:t>年度</a:t>
            </a:r>
            <a:endParaRPr kumimoji="1" lang="ja-JP" altLang="en-US" sz="1000" dirty="0">
              <a:solidFill>
                <a:srgbClr val="FF0000"/>
              </a:solidFill>
            </a:endParaRPr>
          </a:p>
        </p:txBody>
      </p:sp>
      <p:sp>
        <p:nvSpPr>
          <p:cNvPr id="9" name="テキスト ボックス 8"/>
          <p:cNvSpPr txBox="1"/>
          <p:nvPr/>
        </p:nvSpPr>
        <p:spPr>
          <a:xfrm>
            <a:off x="320865" y="4888722"/>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2021</a:t>
            </a:r>
            <a:r>
              <a:rPr kumimoji="1" lang="ja-JP" altLang="en-US" sz="1000" dirty="0" smtClean="0">
                <a:solidFill>
                  <a:srgbClr val="FF0000"/>
                </a:solidFill>
              </a:rPr>
              <a:t>年度</a:t>
            </a:r>
            <a:endParaRPr kumimoji="1" lang="ja-JP" altLang="en-US" sz="1000" dirty="0">
              <a:solidFill>
                <a:srgbClr val="FF0000"/>
              </a:solidFill>
            </a:endParaRPr>
          </a:p>
        </p:txBody>
      </p:sp>
      <p:sp>
        <p:nvSpPr>
          <p:cNvPr id="10" name="テキスト ボックス 9"/>
          <p:cNvSpPr txBox="1"/>
          <p:nvPr/>
        </p:nvSpPr>
        <p:spPr>
          <a:xfrm>
            <a:off x="383240" y="6325972"/>
            <a:ext cx="723275" cy="246221"/>
          </a:xfrm>
          <a:prstGeom prst="rect">
            <a:avLst/>
          </a:prstGeom>
          <a:solidFill>
            <a:schemeClr val="bg1"/>
          </a:solidFill>
          <a:ln>
            <a:solidFill>
              <a:srgbClr val="FF0000"/>
            </a:solidFill>
          </a:ln>
        </p:spPr>
        <p:txBody>
          <a:bodyPr wrap="none" rtlCol="0">
            <a:spAutoFit/>
          </a:bodyPr>
          <a:lstStyle/>
          <a:p>
            <a:r>
              <a:rPr kumimoji="1" lang="en-US" altLang="ja-JP" sz="1000" dirty="0" smtClean="0">
                <a:solidFill>
                  <a:srgbClr val="FF0000"/>
                </a:solidFill>
              </a:rPr>
              <a:t>2021</a:t>
            </a:r>
            <a:r>
              <a:rPr kumimoji="1" lang="ja-JP" altLang="en-US" sz="1000" dirty="0" smtClean="0">
                <a:solidFill>
                  <a:srgbClr val="FF0000"/>
                </a:solidFill>
              </a:rPr>
              <a:t>年度</a:t>
            </a:r>
            <a:endParaRPr kumimoji="1" lang="ja-JP" altLang="en-US" sz="1000" dirty="0">
              <a:solidFill>
                <a:srgbClr val="FF0000"/>
              </a:solidFill>
            </a:endParaRPr>
          </a:p>
        </p:txBody>
      </p:sp>
      <p:sp>
        <p:nvSpPr>
          <p:cNvPr id="2" name="スライド番号プレースホルダー 1"/>
          <p:cNvSpPr>
            <a:spLocks noGrp="1"/>
          </p:cNvSpPr>
          <p:nvPr>
            <p:ph type="sldNum" sz="quarter" idx="12"/>
          </p:nvPr>
        </p:nvSpPr>
        <p:spPr/>
        <p:txBody>
          <a:bodyPr/>
          <a:lstStyle/>
          <a:p>
            <a:fld id="{8769C3C1-60D4-4D9D-949D-AF7C7CC3A768}" type="slidenum">
              <a:rPr kumimoji="1" lang="ja-JP" altLang="en-US" smtClean="0"/>
              <a:t>9</a:t>
            </a:fld>
            <a:endParaRPr kumimoji="1" lang="ja-JP" altLang="en-US"/>
          </a:p>
        </p:txBody>
      </p:sp>
    </p:spTree>
    <p:extLst>
      <p:ext uri="{BB962C8B-B14F-4D97-AF65-F5344CB8AC3E}">
        <p14:creationId xmlns:p14="http://schemas.microsoft.com/office/powerpoint/2010/main" val="1502764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1623</TotalTime>
  <Words>6024</Words>
  <Application>Microsoft Office PowerPoint</Application>
  <PresentationFormat>画面に合わせる (4:3)</PresentationFormat>
  <Paragraphs>468</Paragraphs>
  <Slides>10</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Meiryo UI</vt:lpstr>
      <vt:lpstr>ＭＳ Ｐゴシック</vt:lpstr>
      <vt:lpstr>ＭＳ Ｐゴシック</vt:lpstr>
      <vt:lpstr>ＭＳ 明朝</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Hirotomo Ikeuchi</dc:creator>
  <cp:lastModifiedBy>池内 宏知</cp:lastModifiedBy>
  <cp:revision>110</cp:revision>
  <dcterms:created xsi:type="dcterms:W3CDTF">2022-05-24T12:05:13Z</dcterms:created>
  <dcterms:modified xsi:type="dcterms:W3CDTF">2022-07-28T02:50:29Z</dcterms:modified>
</cp:coreProperties>
</file>