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80" r:id="rId3"/>
    <p:sldId id="276" r:id="rId4"/>
    <p:sldId id="278" r:id="rId5"/>
    <p:sldId id="27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14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3EF3-D330-41BA-9E87-5E4318B77AC6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C3C1-60D4-4D9D-949D-AF7C7CC3A7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9780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3EF3-D330-41BA-9E87-5E4318B77AC6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C3C1-60D4-4D9D-949D-AF7C7CC3A7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3168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3EF3-D330-41BA-9E87-5E4318B77AC6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C3C1-60D4-4D9D-949D-AF7C7CC3A7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66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3EF3-D330-41BA-9E87-5E4318B77AC6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C3C1-60D4-4D9D-949D-AF7C7CC3A7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3965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3EF3-D330-41BA-9E87-5E4318B77AC6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C3C1-60D4-4D9D-949D-AF7C7CC3A7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6463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3EF3-D330-41BA-9E87-5E4318B77AC6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C3C1-60D4-4D9D-949D-AF7C7CC3A7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750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3EF3-D330-41BA-9E87-5E4318B77AC6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C3C1-60D4-4D9D-949D-AF7C7CC3A7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3891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3EF3-D330-41BA-9E87-5E4318B77AC6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C3C1-60D4-4D9D-949D-AF7C7CC3A7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5807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3EF3-D330-41BA-9E87-5E4318B77AC6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C3C1-60D4-4D9D-949D-AF7C7CC3A7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059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3EF3-D330-41BA-9E87-5E4318B77AC6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C3C1-60D4-4D9D-949D-AF7C7CC3A7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667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3EF3-D330-41BA-9E87-5E4318B77AC6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9C3C1-60D4-4D9D-949D-AF7C7CC3A7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838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775" y="98426"/>
            <a:ext cx="8858250" cy="692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75" y="1054099"/>
            <a:ext cx="8858250" cy="522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775" y="64198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33EF3-D330-41BA-9E87-5E4318B77AC6}" type="datetimeFigureOut">
              <a:rPr kumimoji="1" lang="ja-JP" altLang="en-US" smtClean="0"/>
              <a:t>2022/7/28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3250" y="64198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9925" y="64198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9C3C1-60D4-4D9D-949D-AF7C7CC3A7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505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82487" y="1462906"/>
            <a:ext cx="7891904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ja-JP" altLang="en-US" sz="2800" b="1" dirty="0"/>
              <a:t>サンプルの由来・起源に係る評価結果の更新状況</a:t>
            </a:r>
            <a:endParaRPr kumimoji="1" lang="en-US" altLang="ja-JP" sz="2800" b="1" dirty="0"/>
          </a:p>
          <a:p>
            <a:pPr>
              <a:spcBef>
                <a:spcPts val="600"/>
              </a:spcBef>
            </a:pPr>
            <a:r>
              <a:rPr kumimoji="1" lang="ja-JP" altLang="en-US" sz="2400" b="1" dirty="0"/>
              <a:t>（</a:t>
            </a:r>
            <a:r>
              <a:rPr kumimoji="1" lang="en-US" altLang="ja-JP" sz="2400" b="1" dirty="0"/>
              <a:t>2</a:t>
            </a:r>
            <a:r>
              <a:rPr kumimoji="1" lang="ja-JP" altLang="en-US" sz="2400" b="1" dirty="0"/>
              <a:t>号機原子炉ウェル内調査 点検口表面部 </a:t>
            </a:r>
            <a:r>
              <a:rPr kumimoji="1" lang="en-US" altLang="ja-JP" sz="2400" b="1" dirty="0"/>
              <a:t>B</a:t>
            </a:r>
            <a:r>
              <a:rPr kumimoji="1" lang="ja-JP" altLang="en-US" sz="2000" b="1" dirty="0"/>
              <a:t>：</a:t>
            </a:r>
            <a:r>
              <a:rPr kumimoji="1" lang="en-US" altLang="ja-JP" sz="2000" b="1" dirty="0"/>
              <a:t>2WEL2103B </a:t>
            </a:r>
            <a:r>
              <a:rPr kumimoji="1" lang="ja-JP" altLang="en-US" sz="2400" b="1" dirty="0"/>
              <a:t>）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1562" y="4086225"/>
            <a:ext cx="7918563" cy="243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kumimoji="1" lang="ja-JP" altLang="en-US" sz="2000" dirty="0"/>
              <a:t>本サンプルの</a:t>
            </a:r>
            <a:r>
              <a:rPr kumimoji="1" lang="en-US" altLang="ja-JP" sz="2000" dirty="0"/>
              <a:t>SEM/EDS</a:t>
            </a:r>
            <a:r>
              <a:rPr kumimoji="1" lang="ja-JP" altLang="en-US" sz="2000" dirty="0"/>
              <a:t>における主な着目元素（計画当初）</a:t>
            </a:r>
            <a:endParaRPr kumimoji="1" lang="en-US" altLang="ja-JP" sz="2000" dirty="0"/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l"/>
            </a:pPr>
            <a:r>
              <a:rPr kumimoji="1" lang="en-US" altLang="ja-JP" sz="2000" b="1" dirty="0"/>
              <a:t>U, </a:t>
            </a:r>
            <a:r>
              <a:rPr kumimoji="1" lang="en-US" altLang="ja-JP" sz="2000" b="1" dirty="0" err="1"/>
              <a:t>Zr</a:t>
            </a:r>
            <a:r>
              <a:rPr kumimoji="1" lang="en-US" altLang="ja-JP" sz="2000" b="1" dirty="0"/>
              <a:t>, Cs, Mo</a:t>
            </a:r>
            <a:r>
              <a:rPr kumimoji="1" lang="ja-JP" altLang="en-US" sz="2000" dirty="0"/>
              <a:t>：サンプル共通（最優先で探索）</a:t>
            </a:r>
            <a:endParaRPr kumimoji="1" lang="en-US" altLang="ja-JP" sz="2000" dirty="0"/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l"/>
            </a:pPr>
            <a:r>
              <a:rPr kumimoji="1" lang="en-US" altLang="ja-JP" sz="2000" b="1" dirty="0"/>
              <a:t>Zn</a:t>
            </a:r>
            <a:r>
              <a:rPr kumimoji="1" lang="ja-JP" altLang="en-US" sz="2000" dirty="0"/>
              <a:t>：亜鉛メッキ（または</a:t>
            </a:r>
            <a:r>
              <a:rPr kumimoji="1" lang="en-US" altLang="ja-JP" sz="2000" dirty="0"/>
              <a:t>PCV</a:t>
            </a:r>
            <a:r>
              <a:rPr kumimoji="1" lang="ja-JP" altLang="en-US" sz="2000" dirty="0"/>
              <a:t>内塗料）として</a:t>
            </a:r>
            <a:endParaRPr kumimoji="1" lang="en-US" altLang="ja-JP" sz="2000" dirty="0"/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l"/>
            </a:pPr>
            <a:r>
              <a:rPr kumimoji="1" lang="en-US" altLang="ja-JP" sz="2000" b="1" dirty="0"/>
              <a:t>Cl</a:t>
            </a:r>
            <a:r>
              <a:rPr kumimoji="1" lang="ja-JP" altLang="en-US" sz="2000" dirty="0"/>
              <a:t>：塩素腐食の名残として</a:t>
            </a:r>
            <a:endParaRPr kumimoji="1" lang="en-US" altLang="ja-JP" sz="2000" dirty="0"/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l"/>
            </a:pPr>
            <a:r>
              <a:rPr kumimoji="1" lang="en-US" altLang="ja-JP" sz="2000" b="1" dirty="0"/>
              <a:t>Cr, Ni</a:t>
            </a:r>
            <a:r>
              <a:rPr kumimoji="1" lang="ja-JP" altLang="en-US" sz="2000" dirty="0"/>
              <a:t>：腐食生成物中の炭素鋼以外の材料の寄与の有無</a:t>
            </a:r>
            <a:endParaRPr kumimoji="1" lang="en-GB" altLang="ja-JP" sz="2000" dirty="0"/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l"/>
            </a:pPr>
            <a:r>
              <a:rPr kumimoji="1" lang="pt-BR" altLang="ja-JP" sz="2000" b="1" dirty="0"/>
              <a:t>FeOOH(α,β,γ), Fe2O3, Fe3O4, Fe(OH)2</a:t>
            </a:r>
            <a:r>
              <a:rPr kumimoji="1" lang="pt-BR" altLang="ja-JP" sz="2000" dirty="0"/>
              <a:t>: </a:t>
            </a:r>
            <a:r>
              <a:rPr kumimoji="1" lang="ja-JP" altLang="en-US" sz="2000" dirty="0"/>
              <a:t>腐食生成物の構成成分の判別</a:t>
            </a: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1962970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E4099A7-7C80-4140-840B-C1D757278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97" y="1083355"/>
            <a:ext cx="4238073" cy="554381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228CAD8-7DCC-442E-9715-1498086D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097" y="941651"/>
            <a:ext cx="4591613" cy="458375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E6E9E00-66D6-4ED7-A6B8-C8F208E5FF66}"/>
              </a:ext>
            </a:extLst>
          </p:cNvPr>
          <p:cNvSpPr txBox="1"/>
          <p:nvPr/>
        </p:nvSpPr>
        <p:spPr>
          <a:xfrm>
            <a:off x="281061" y="541542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en-US" altLang="ja-JP" sz="2000" b="1" dirty="0"/>
              <a:t>2WEL2103B</a:t>
            </a:r>
            <a:endParaRPr kumimoji="1" lang="ja-JP" altLang="en-US" sz="2400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AB9FCAF-1914-4C45-8377-CB1D6D82FA21}"/>
              </a:ext>
            </a:extLst>
          </p:cNvPr>
          <p:cNvSpPr txBox="1"/>
          <p:nvPr/>
        </p:nvSpPr>
        <p:spPr>
          <a:xfrm>
            <a:off x="281061" y="230827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</a:t>
            </a:r>
            <a:r>
              <a:rPr kumimoji="1" lang="ja-JP" altLang="en-US" b="1" dirty="0"/>
              <a:t>号機原子炉ウェル内調査　点検港表面部（パッキン部）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8196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テキスト ボックス 89"/>
          <p:cNvSpPr txBox="1"/>
          <p:nvPr/>
        </p:nvSpPr>
        <p:spPr>
          <a:xfrm>
            <a:off x="3350615" y="3590099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kumimoji="1" lang="en-US" altLang="ja-JP" sz="2000" b="1" dirty="0"/>
              <a:t>2WEL2103B</a:t>
            </a:r>
            <a:endParaRPr kumimoji="1" lang="ja-JP" altLang="en-US" sz="2400" b="1" dirty="0"/>
          </a:p>
        </p:txBody>
      </p:sp>
      <p:grpSp>
        <p:nvGrpSpPr>
          <p:cNvPr id="2" name="グループ化 1"/>
          <p:cNvGrpSpPr>
            <a:grpSpLocks noChangeAspect="1"/>
          </p:cNvGrpSpPr>
          <p:nvPr/>
        </p:nvGrpSpPr>
        <p:grpSpPr>
          <a:xfrm>
            <a:off x="337821" y="424963"/>
            <a:ext cx="2424429" cy="2543537"/>
            <a:chOff x="1052196" y="363861"/>
            <a:chExt cx="5260425" cy="5518861"/>
          </a:xfrm>
        </p:grpSpPr>
        <p:pic>
          <p:nvPicPr>
            <p:cNvPr id="92" name="図 91">
              <a:extLst>
                <a:ext uri="{FF2B5EF4-FFF2-40B4-BE49-F238E27FC236}">
                  <a16:creationId xmlns:a16="http://schemas.microsoft.com/office/drawing/2014/main" id="{29F23B12-40A4-4049-A66F-A35235A75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2196" y="363861"/>
              <a:ext cx="5260425" cy="5518861"/>
            </a:xfrm>
            <a:prstGeom prst="rect">
              <a:avLst/>
            </a:prstGeom>
          </p:spPr>
        </p:pic>
        <p:sp>
          <p:nvSpPr>
            <p:cNvPr id="93" name="正方形/長方形 92">
              <a:extLst>
                <a:ext uri="{FF2B5EF4-FFF2-40B4-BE49-F238E27FC236}">
                  <a16:creationId xmlns:a16="http://schemas.microsoft.com/office/drawing/2014/main" id="{86C1EF17-28DD-44EC-AFEE-745C7DC1BB5C}"/>
                </a:ext>
              </a:extLst>
            </p:cNvPr>
            <p:cNvSpPr/>
            <p:nvPr/>
          </p:nvSpPr>
          <p:spPr>
            <a:xfrm>
              <a:off x="2131421" y="1161504"/>
              <a:ext cx="108000" cy="864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楕円 93">
              <a:extLst>
                <a:ext uri="{FF2B5EF4-FFF2-40B4-BE49-F238E27FC236}">
                  <a16:creationId xmlns:a16="http://schemas.microsoft.com/office/drawing/2014/main" id="{DD88EF18-2674-4B78-A1E3-11C8589319B3}"/>
                </a:ext>
              </a:extLst>
            </p:cNvPr>
            <p:cNvSpPr/>
            <p:nvPr/>
          </p:nvSpPr>
          <p:spPr>
            <a:xfrm>
              <a:off x="2186936" y="1200692"/>
              <a:ext cx="18000" cy="18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楕円 94">
              <a:extLst>
                <a:ext uri="{FF2B5EF4-FFF2-40B4-BE49-F238E27FC236}">
                  <a16:creationId xmlns:a16="http://schemas.microsoft.com/office/drawing/2014/main" id="{5CC0E3D5-81C7-41E1-BAC9-426047F2D533}"/>
                </a:ext>
              </a:extLst>
            </p:cNvPr>
            <p:cNvSpPr/>
            <p:nvPr/>
          </p:nvSpPr>
          <p:spPr>
            <a:xfrm>
              <a:off x="3408858" y="2607663"/>
              <a:ext cx="18000" cy="18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CDF12D85-7325-4EF7-AFFF-214277456780}"/>
                </a:ext>
              </a:extLst>
            </p:cNvPr>
            <p:cNvSpPr/>
            <p:nvPr/>
          </p:nvSpPr>
          <p:spPr>
            <a:xfrm>
              <a:off x="3355194" y="2578128"/>
              <a:ext cx="108000" cy="864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AB10FE48-D595-4B1C-B813-CEEBA177424E}"/>
                </a:ext>
              </a:extLst>
            </p:cNvPr>
            <p:cNvSpPr txBox="1"/>
            <p:nvPr/>
          </p:nvSpPr>
          <p:spPr>
            <a:xfrm>
              <a:off x="2271338" y="102328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FF00"/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1</a:t>
              </a:r>
              <a:endParaRPr kumimoji="1" lang="ja-JP" altLang="en-US" dirty="0">
                <a:solidFill>
                  <a:srgbClr val="FFFF00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9971ACA5-4476-4544-ACE7-4D7A46D6F222}"/>
                </a:ext>
              </a:extLst>
            </p:cNvPr>
            <p:cNvSpPr txBox="1"/>
            <p:nvPr/>
          </p:nvSpPr>
          <p:spPr>
            <a:xfrm>
              <a:off x="3500956" y="249180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FF00"/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2</a:t>
              </a:r>
              <a:endParaRPr kumimoji="1" lang="ja-JP" altLang="en-US" dirty="0">
                <a:solidFill>
                  <a:srgbClr val="FFFF00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</p:txBody>
        </p:sp>
      </p:grpSp>
      <p:grpSp>
        <p:nvGrpSpPr>
          <p:cNvPr id="3" name="グループ化 2"/>
          <p:cNvGrpSpPr>
            <a:grpSpLocks noChangeAspect="1"/>
          </p:cNvGrpSpPr>
          <p:nvPr/>
        </p:nvGrpSpPr>
        <p:grpSpPr>
          <a:xfrm>
            <a:off x="2915176" y="542180"/>
            <a:ext cx="3728317" cy="2426319"/>
            <a:chOff x="343426" y="726718"/>
            <a:chExt cx="5920952" cy="3853244"/>
          </a:xfrm>
        </p:grpSpPr>
        <p:pic>
          <p:nvPicPr>
            <p:cNvPr id="99" name="図 98">
              <a:extLst>
                <a:ext uri="{FF2B5EF4-FFF2-40B4-BE49-F238E27FC236}">
                  <a16:creationId xmlns:a16="http://schemas.microsoft.com/office/drawing/2014/main" id="{D36507FF-A1B5-44A1-B14E-78056C16F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426" y="726718"/>
              <a:ext cx="5920952" cy="3853244"/>
            </a:xfrm>
            <a:prstGeom prst="rect">
              <a:avLst/>
            </a:prstGeom>
          </p:spPr>
        </p:pic>
        <p:sp>
          <p:nvSpPr>
            <p:cNvPr id="100" name="正方形/長方形 99">
              <a:extLst>
                <a:ext uri="{FF2B5EF4-FFF2-40B4-BE49-F238E27FC236}">
                  <a16:creationId xmlns:a16="http://schemas.microsoft.com/office/drawing/2014/main" id="{59117B81-2418-4EDA-A173-D56EBB82F101}"/>
                </a:ext>
              </a:extLst>
            </p:cNvPr>
            <p:cNvSpPr/>
            <p:nvPr/>
          </p:nvSpPr>
          <p:spPr>
            <a:xfrm>
              <a:off x="1390316" y="1566675"/>
              <a:ext cx="72000" cy="576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テキスト ボックス 100">
              <a:extLst>
                <a:ext uri="{FF2B5EF4-FFF2-40B4-BE49-F238E27FC236}">
                  <a16:creationId xmlns:a16="http://schemas.microsoft.com/office/drawing/2014/main" id="{DE8108B0-F87C-42AC-BA85-9C71CAA574B3}"/>
                </a:ext>
              </a:extLst>
            </p:cNvPr>
            <p:cNvSpPr txBox="1"/>
            <p:nvPr/>
          </p:nvSpPr>
          <p:spPr>
            <a:xfrm>
              <a:off x="1462316" y="1506049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FF00"/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3</a:t>
              </a:r>
              <a:endParaRPr kumimoji="1" lang="ja-JP" altLang="en-US" dirty="0">
                <a:solidFill>
                  <a:srgbClr val="FFFF00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</p:txBody>
        </p:sp>
        <p:sp>
          <p:nvSpPr>
            <p:cNvPr id="102" name="楕円 101">
              <a:extLst>
                <a:ext uri="{FF2B5EF4-FFF2-40B4-BE49-F238E27FC236}">
                  <a16:creationId xmlns:a16="http://schemas.microsoft.com/office/drawing/2014/main" id="{203D8DB7-07A8-47D6-A4CF-F73B3A358ED7}"/>
                </a:ext>
              </a:extLst>
            </p:cNvPr>
            <p:cNvSpPr/>
            <p:nvPr/>
          </p:nvSpPr>
          <p:spPr>
            <a:xfrm>
              <a:off x="4804229" y="1221919"/>
              <a:ext cx="36000" cy="36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楕円 102">
              <a:extLst>
                <a:ext uri="{FF2B5EF4-FFF2-40B4-BE49-F238E27FC236}">
                  <a16:creationId xmlns:a16="http://schemas.microsoft.com/office/drawing/2014/main" id="{95200606-F274-46A0-B323-59AC8F9AA6F4}"/>
                </a:ext>
              </a:extLst>
            </p:cNvPr>
            <p:cNvSpPr/>
            <p:nvPr/>
          </p:nvSpPr>
          <p:spPr>
            <a:xfrm>
              <a:off x="4843243" y="1221929"/>
              <a:ext cx="36000" cy="36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テキスト ボックス 103">
              <a:extLst>
                <a:ext uri="{FF2B5EF4-FFF2-40B4-BE49-F238E27FC236}">
                  <a16:creationId xmlns:a16="http://schemas.microsoft.com/office/drawing/2014/main" id="{FAF9868B-50B2-4D8A-9F72-BA08E8A304FB}"/>
                </a:ext>
              </a:extLst>
            </p:cNvPr>
            <p:cNvSpPr txBox="1"/>
            <p:nvPr/>
          </p:nvSpPr>
          <p:spPr>
            <a:xfrm>
              <a:off x="4501427" y="1180568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FF00"/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5</a:t>
              </a:r>
              <a:endParaRPr kumimoji="1" lang="ja-JP" altLang="en-US" dirty="0">
                <a:solidFill>
                  <a:srgbClr val="FFFF00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</p:txBody>
        </p: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548F8F1D-114A-4E12-9C20-22A9553C80AE}"/>
                </a:ext>
              </a:extLst>
            </p:cNvPr>
            <p:cNvSpPr txBox="1"/>
            <p:nvPr/>
          </p:nvSpPr>
          <p:spPr>
            <a:xfrm>
              <a:off x="4860549" y="1231658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FF00"/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4</a:t>
              </a:r>
              <a:endParaRPr kumimoji="1" lang="ja-JP" altLang="en-US" dirty="0">
                <a:solidFill>
                  <a:srgbClr val="FFFF00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</p:txBody>
        </p:sp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ADC6DCE0-AA9C-4219-BA9A-CD3A20DF0506}"/>
                </a:ext>
              </a:extLst>
            </p:cNvPr>
            <p:cNvSpPr/>
            <p:nvPr/>
          </p:nvSpPr>
          <p:spPr>
            <a:xfrm>
              <a:off x="4796413" y="1206684"/>
              <a:ext cx="90000" cy="720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楕円 106">
              <a:extLst>
                <a:ext uri="{FF2B5EF4-FFF2-40B4-BE49-F238E27FC236}">
                  <a16:creationId xmlns:a16="http://schemas.microsoft.com/office/drawing/2014/main" id="{1D9F6125-8D3F-4A55-99B9-AEBBD5A0A14B}"/>
                </a:ext>
              </a:extLst>
            </p:cNvPr>
            <p:cNvSpPr/>
            <p:nvPr/>
          </p:nvSpPr>
          <p:spPr>
            <a:xfrm>
              <a:off x="1397042" y="1575703"/>
              <a:ext cx="36000" cy="36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4" name="グループ化 113"/>
          <p:cNvGrpSpPr>
            <a:grpSpLocks noChangeAspect="1"/>
          </p:cNvGrpSpPr>
          <p:nvPr/>
        </p:nvGrpSpPr>
        <p:grpSpPr>
          <a:xfrm>
            <a:off x="337821" y="3336117"/>
            <a:ext cx="3017366" cy="3029436"/>
            <a:chOff x="362005" y="552087"/>
            <a:chExt cx="5156900" cy="5177528"/>
          </a:xfrm>
        </p:grpSpPr>
        <p:grpSp>
          <p:nvGrpSpPr>
            <p:cNvPr id="108" name="グループ化 107">
              <a:extLst>
                <a:ext uri="{FF2B5EF4-FFF2-40B4-BE49-F238E27FC236}">
                  <a16:creationId xmlns:a16="http://schemas.microsoft.com/office/drawing/2014/main" id="{D1D21CF1-CC55-406B-8EB0-E979FA944509}"/>
                </a:ext>
              </a:extLst>
            </p:cNvPr>
            <p:cNvGrpSpPr/>
            <p:nvPr/>
          </p:nvGrpSpPr>
          <p:grpSpPr>
            <a:xfrm>
              <a:off x="362005" y="552087"/>
              <a:ext cx="5156900" cy="5177528"/>
              <a:chOff x="362005" y="552087"/>
              <a:chExt cx="5156900" cy="5177528"/>
            </a:xfrm>
          </p:grpSpPr>
          <p:pic>
            <p:nvPicPr>
              <p:cNvPr id="109" name="図 108">
                <a:extLst>
                  <a:ext uri="{FF2B5EF4-FFF2-40B4-BE49-F238E27FC236}">
                    <a16:creationId xmlns:a16="http://schemas.microsoft.com/office/drawing/2014/main" id="{CE8623C1-3FF0-4190-A9C2-D06A0A79D6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2005" y="552087"/>
                <a:ext cx="5156900" cy="5177528"/>
              </a:xfrm>
              <a:prstGeom prst="rect">
                <a:avLst/>
              </a:prstGeom>
            </p:spPr>
          </p:pic>
          <p:pic>
            <p:nvPicPr>
              <p:cNvPr id="110" name="図 109">
                <a:extLst>
                  <a:ext uri="{FF2B5EF4-FFF2-40B4-BE49-F238E27FC236}">
                    <a16:creationId xmlns:a16="http://schemas.microsoft.com/office/drawing/2014/main" id="{9D8DF8AD-098E-445C-A86D-CCA8F1E9D0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92947" y="1048869"/>
                <a:ext cx="72773" cy="77183"/>
              </a:xfrm>
              <a:prstGeom prst="rect">
                <a:avLst/>
              </a:prstGeom>
            </p:spPr>
          </p:pic>
        </p:grpSp>
        <p:sp>
          <p:nvSpPr>
            <p:cNvPr id="111" name="楕円 110">
              <a:extLst>
                <a:ext uri="{FF2B5EF4-FFF2-40B4-BE49-F238E27FC236}">
                  <a16:creationId xmlns:a16="http://schemas.microsoft.com/office/drawing/2014/main" id="{541AAE03-49C1-4A81-8674-1D913AE48A34}"/>
                </a:ext>
              </a:extLst>
            </p:cNvPr>
            <p:cNvSpPr/>
            <p:nvPr/>
          </p:nvSpPr>
          <p:spPr>
            <a:xfrm>
              <a:off x="4921252" y="1075871"/>
              <a:ext cx="36000" cy="36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9617C1B1-0A3E-4D0B-A39B-DF0512131318}"/>
                </a:ext>
              </a:extLst>
            </p:cNvPr>
            <p:cNvSpPr txBox="1"/>
            <p:nvPr/>
          </p:nvSpPr>
          <p:spPr>
            <a:xfrm>
              <a:off x="4975611" y="1168629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FF00"/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6</a:t>
              </a:r>
              <a:endParaRPr kumimoji="1" lang="ja-JP" altLang="en-US" dirty="0">
                <a:solidFill>
                  <a:srgbClr val="FFFF00"/>
                </a:solidFill>
                <a:latin typeface="HGSｺﾞｼｯｸE" panose="020B0900000000000000" pitchFamily="50" charset="-128"/>
                <a:ea typeface="HGSｺﾞｼｯｸE" panose="020B0900000000000000" pitchFamily="50" charset="-128"/>
              </a:endParaRPr>
            </a:p>
          </p:txBody>
        </p:sp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2EAA44A0-5419-48D1-90E0-0A889DFD519E}"/>
                </a:ext>
              </a:extLst>
            </p:cNvPr>
            <p:cNvSpPr/>
            <p:nvPr/>
          </p:nvSpPr>
          <p:spPr>
            <a:xfrm>
              <a:off x="4896441" y="1054313"/>
              <a:ext cx="90000" cy="720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5" name="テキスト ボックス 114"/>
          <p:cNvSpPr txBox="1"/>
          <p:nvPr/>
        </p:nvSpPr>
        <p:spPr>
          <a:xfrm>
            <a:off x="3797587" y="4115628"/>
            <a:ext cx="4750075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kumimoji="1" lang="ja-JP" altLang="en-US" dirty="0"/>
              <a:t>主な着目元素（計画当初）</a:t>
            </a:r>
            <a:endParaRPr kumimoji="1" lang="en-US" altLang="ja-JP" dirty="0"/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l"/>
            </a:pPr>
            <a:r>
              <a:rPr kumimoji="1" lang="en-US" altLang="ja-JP" b="1" dirty="0"/>
              <a:t>U, </a:t>
            </a:r>
            <a:r>
              <a:rPr kumimoji="1" lang="en-US" altLang="ja-JP" b="1" dirty="0" err="1"/>
              <a:t>Zr</a:t>
            </a:r>
            <a:r>
              <a:rPr kumimoji="1" lang="en-US" altLang="ja-JP" b="1" dirty="0"/>
              <a:t>, Cs, Mo</a:t>
            </a:r>
            <a:r>
              <a:rPr kumimoji="1" lang="ja-JP" altLang="en-US" dirty="0"/>
              <a:t>：サンプル共通（最優先で探索）</a:t>
            </a:r>
            <a:endParaRPr kumimoji="1" lang="en-US" altLang="ja-JP" dirty="0"/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l"/>
            </a:pPr>
            <a:r>
              <a:rPr kumimoji="1" lang="en-US" altLang="ja-JP" b="1" dirty="0"/>
              <a:t>Zn</a:t>
            </a:r>
            <a:r>
              <a:rPr kumimoji="1" lang="ja-JP" altLang="en-US" dirty="0"/>
              <a:t>：亜鉛メッキ（または</a:t>
            </a:r>
            <a:r>
              <a:rPr kumimoji="1" lang="en-US" altLang="ja-JP" dirty="0"/>
              <a:t>PCV</a:t>
            </a:r>
            <a:r>
              <a:rPr kumimoji="1" lang="ja-JP" altLang="en-US" dirty="0"/>
              <a:t>内塗料）として</a:t>
            </a:r>
            <a:endParaRPr kumimoji="1" lang="en-US" altLang="ja-JP" dirty="0"/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l"/>
            </a:pPr>
            <a:r>
              <a:rPr kumimoji="1" lang="en-US" altLang="ja-JP" b="1" dirty="0"/>
              <a:t>Cl</a:t>
            </a:r>
            <a:r>
              <a:rPr kumimoji="1" lang="ja-JP" altLang="en-US" dirty="0"/>
              <a:t>：塩素腐食の名残として</a:t>
            </a:r>
            <a:endParaRPr kumimoji="1" lang="en-US" altLang="ja-JP" dirty="0"/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l"/>
            </a:pPr>
            <a:r>
              <a:rPr kumimoji="1" lang="en-US" altLang="ja-JP" b="1" dirty="0"/>
              <a:t>Cr, Ni</a:t>
            </a:r>
            <a:r>
              <a:rPr kumimoji="1" lang="ja-JP" altLang="en-US" dirty="0"/>
              <a:t>：腐食生成物中の炭素鋼以外の材料の寄与の有無</a:t>
            </a:r>
            <a:endParaRPr kumimoji="1" lang="en-GB" altLang="ja-JP" dirty="0"/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l"/>
            </a:pPr>
            <a:r>
              <a:rPr kumimoji="1" lang="pt-BR" altLang="ja-JP" b="1" dirty="0"/>
              <a:t>FeOOH(α,β,γ), Fe2O3, Fe3O4, Fe(OH)2</a:t>
            </a:r>
            <a:r>
              <a:rPr kumimoji="1" lang="pt-BR" altLang="ja-JP" dirty="0"/>
              <a:t>: </a:t>
            </a:r>
            <a:r>
              <a:rPr kumimoji="1" lang="ja-JP" altLang="en-US" dirty="0"/>
              <a:t>腐食生成物の構成成分の判別</a:t>
            </a:r>
            <a:endParaRPr kumimoji="1" lang="en-US" altLang="ja-JP" dirty="0"/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l"/>
            </a:pPr>
            <a:endParaRPr kumimoji="1" lang="en-GB" altLang="ja-JP" dirty="0">
              <a:solidFill>
                <a:schemeClr val="accent6"/>
              </a:solidFill>
            </a:endParaRPr>
          </a:p>
        </p:txBody>
      </p:sp>
      <p:sp>
        <p:nvSpPr>
          <p:cNvPr id="116" name="テキスト ボックス 115"/>
          <p:cNvSpPr txBox="1"/>
          <p:nvPr/>
        </p:nvSpPr>
        <p:spPr>
          <a:xfrm>
            <a:off x="3355187" y="3270725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</a:t>
            </a:r>
            <a:r>
              <a:rPr kumimoji="1" lang="ja-JP" altLang="en-US" b="1" dirty="0"/>
              <a:t>号機原子炉ウェル内調査　点検港表面部（パッキン部）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0038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ボックス 15"/>
          <p:cNvSpPr txBox="1"/>
          <p:nvPr/>
        </p:nvSpPr>
        <p:spPr>
          <a:xfrm>
            <a:off x="2345070" y="333397"/>
            <a:ext cx="6128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各着目領域とその周辺で検出された元素（</a:t>
            </a:r>
            <a:r>
              <a:rPr kumimoji="1" lang="en-US" altLang="ja-JP" sz="1600" dirty="0"/>
              <a:t>2WEL2103B-1, 2, 3)</a:t>
            </a:r>
          </a:p>
          <a:p>
            <a:r>
              <a:rPr kumimoji="1" lang="ja-JP" altLang="en-US" sz="1600" dirty="0"/>
              <a:t>）</a:t>
            </a:r>
          </a:p>
        </p:txBody>
      </p:sp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127431"/>
              </p:ext>
            </p:extLst>
          </p:nvPr>
        </p:nvGraphicFramePr>
        <p:xfrm>
          <a:off x="260555" y="671951"/>
          <a:ext cx="8382000" cy="4778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106">
                  <a:extLst>
                    <a:ext uri="{9D8B030D-6E8A-4147-A177-3AD203B41FA5}">
                      <a16:colId xmlns:a16="http://schemas.microsoft.com/office/drawing/2014/main" val="3534196275"/>
                    </a:ext>
                  </a:extLst>
                </a:gridCol>
                <a:gridCol w="7478894">
                  <a:extLst>
                    <a:ext uri="{9D8B030D-6E8A-4147-A177-3AD203B41FA5}">
                      <a16:colId xmlns:a16="http://schemas.microsoft.com/office/drawing/2014/main" val="3853014238"/>
                    </a:ext>
                  </a:extLst>
                </a:gridCol>
              </a:tblGrid>
              <a:tr h="236555"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元素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/>
                        <a:t>領域</a:t>
                      </a:r>
                      <a:r>
                        <a:rPr kumimoji="1" lang="en-US" altLang="ja-JP" sz="1800" dirty="0"/>
                        <a:t>01</a:t>
                      </a:r>
                      <a:r>
                        <a:rPr kumimoji="1" lang="ja-JP" altLang="en-US" sz="1800" dirty="0"/>
                        <a:t>～</a:t>
                      </a:r>
                      <a:r>
                        <a:rPr kumimoji="1" lang="en-US" altLang="ja-JP" sz="1800" dirty="0"/>
                        <a:t>06</a:t>
                      </a:r>
                      <a:endParaRPr kumimoji="1" lang="ja-JP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488133"/>
                  </a:ext>
                </a:extLst>
              </a:tr>
              <a:tr h="404070"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Zn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Zn</a:t>
                      </a:r>
                      <a:r>
                        <a:rPr kumimoji="1" lang="en-GB" altLang="ja-JP" sz="180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</a:rPr>
                        <a:t>濃集領域</a:t>
                      </a:r>
                      <a:r>
                        <a:rPr kumimoji="1" lang="en-US" altLang="ja-JP" sz="180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ja-JP" altLang="en-US" sz="1800" baseline="0" dirty="0">
                          <a:solidFill>
                            <a:schemeClr val="tx1"/>
                          </a:solidFill>
                        </a:rPr>
                        <a:t>周辺に広がる</a:t>
                      </a:r>
                      <a:r>
                        <a:rPr kumimoji="1" lang="en-GB" altLang="ja-JP" sz="1800" baseline="0" dirty="0">
                          <a:solidFill>
                            <a:schemeClr val="tx1"/>
                          </a:solidFill>
                        </a:rPr>
                        <a:t>Fe</a:t>
                      </a:r>
                      <a:r>
                        <a:rPr kumimoji="1" lang="ja-JP" altLang="en-US" sz="1800" baseline="0" dirty="0">
                          <a:solidFill>
                            <a:schemeClr val="tx1"/>
                          </a:solidFill>
                        </a:rPr>
                        <a:t>上に存在</a:t>
                      </a:r>
                      <a:r>
                        <a:rPr kumimoji="1" lang="en-GB" altLang="ja-JP" sz="18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（領</a:t>
                      </a:r>
                      <a:r>
                        <a:rPr kumimoji="1" lang="en-US" altLang="ja-JP" sz="1800" baseline="30000" dirty="0">
                          <a:solidFill>
                            <a:schemeClr val="tx1"/>
                          </a:solidFill>
                        </a:rPr>
                        <a:t>02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）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252484"/>
                  </a:ext>
                </a:extLst>
              </a:tr>
              <a:tr h="404070"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Cr, Ni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Cr-Mg-Al-Si-Cl-O</a:t>
                      </a: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</a:rPr>
                        <a:t>濃集領域</a:t>
                      </a:r>
                      <a:r>
                        <a:rPr kumimoji="1" lang="en-US" altLang="ja-JP" sz="180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ja-JP" altLang="en-US" sz="1800" baseline="0" dirty="0">
                          <a:solidFill>
                            <a:schemeClr val="tx1"/>
                          </a:solidFill>
                        </a:rPr>
                        <a:t>周辺に広がる</a:t>
                      </a:r>
                      <a:r>
                        <a:rPr kumimoji="1" lang="en-GB" altLang="ja-JP" sz="1800" baseline="0" dirty="0">
                          <a:solidFill>
                            <a:schemeClr val="tx1"/>
                          </a:solidFill>
                        </a:rPr>
                        <a:t>Fe</a:t>
                      </a:r>
                      <a:r>
                        <a:rPr kumimoji="1" lang="ja-JP" altLang="en-US" sz="1800" baseline="0" dirty="0">
                          <a:solidFill>
                            <a:schemeClr val="tx1"/>
                          </a:solidFill>
                        </a:rPr>
                        <a:t>上に存在</a:t>
                      </a:r>
                      <a:r>
                        <a:rPr kumimoji="1" lang="en-GB" altLang="ja-JP" sz="18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（領</a:t>
                      </a:r>
                      <a:r>
                        <a:rPr kumimoji="1" lang="en-US" altLang="ja-JP" sz="1800" baseline="30000" dirty="0">
                          <a:solidFill>
                            <a:schemeClr val="tx1"/>
                          </a:solidFill>
                        </a:rPr>
                        <a:t>04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）</a:t>
                      </a: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</a:rPr>
                        <a:t>　　　    　　　</a:t>
                      </a:r>
                      <a:r>
                        <a:rPr kumimoji="1" lang="en-GB" altLang="ja-JP" sz="1800" dirty="0">
                          <a:solidFill>
                            <a:schemeClr val="tx1"/>
                          </a:solidFill>
                        </a:rPr>
                        <a:t>Cr-Si-</a:t>
                      </a: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Ni-O</a:t>
                      </a: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</a:rPr>
                        <a:t>濃集領域</a:t>
                      </a:r>
                      <a:r>
                        <a:rPr kumimoji="1" lang="en-US" altLang="ja-JP" sz="180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ja-JP" altLang="en-US" sz="1800" baseline="0" dirty="0">
                          <a:solidFill>
                            <a:schemeClr val="tx1"/>
                          </a:solidFill>
                        </a:rPr>
                        <a:t>周辺に広がる</a:t>
                      </a:r>
                      <a:r>
                        <a:rPr kumimoji="1" lang="en-GB" altLang="ja-JP" sz="1800" baseline="0" dirty="0">
                          <a:solidFill>
                            <a:schemeClr val="tx1"/>
                          </a:solidFill>
                        </a:rPr>
                        <a:t>Fe</a:t>
                      </a:r>
                      <a:r>
                        <a:rPr kumimoji="1" lang="ja-JP" altLang="en-US" sz="1800" baseline="0" dirty="0">
                          <a:solidFill>
                            <a:schemeClr val="tx1"/>
                          </a:solidFill>
                        </a:rPr>
                        <a:t>上に存在</a:t>
                      </a:r>
                      <a:r>
                        <a:rPr kumimoji="1" lang="en-GB" altLang="ja-JP" sz="18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（領</a:t>
                      </a:r>
                      <a:r>
                        <a:rPr kumimoji="1" lang="en-US" altLang="ja-JP" sz="1800" baseline="30000" dirty="0">
                          <a:solidFill>
                            <a:schemeClr val="tx1"/>
                          </a:solidFill>
                        </a:rPr>
                        <a:t>06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）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476384"/>
                  </a:ext>
                </a:extLst>
              </a:tr>
              <a:tr h="404070"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Fe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>
                          <a:solidFill>
                            <a:schemeClr val="tx1"/>
                          </a:solidFill>
                        </a:rPr>
                        <a:t>Fe-O(</a:t>
                      </a: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</a:rPr>
                        <a:t>広く分布）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（領</a:t>
                      </a:r>
                      <a:r>
                        <a:rPr kumimoji="1" lang="en-US" altLang="ja-JP" sz="1800" baseline="30000" dirty="0">
                          <a:solidFill>
                            <a:schemeClr val="tx1"/>
                          </a:solidFill>
                        </a:rPr>
                        <a:t>01, 02, 03, 04, 05, 06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）</a:t>
                      </a:r>
                      <a:endParaRPr kumimoji="1" lang="en-US" altLang="ja-JP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964841"/>
                  </a:ext>
                </a:extLst>
              </a:tr>
              <a:tr h="404070">
                <a:tc>
                  <a:txBody>
                    <a:bodyPr/>
                    <a:lstStyle/>
                    <a:p>
                      <a:r>
                        <a:rPr kumimoji="1" lang="en-GB" altLang="ja-JP" sz="1800" dirty="0">
                          <a:solidFill>
                            <a:schemeClr val="tx1"/>
                          </a:solidFill>
                        </a:rPr>
                        <a:t>Cd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Cd-Cr-Cl</a:t>
                      </a:r>
                      <a:r>
                        <a:rPr kumimoji="1" lang="ja-JP" altLang="en-US" sz="1800" dirty="0" err="1">
                          <a:solidFill>
                            <a:schemeClr val="tx1"/>
                          </a:solidFill>
                        </a:rPr>
                        <a:t>の濃</a:t>
                      </a: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</a:rPr>
                        <a:t>集領域</a:t>
                      </a:r>
                      <a:r>
                        <a:rPr kumimoji="1" lang="en-US" altLang="ja-JP" sz="180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ja-JP" altLang="en-US" sz="1800" baseline="0" dirty="0">
                          <a:solidFill>
                            <a:schemeClr val="tx1"/>
                          </a:solidFill>
                        </a:rPr>
                        <a:t>周辺に広がる</a:t>
                      </a:r>
                      <a:r>
                        <a:rPr kumimoji="1" lang="en-GB" altLang="ja-JP" sz="1800" baseline="0" dirty="0">
                          <a:solidFill>
                            <a:schemeClr val="tx1"/>
                          </a:solidFill>
                        </a:rPr>
                        <a:t>Fe</a:t>
                      </a:r>
                      <a:r>
                        <a:rPr kumimoji="1" lang="ja-JP" altLang="en-US" sz="1800" baseline="0" dirty="0">
                          <a:solidFill>
                            <a:schemeClr val="tx1"/>
                          </a:solidFill>
                        </a:rPr>
                        <a:t>上に存在</a:t>
                      </a:r>
                      <a:r>
                        <a:rPr kumimoji="1" lang="en-GB" altLang="ja-JP" sz="18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（領</a:t>
                      </a:r>
                      <a:r>
                        <a:rPr kumimoji="1" lang="en-US" altLang="ja-JP" sz="1800" baseline="30000" dirty="0">
                          <a:solidFill>
                            <a:schemeClr val="tx1"/>
                          </a:solidFill>
                        </a:rPr>
                        <a:t>03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）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9188982"/>
                  </a:ext>
                </a:extLst>
              </a:tr>
              <a:tr h="292903">
                <a:tc>
                  <a:txBody>
                    <a:bodyPr/>
                    <a:lstStyle/>
                    <a:p>
                      <a:r>
                        <a:rPr kumimoji="1" lang="en-GB" altLang="ja-JP" sz="1800" dirty="0">
                          <a:solidFill>
                            <a:schemeClr val="tx1"/>
                          </a:solidFill>
                        </a:rPr>
                        <a:t>Ca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aseline="0" dirty="0">
                          <a:solidFill>
                            <a:schemeClr val="tx1"/>
                          </a:solidFill>
                        </a:rPr>
                        <a:t>Ca-S</a:t>
                      </a:r>
                      <a:r>
                        <a:rPr kumimoji="1" lang="en-GB" altLang="ja-JP" sz="1800" baseline="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kumimoji="1" lang="en-US" altLang="ja-JP" sz="1800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r>
                        <a:rPr kumimoji="1" lang="ja-JP" altLang="en-US" sz="1800" baseline="0" dirty="0">
                          <a:solidFill>
                            <a:schemeClr val="tx1"/>
                          </a:solidFill>
                        </a:rPr>
                        <a:t>の濃縮領域</a:t>
                      </a:r>
                      <a:r>
                        <a:rPr kumimoji="1" lang="en-US" altLang="ja-JP" sz="180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ja-JP" altLang="en-US" sz="1800" baseline="0" dirty="0">
                          <a:solidFill>
                            <a:schemeClr val="tx1"/>
                          </a:solidFill>
                        </a:rPr>
                        <a:t>周辺に広がる</a:t>
                      </a:r>
                      <a:r>
                        <a:rPr kumimoji="1" lang="en-GB" altLang="ja-JP" sz="1800" baseline="0" dirty="0">
                          <a:solidFill>
                            <a:schemeClr val="tx1"/>
                          </a:solidFill>
                        </a:rPr>
                        <a:t>Fe</a:t>
                      </a:r>
                      <a:r>
                        <a:rPr kumimoji="1" lang="ja-JP" altLang="en-US" sz="1800" baseline="0" dirty="0">
                          <a:solidFill>
                            <a:schemeClr val="tx1"/>
                          </a:solidFill>
                        </a:rPr>
                        <a:t>上に存在</a:t>
                      </a:r>
                      <a:r>
                        <a:rPr kumimoji="1" lang="en-GB" altLang="ja-JP" sz="18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（領</a:t>
                      </a:r>
                      <a:r>
                        <a:rPr kumimoji="1" lang="en-US" altLang="ja-JP" sz="1800" baseline="30000" dirty="0">
                          <a:solidFill>
                            <a:schemeClr val="tx1"/>
                          </a:solidFill>
                        </a:rPr>
                        <a:t>01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）</a:t>
                      </a:r>
                      <a:endParaRPr kumimoji="1" lang="en-US" altLang="ja-JP" sz="1800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105900"/>
                  </a:ext>
                </a:extLst>
              </a:tr>
              <a:tr h="292903">
                <a:tc>
                  <a:txBody>
                    <a:bodyPr/>
                    <a:lstStyle/>
                    <a:p>
                      <a:r>
                        <a:rPr kumimoji="1" lang="en-GB" altLang="ja-JP" sz="1800" dirty="0">
                          <a:solidFill>
                            <a:schemeClr val="tx1"/>
                          </a:solidFill>
                        </a:rPr>
                        <a:t>Mn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GB" altLang="ja-JP" sz="1800" dirty="0">
                          <a:solidFill>
                            <a:schemeClr val="tx1"/>
                          </a:solidFill>
                        </a:rPr>
                        <a:t>Mn-Al-Si-Cl-O-</a:t>
                      </a:r>
                      <a:r>
                        <a:rPr kumimoji="1" lang="en-GB" altLang="ja-JP" sz="1800" dirty="0">
                          <a:solidFill>
                            <a:srgbClr val="FF0000"/>
                          </a:solidFill>
                        </a:rPr>
                        <a:t>(Mg</a:t>
                      </a:r>
                      <a:r>
                        <a:rPr kumimoji="1" lang="ja-JP" altLang="en-US" sz="1800" dirty="0">
                          <a:solidFill>
                            <a:srgbClr val="FF0000"/>
                          </a:solidFill>
                        </a:rPr>
                        <a:t>←ピークなし</a:t>
                      </a:r>
                      <a:r>
                        <a:rPr kumimoji="1" lang="en-GB" altLang="ja-JP" sz="1800" dirty="0">
                          <a:solidFill>
                            <a:srgbClr val="FF0000"/>
                          </a:solidFill>
                        </a:rPr>
                        <a:t>)</a:t>
                      </a: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</a:rPr>
                        <a:t>濃集領域</a:t>
                      </a:r>
                      <a:r>
                        <a:rPr kumimoji="1" lang="en-US" altLang="ja-JP" sz="180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ja-JP" altLang="en-US" sz="1800" baseline="0" dirty="0">
                          <a:solidFill>
                            <a:schemeClr val="tx1"/>
                          </a:solidFill>
                        </a:rPr>
                        <a:t>周辺に広がる</a:t>
                      </a:r>
                      <a:r>
                        <a:rPr kumimoji="1" lang="en-GB" altLang="ja-JP" sz="1800" baseline="0" dirty="0">
                          <a:solidFill>
                            <a:schemeClr val="tx1"/>
                          </a:solidFill>
                        </a:rPr>
                        <a:t>Fe</a:t>
                      </a:r>
                      <a:r>
                        <a:rPr kumimoji="1" lang="ja-JP" altLang="en-US" sz="1800" baseline="0" dirty="0">
                          <a:solidFill>
                            <a:schemeClr val="tx1"/>
                          </a:solidFill>
                        </a:rPr>
                        <a:t>上に存在</a:t>
                      </a:r>
                      <a:r>
                        <a:rPr kumimoji="1" lang="en-GB" altLang="ja-JP" sz="18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（領</a:t>
                      </a:r>
                      <a:r>
                        <a:rPr kumimoji="1" lang="en-US" altLang="ja-JP" sz="1800" baseline="30000" dirty="0">
                          <a:solidFill>
                            <a:schemeClr val="tx1"/>
                          </a:solidFill>
                        </a:rPr>
                        <a:t>05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）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8032422"/>
                  </a:ext>
                </a:extLst>
              </a:tr>
              <a:tr h="292903">
                <a:tc>
                  <a:txBody>
                    <a:bodyPr/>
                    <a:lstStyle/>
                    <a:p>
                      <a:r>
                        <a:rPr kumimoji="1" lang="en-GB" altLang="ja-JP" sz="1800" dirty="0">
                          <a:solidFill>
                            <a:schemeClr val="tx1"/>
                          </a:solidFill>
                        </a:rPr>
                        <a:t>Cl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</a:rPr>
                        <a:t>上記、他元素と共存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623827"/>
                  </a:ext>
                </a:extLst>
              </a:tr>
              <a:tr h="277457">
                <a:tc gridSpan="2">
                  <a:txBody>
                    <a:bodyPr/>
                    <a:lstStyle/>
                    <a:p>
                      <a:pPr algn="l"/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</a:rPr>
                        <a:t>　　以下、着目領域周辺に検出された元素　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997089"/>
                  </a:ext>
                </a:extLst>
              </a:tr>
              <a:tr h="277457">
                <a:tc>
                  <a:txBody>
                    <a:bodyPr/>
                    <a:lstStyle/>
                    <a:p>
                      <a:r>
                        <a:rPr kumimoji="1" lang="en-GB" altLang="ja-JP" sz="1800" dirty="0">
                          <a:solidFill>
                            <a:schemeClr val="tx1"/>
                          </a:solidFill>
                        </a:rPr>
                        <a:t>Cl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aseline="0" dirty="0">
                          <a:solidFill>
                            <a:schemeClr val="tx1"/>
                          </a:solidFill>
                        </a:rPr>
                        <a:t>Cl-K</a:t>
                      </a:r>
                      <a:r>
                        <a:rPr kumimoji="1" lang="ja-JP" altLang="en-US" sz="1800" baseline="0" dirty="0">
                          <a:solidFill>
                            <a:schemeClr val="tx1"/>
                          </a:solidFill>
                        </a:rPr>
                        <a:t>濃縮領域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（領</a:t>
                      </a:r>
                      <a:r>
                        <a:rPr kumimoji="1" lang="en-US" altLang="ja-JP" sz="1800" baseline="30000" dirty="0">
                          <a:solidFill>
                            <a:schemeClr val="tx1"/>
                          </a:solidFill>
                        </a:rPr>
                        <a:t>01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周辺）</a:t>
                      </a:r>
                      <a:endParaRPr kumimoji="1" lang="en-US" altLang="ja-JP" sz="1800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065659"/>
                  </a:ext>
                </a:extLst>
              </a:tr>
              <a:tr h="277457">
                <a:tc>
                  <a:txBody>
                    <a:bodyPr/>
                    <a:lstStyle/>
                    <a:p>
                      <a:r>
                        <a:rPr kumimoji="1" lang="en-GB" altLang="ja-JP" sz="1800" dirty="0">
                          <a:solidFill>
                            <a:schemeClr val="tx1"/>
                          </a:solidFill>
                        </a:rPr>
                        <a:t>Al, Si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</a:rPr>
                        <a:t>Al</a:t>
                      </a:r>
                      <a:r>
                        <a:rPr kumimoji="1" lang="en-GB" altLang="ja-JP" sz="1800" dirty="0">
                          <a:solidFill>
                            <a:schemeClr val="tx1"/>
                          </a:solidFill>
                        </a:rPr>
                        <a:t>-Si</a:t>
                      </a:r>
                      <a:r>
                        <a:rPr kumimoji="1" lang="ja-JP" altLang="en-US" sz="1800" dirty="0" err="1">
                          <a:solidFill>
                            <a:schemeClr val="tx1"/>
                          </a:solidFill>
                        </a:rPr>
                        <a:t>の濃</a:t>
                      </a: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</a:rPr>
                        <a:t>集領域が点在</a:t>
                      </a:r>
                      <a:r>
                        <a:rPr kumimoji="1" lang="en-US" altLang="ja-JP" sz="180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ja-JP" altLang="en-US" sz="1800" baseline="0" dirty="0">
                          <a:solidFill>
                            <a:schemeClr val="tx1"/>
                          </a:solidFill>
                        </a:rPr>
                        <a:t>周辺に広がる</a:t>
                      </a:r>
                      <a:r>
                        <a:rPr kumimoji="1" lang="en-GB" altLang="ja-JP" sz="1800" baseline="0" dirty="0">
                          <a:solidFill>
                            <a:schemeClr val="tx1"/>
                          </a:solidFill>
                        </a:rPr>
                        <a:t>Fe</a:t>
                      </a:r>
                      <a:r>
                        <a:rPr kumimoji="1" lang="ja-JP" altLang="en-US" sz="1800" baseline="0" dirty="0">
                          <a:solidFill>
                            <a:schemeClr val="tx1"/>
                          </a:solidFill>
                        </a:rPr>
                        <a:t>上に存在</a:t>
                      </a:r>
                      <a:r>
                        <a:rPr kumimoji="1" lang="en-GB" altLang="ja-JP" sz="18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（領</a:t>
                      </a:r>
                      <a:r>
                        <a:rPr kumimoji="1" lang="en-US" altLang="ja-JP" sz="1800" baseline="30000" dirty="0">
                          <a:solidFill>
                            <a:schemeClr val="tx1"/>
                          </a:solidFill>
                        </a:rPr>
                        <a:t>03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周辺、領</a:t>
                      </a:r>
                      <a:r>
                        <a:rPr kumimoji="1" lang="en-GB" altLang="ja-JP" sz="1800" baseline="30000" dirty="0">
                          <a:solidFill>
                            <a:schemeClr val="tx1"/>
                          </a:solidFill>
                        </a:rPr>
                        <a:t>04-05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周辺）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330525"/>
                  </a:ext>
                </a:extLst>
              </a:tr>
              <a:tr h="277457">
                <a:tc>
                  <a:txBody>
                    <a:bodyPr/>
                    <a:lstStyle/>
                    <a:p>
                      <a:r>
                        <a:rPr kumimoji="1" lang="en-US" altLang="ja-JP" sz="1800" dirty="0" err="1">
                          <a:solidFill>
                            <a:schemeClr val="tx1"/>
                          </a:solidFill>
                        </a:rPr>
                        <a:t>Ti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err="1">
                          <a:solidFill>
                            <a:schemeClr val="tx1"/>
                          </a:solidFill>
                        </a:rPr>
                        <a:t>Ti</a:t>
                      </a:r>
                      <a:r>
                        <a:rPr kumimoji="1" lang="ja-JP" altLang="en-US" sz="1800" baseline="0" dirty="0">
                          <a:solidFill>
                            <a:schemeClr val="tx1"/>
                          </a:solidFill>
                        </a:rPr>
                        <a:t>濃縮領域</a:t>
                      </a:r>
                      <a:r>
                        <a:rPr kumimoji="1" lang="en-US" altLang="ja-JP" sz="1800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kumimoji="1" lang="ja-JP" altLang="en-US" sz="1800" baseline="0" dirty="0">
                          <a:solidFill>
                            <a:schemeClr val="tx1"/>
                          </a:solidFill>
                        </a:rPr>
                        <a:t>周辺に広がる</a:t>
                      </a:r>
                      <a:r>
                        <a:rPr kumimoji="1" lang="en-GB" altLang="ja-JP" sz="1800" baseline="0" dirty="0">
                          <a:solidFill>
                            <a:schemeClr val="tx1"/>
                          </a:solidFill>
                        </a:rPr>
                        <a:t>Fe</a:t>
                      </a:r>
                      <a:r>
                        <a:rPr kumimoji="1" lang="ja-JP" altLang="en-US" sz="1800" baseline="0" dirty="0">
                          <a:solidFill>
                            <a:schemeClr val="tx1"/>
                          </a:solidFill>
                        </a:rPr>
                        <a:t>上に存在</a:t>
                      </a:r>
                      <a:r>
                        <a:rPr kumimoji="1" lang="en-GB" altLang="ja-JP" sz="1800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（領</a:t>
                      </a:r>
                      <a:r>
                        <a:rPr kumimoji="1" lang="en-GB" altLang="ja-JP" sz="1800" baseline="30000" dirty="0">
                          <a:solidFill>
                            <a:schemeClr val="tx1"/>
                          </a:solidFill>
                        </a:rPr>
                        <a:t>03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周辺</a:t>
                      </a:r>
                      <a:r>
                        <a:rPr kumimoji="1" lang="en-GB" altLang="ja-JP" sz="1800" baseline="30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領</a:t>
                      </a:r>
                      <a:r>
                        <a:rPr kumimoji="1" lang="en-GB" altLang="ja-JP" sz="1800" baseline="30000" dirty="0">
                          <a:solidFill>
                            <a:schemeClr val="tx1"/>
                          </a:solidFill>
                        </a:rPr>
                        <a:t>04-05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周辺、領</a:t>
                      </a:r>
                      <a:r>
                        <a:rPr kumimoji="1" lang="en-GB" altLang="ja-JP" sz="1800" baseline="30000" dirty="0">
                          <a:solidFill>
                            <a:schemeClr val="tx1"/>
                          </a:solidFill>
                        </a:rPr>
                        <a:t>06</a:t>
                      </a:r>
                      <a:r>
                        <a:rPr kumimoji="1" lang="ja-JP" altLang="en-US" sz="1800" baseline="30000" dirty="0">
                          <a:solidFill>
                            <a:schemeClr val="tx1"/>
                          </a:solidFill>
                        </a:rPr>
                        <a:t>周辺）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860911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8162925" y="83152"/>
            <a:ext cx="86254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rgbClr val="FF0000"/>
                </a:solidFill>
              </a:rPr>
              <a:t>暫定版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5280" y="5609126"/>
            <a:ext cx="436011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kumimoji="1" lang="ja-JP" altLang="en-US" sz="2000" dirty="0"/>
              <a:t>その他、当初着目していた元素の有無</a:t>
            </a:r>
            <a:endParaRPr kumimoji="1" lang="en-US" altLang="ja-JP" sz="2000" dirty="0"/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l"/>
            </a:pPr>
            <a:r>
              <a:rPr kumimoji="1" lang="en-US" altLang="ja-JP" sz="2000" dirty="0"/>
              <a:t>U, Zr, Cs, Mo</a:t>
            </a:r>
            <a:r>
              <a:rPr kumimoji="1" lang="ja-JP" altLang="en-US" sz="2000" dirty="0"/>
              <a:t>：濃集領域なし</a:t>
            </a:r>
            <a:endParaRPr kumimoji="1" lang="en-US" altLang="ja-JP" sz="2000" dirty="0"/>
          </a:p>
          <a:p>
            <a:pPr>
              <a:spcBef>
                <a:spcPts val="300"/>
              </a:spcBef>
            </a:pPr>
            <a:endParaRPr kumimoji="1" lang="en-US" altLang="ja-JP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0"/>
            <a:ext cx="2850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SEM/EDX</a:t>
            </a:r>
            <a:r>
              <a:rPr kumimoji="1" lang="ja-JP" altLang="en-US" sz="1600" dirty="0" err="1"/>
              <a:t>での検</a:t>
            </a:r>
            <a:r>
              <a:rPr kumimoji="1" lang="ja-JP" altLang="en-US" sz="1600" dirty="0"/>
              <a:t>出結果まとめ</a:t>
            </a:r>
          </a:p>
        </p:txBody>
      </p:sp>
    </p:spTree>
    <p:extLst>
      <p:ext uri="{BB962C8B-B14F-4D97-AF65-F5344CB8AC3E}">
        <p14:creationId xmlns:p14="http://schemas.microsoft.com/office/powerpoint/2010/main" val="3353815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807612" y="538599"/>
            <a:ext cx="1184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>
                <a:solidFill>
                  <a:srgbClr val="FF0000"/>
                </a:solidFill>
              </a:rPr>
              <a:t>赤字：追記箇所</a:t>
            </a: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024359"/>
              </p:ext>
            </p:extLst>
          </p:nvPr>
        </p:nvGraphicFramePr>
        <p:xfrm>
          <a:off x="322897" y="839894"/>
          <a:ext cx="8669655" cy="5103360"/>
        </p:xfrm>
        <a:graphic>
          <a:graphicData uri="http://schemas.openxmlformats.org/drawingml/2006/table">
            <a:tbl>
              <a:tblPr firstRow="1"/>
              <a:tblGrid>
                <a:gridCol w="678180">
                  <a:extLst>
                    <a:ext uri="{9D8B030D-6E8A-4147-A177-3AD203B41FA5}">
                      <a16:colId xmlns:a16="http://schemas.microsoft.com/office/drawing/2014/main" val="1814860169"/>
                    </a:ext>
                  </a:extLst>
                </a:gridCol>
                <a:gridCol w="2663780">
                  <a:extLst>
                    <a:ext uri="{9D8B030D-6E8A-4147-A177-3AD203B41FA5}">
                      <a16:colId xmlns:a16="http://schemas.microsoft.com/office/drawing/2014/main" val="2255640971"/>
                    </a:ext>
                  </a:extLst>
                </a:gridCol>
                <a:gridCol w="2663870">
                  <a:extLst>
                    <a:ext uri="{9D8B030D-6E8A-4147-A177-3AD203B41FA5}">
                      <a16:colId xmlns:a16="http://schemas.microsoft.com/office/drawing/2014/main" val="2219497872"/>
                    </a:ext>
                  </a:extLst>
                </a:gridCol>
                <a:gridCol w="2663825">
                  <a:extLst>
                    <a:ext uri="{9D8B030D-6E8A-4147-A177-3AD203B41FA5}">
                      <a16:colId xmlns:a16="http://schemas.microsoft.com/office/drawing/2014/main" val="35692101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050" b="1" kern="100" dirty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元素</a:t>
                      </a:r>
                      <a:endParaRPr lang="ja-JP" sz="1050" kern="100" dirty="0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050" b="1" kern="100" dirty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当該元素を含む材料の候補</a:t>
                      </a:r>
                      <a:endParaRPr lang="ja-JP" sz="1050" kern="100" dirty="0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050" b="1" kern="100" dirty="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分析結果の特徴</a:t>
                      </a:r>
                      <a:endParaRPr lang="ja-JP" sz="1050" kern="100" dirty="0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050" b="1" kern="100">
                          <a:solidFill>
                            <a:srgbClr val="FFFFFF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由来・起源の評価結果</a:t>
                      </a:r>
                      <a:endParaRPr lang="ja-JP" sz="1050" kern="100"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36000" marB="36000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145624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B</a:t>
                      </a: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中性子吸収材（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900" kern="100" baseline="-25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），海水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[1]</a:t>
                      </a:r>
                      <a:r>
                        <a:rPr lang="ja-JP" sz="900" kern="100" dirty="0" err="1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大気粉塵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[1]</a:t>
                      </a:r>
                      <a:r>
                        <a:rPr lang="ja-JP" sz="900" kern="100" dirty="0" err="1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US" sz="8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etc.</a:t>
                      </a: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【</a:t>
                      </a:r>
                      <a:r>
                        <a:rPr lang="en-US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ICP-MS</a:t>
                      </a:r>
                      <a:r>
                        <a:rPr lang="ja-JP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】　</a:t>
                      </a:r>
                      <a:r>
                        <a:rPr lang="en-US" sz="900" kern="100" baseline="300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10, 11</a:t>
                      </a:r>
                      <a:r>
                        <a:rPr lang="en-US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ja-JP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検出（天然同位体比に近い）</a:t>
                      </a:r>
                      <a:endParaRPr lang="ja-JP" sz="1050" kern="10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いずれの可能性も否定できない。</a:t>
                      </a:r>
                      <a:endParaRPr lang="ja-JP" sz="1050" kern="10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2661998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Cr</a:t>
                      </a: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SUS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[2]</a:t>
                      </a:r>
                      <a:r>
                        <a:rPr lang="ja-JP" sz="900" kern="100" dirty="0" err="1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インコネル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[2]</a:t>
                      </a:r>
                      <a:r>
                        <a:rPr lang="ja-JP" sz="900" kern="100" dirty="0" err="1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US" sz="8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etc.</a:t>
                      </a: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【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ICP-MS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】　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52, 53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Cr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検出（天然同位体比に近い）</a:t>
                      </a:r>
                      <a:endParaRPr lang="en-GB" altLang="ja-JP" sz="900" kern="10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【</a:t>
                      </a:r>
                      <a:r>
                        <a:rPr lang="en-US" altLang="ja-JP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ED</a:t>
                      </a:r>
                      <a:r>
                        <a:rPr lang="en-US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ja-JP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】</a:t>
                      </a:r>
                      <a:r>
                        <a:rPr kumimoji="1" lang="en-US" altLang="ja-JP" sz="1050" dirty="0" err="1">
                          <a:solidFill>
                            <a:srgbClr val="C00000"/>
                          </a:solidFill>
                        </a:rPr>
                        <a:t>Cr-Mg-Al-Si-Cl-O</a:t>
                      </a:r>
                      <a:r>
                        <a:rPr kumimoji="1" lang="en-US" altLang="ja-JP" sz="1050" dirty="0">
                          <a:solidFill>
                            <a:srgbClr val="C00000"/>
                          </a:solidFill>
                        </a:rPr>
                        <a:t>, </a:t>
                      </a:r>
                      <a:r>
                        <a:rPr kumimoji="1" lang="en-GB" altLang="ja-JP" sz="1050" dirty="0">
                          <a:solidFill>
                            <a:srgbClr val="C00000"/>
                          </a:solidFill>
                        </a:rPr>
                        <a:t>Cr-Si-</a:t>
                      </a:r>
                      <a:r>
                        <a:rPr kumimoji="1" lang="en-US" altLang="ja-JP" sz="1050" dirty="0">
                          <a:solidFill>
                            <a:srgbClr val="C00000"/>
                          </a:solidFill>
                        </a:rPr>
                        <a:t>Ni-O</a:t>
                      </a:r>
                      <a:r>
                        <a:rPr kumimoji="1" lang="ja-JP" altLang="en-US" sz="1050" dirty="0">
                          <a:solidFill>
                            <a:srgbClr val="C00000"/>
                          </a:solidFill>
                        </a:rPr>
                        <a:t>濃縮領域</a:t>
                      </a:r>
                      <a:endParaRPr lang="ja-JP" sz="105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いずれの可能性も否定できない。</a:t>
                      </a:r>
                      <a:endParaRPr lang="en-GB" altLang="ja-JP" sz="900" kern="10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後者はインコネル等</a:t>
                      </a:r>
                      <a:endParaRPr lang="ja-JP" sz="1050" kern="100" dirty="0">
                        <a:solidFill>
                          <a:srgbClr val="C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94427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Fe</a:t>
                      </a:r>
                      <a:endParaRPr lang="ja-JP" sz="1050" kern="10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鉄鋼材料（点検口構成材料として），</a:t>
                      </a: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炭素鋼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[2]</a:t>
                      </a:r>
                      <a:r>
                        <a:rPr lang="ja-JP" sz="900" kern="100" dirty="0" err="1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SUS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[2]</a:t>
                      </a:r>
                      <a:r>
                        <a:rPr lang="ja-JP" sz="900" kern="100" dirty="0" err="1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インコネル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[2]</a:t>
                      </a:r>
                      <a:r>
                        <a:rPr lang="ja-JP" sz="900" kern="100" dirty="0" err="1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コンクリート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[2]</a:t>
                      </a:r>
                      <a:r>
                        <a:rPr lang="ja-JP" sz="900" kern="100" dirty="0" err="1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US" sz="8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etc.</a:t>
                      </a: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【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ICP-MS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】　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56, 57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検出（天然同位体比に近い。最も多い金属元素）</a:t>
                      </a: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【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WDX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】　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粒子周辺に分布</a:t>
                      </a:r>
                      <a:endParaRPr lang="en-GB" altLang="ja-JP" sz="900" kern="10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【</a:t>
                      </a:r>
                      <a:r>
                        <a:rPr lang="en-US" altLang="ja-JP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ED</a:t>
                      </a:r>
                      <a:r>
                        <a:rPr lang="en-US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ja-JP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】</a:t>
                      </a:r>
                      <a:r>
                        <a:rPr kumimoji="1" lang="en-US" altLang="ja-JP" sz="1050" dirty="0" err="1">
                          <a:solidFill>
                            <a:srgbClr val="C00000"/>
                          </a:solidFill>
                        </a:rPr>
                        <a:t>Fe-O</a:t>
                      </a:r>
                      <a:r>
                        <a:rPr kumimoji="1" lang="ja-JP" altLang="en-US" sz="1050" dirty="0">
                          <a:solidFill>
                            <a:srgbClr val="C00000"/>
                          </a:solidFill>
                        </a:rPr>
                        <a:t>（広く分布</a:t>
                      </a:r>
                      <a:r>
                        <a:rPr kumimoji="1" lang="en-GB" altLang="ja-JP" sz="1050" dirty="0">
                          <a:solidFill>
                            <a:srgbClr val="C00000"/>
                          </a:solidFill>
                        </a:rPr>
                        <a:t>)</a:t>
                      </a:r>
                      <a:endParaRPr lang="ja-JP" sz="105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点検口構成材料，炭素鋼，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SUS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の腐食生成物（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リッチなもの）</a:t>
                      </a: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0462822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Ni</a:t>
                      </a:r>
                      <a:endParaRPr lang="ja-JP" sz="1050" kern="10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SUS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[2]</a:t>
                      </a:r>
                      <a:r>
                        <a:rPr lang="ja-JP" sz="900" kern="100" dirty="0" err="1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インコネル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[2]</a:t>
                      </a:r>
                      <a:r>
                        <a:rPr lang="ja-JP" sz="900" kern="100" dirty="0" err="1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ケーブル（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Cu-Ni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[3]</a:t>
                      </a:r>
                      <a:r>
                        <a:rPr lang="ja-JP" sz="900" kern="100" dirty="0" err="1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US" sz="8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etc.</a:t>
                      </a: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【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ICP-MS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】　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60, 61, 62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Ni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検出（天然同位体比に近い）</a:t>
                      </a:r>
                      <a:endParaRPr lang="en-GB" altLang="ja-JP" sz="900" kern="100" dirty="0">
                        <a:solidFill>
                          <a:srgbClr val="92D05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【</a:t>
                      </a:r>
                      <a:r>
                        <a:rPr lang="en-US" altLang="ja-JP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ED</a:t>
                      </a:r>
                      <a:r>
                        <a:rPr 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ja-JP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】</a:t>
                      </a:r>
                      <a:r>
                        <a:rPr kumimoji="1" lang="en-GB" altLang="ja-JP" sz="1050" dirty="0">
                          <a:solidFill>
                            <a:srgbClr val="C00000"/>
                          </a:solidFill>
                        </a:rPr>
                        <a:t>Cr-Si-</a:t>
                      </a:r>
                      <a:r>
                        <a:rPr kumimoji="1" lang="en-US" altLang="ja-JP" sz="1050" dirty="0">
                          <a:solidFill>
                            <a:srgbClr val="C00000"/>
                          </a:solidFill>
                        </a:rPr>
                        <a:t>Ni-O</a:t>
                      </a:r>
                      <a:r>
                        <a:rPr kumimoji="1" lang="ja-JP" altLang="en-US" sz="1050" dirty="0">
                          <a:solidFill>
                            <a:srgbClr val="C00000"/>
                          </a:solidFill>
                        </a:rPr>
                        <a:t>濃縮領域</a:t>
                      </a:r>
                      <a:endParaRPr lang="ja-JP" altLang="en-US" sz="105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いずれの可能性も否定できない。</a:t>
                      </a:r>
                      <a:endParaRPr lang="ja-JP" sz="1050" kern="10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214900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Zr</a:t>
                      </a:r>
                      <a:endParaRPr lang="ja-JP" sz="1050" kern="10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ジルカロイ（被覆管，チャンネルボックス）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[1]</a:t>
                      </a:r>
                      <a:r>
                        <a:rPr lang="ja-JP" sz="900" kern="100" dirty="0" err="1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US" sz="900" kern="100" dirty="0" err="1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etc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・・・</a:t>
                      </a: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【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WDX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】　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U-Zr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粒子</a:t>
                      </a: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ジルカロイ（被覆管，チャンネルボックス）等</a:t>
                      </a:r>
                      <a:endParaRPr lang="ja-JP" sz="1050" kern="10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380718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Mo</a:t>
                      </a:r>
                      <a:endParaRPr lang="ja-JP" sz="1050" kern="10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核分裂生成物（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95~98, 100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Mo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[4]</a:t>
                      </a:r>
                      <a:r>
                        <a:rPr lang="ja-JP" sz="900" kern="100" dirty="0" err="1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グリス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[3]</a:t>
                      </a:r>
                      <a:r>
                        <a:rPr lang="ja-JP" sz="900" kern="100" dirty="0" err="1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SUS316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[2]</a:t>
                      </a:r>
                      <a:r>
                        <a:rPr lang="ja-JP" sz="900" kern="100" dirty="0" err="1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炭素鋼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†[2]</a:t>
                      </a:r>
                      <a:r>
                        <a:rPr lang="ja-JP" sz="900" kern="100" dirty="0" err="1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US" sz="8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 etc.</a:t>
                      </a: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【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ICP-MS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】　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95, 97, 98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Mo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検出（天然同位体比に近い）</a:t>
                      </a: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グリス，構造材（</a:t>
                      </a:r>
                      <a:r>
                        <a:rPr lang="en-US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SUS316</a:t>
                      </a:r>
                      <a:r>
                        <a:rPr lang="ja-JP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，炭素鋼</a:t>
                      </a:r>
                      <a:r>
                        <a:rPr lang="en-US" sz="900" kern="100" baseline="300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†</a:t>
                      </a:r>
                      <a:r>
                        <a:rPr lang="ja-JP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など）</a:t>
                      </a:r>
                      <a:endParaRPr lang="ja-JP" sz="1050" kern="10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5024527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Cs</a:t>
                      </a:r>
                      <a:endParaRPr lang="ja-JP" sz="1050" kern="10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核分裂生成物（</a:t>
                      </a:r>
                      <a:r>
                        <a:rPr lang="en-US" sz="900" kern="100" baseline="300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133, 134, 135, 137</a:t>
                      </a:r>
                      <a:r>
                        <a:rPr lang="en-US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ja-JP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r>
                        <a:rPr lang="en-US" sz="900" kern="100" baseline="300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[4]</a:t>
                      </a:r>
                      <a:r>
                        <a:rPr lang="ja-JP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，海水</a:t>
                      </a:r>
                      <a:r>
                        <a:rPr lang="en-US" sz="900" kern="100" baseline="300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[1]</a:t>
                      </a:r>
                      <a:r>
                        <a:rPr lang="ja-JP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US" sz="8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etc.</a:t>
                      </a:r>
                      <a:endParaRPr lang="ja-JP" sz="1050" kern="10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【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線測定】　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134, 137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Cs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検出</a:t>
                      </a: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核分裂生成物を含む。</a:t>
                      </a: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821129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Nd</a:t>
                      </a:r>
                      <a:endParaRPr lang="ja-JP" sz="1050" kern="10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核分裂生成物（</a:t>
                      </a:r>
                      <a:r>
                        <a:rPr lang="en-US" sz="900" kern="100" baseline="300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142~146, 148, 150</a:t>
                      </a:r>
                      <a:r>
                        <a:rPr lang="en-US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ja-JP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</a:t>
                      </a:r>
                      <a:r>
                        <a:rPr lang="en-US" sz="900" kern="100" baseline="300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[4]</a:t>
                      </a:r>
                      <a:r>
                        <a:rPr lang="ja-JP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US" sz="8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etc.</a:t>
                      </a:r>
                      <a:endParaRPr lang="ja-JP" sz="1050" kern="10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【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ICP-MS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】　</a:t>
                      </a:r>
                      <a:r>
                        <a:rPr lang="en-US" sz="900" kern="100" baseline="300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146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検出</a:t>
                      </a: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判定不可</a:t>
                      </a: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4715213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U</a:t>
                      </a:r>
                      <a:endParaRPr lang="ja-JP" sz="1050" kern="10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燃料（</a:t>
                      </a:r>
                      <a:r>
                        <a:rPr lang="en-US" sz="900" kern="100" baseline="300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234, 235, 236, 238</a:t>
                      </a:r>
                      <a:r>
                        <a:rPr lang="en-US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ja-JP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），海水</a:t>
                      </a:r>
                      <a:r>
                        <a:rPr lang="en-US" sz="900" kern="100" baseline="300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[1]</a:t>
                      </a:r>
                      <a:r>
                        <a:rPr lang="ja-JP" sz="9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US" sz="800" kern="10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etc.</a:t>
                      </a:r>
                      <a:endParaRPr lang="ja-JP" sz="1050" kern="10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【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WDX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】　</a:t>
                      </a:r>
                      <a:r>
                        <a:rPr lang="en-US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U-Zr</a:t>
                      </a: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粒子</a:t>
                      </a: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900" kern="100" dirty="0">
                          <a:solidFill>
                            <a:srgbClr val="92D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燃料</a:t>
                      </a:r>
                      <a:endParaRPr lang="ja-JP" sz="1050" kern="100" dirty="0">
                        <a:solidFill>
                          <a:srgbClr val="92D05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5135161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altLang="ja-JP" sz="105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Zn</a:t>
                      </a:r>
                      <a:endParaRPr lang="ja-JP" sz="105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塗料</a:t>
                      </a:r>
                      <a:r>
                        <a:rPr lang="en-US" sz="1050" kern="100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[3]</a:t>
                      </a:r>
                      <a:r>
                        <a:rPr lang="ja-JP" altLang="en-US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ケーブル絶縁体</a:t>
                      </a:r>
                      <a:r>
                        <a:rPr lang="en-US" sz="1050" kern="100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[3]</a:t>
                      </a:r>
                      <a:r>
                        <a:rPr lang="ja-JP" altLang="en-US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Cu-Zn</a:t>
                      </a: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（検出機器の構成材料）</a:t>
                      </a:r>
                      <a:r>
                        <a:rPr lang="en-US" sz="1050" kern="100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[3]</a:t>
                      </a:r>
                      <a:r>
                        <a:rPr lang="ja-JP" altLang="en-US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US" sz="100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etc.</a:t>
                      </a:r>
                      <a:endParaRPr lang="ja-JP" altLang="en-US" sz="12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【</a:t>
                      </a:r>
                      <a:r>
                        <a:rPr lang="en-US" altLang="ja-JP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ED</a:t>
                      </a:r>
                      <a:r>
                        <a:rPr 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ja-JP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】</a:t>
                      </a: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　</a:t>
                      </a:r>
                      <a:r>
                        <a:rPr kumimoji="1" lang="en-US" altLang="ja-JP" sz="1050" dirty="0">
                          <a:solidFill>
                            <a:srgbClr val="C00000"/>
                          </a:solidFill>
                        </a:rPr>
                        <a:t>Zn</a:t>
                      </a:r>
                      <a:r>
                        <a:rPr kumimoji="1" lang="en-GB" altLang="ja-JP" sz="1050" dirty="0">
                          <a:solidFill>
                            <a:srgbClr val="C00000"/>
                          </a:solidFill>
                        </a:rPr>
                        <a:t>-</a:t>
                      </a:r>
                      <a:r>
                        <a:rPr kumimoji="1" lang="en-US" altLang="ja-JP" sz="1050" dirty="0">
                          <a:solidFill>
                            <a:srgbClr val="C00000"/>
                          </a:solidFill>
                        </a:rPr>
                        <a:t>O</a:t>
                      </a:r>
                      <a:r>
                        <a:rPr kumimoji="1" lang="ja-JP" altLang="en-US" sz="1050" dirty="0" err="1">
                          <a:solidFill>
                            <a:srgbClr val="C00000"/>
                          </a:solidFill>
                        </a:rPr>
                        <a:t>の濃</a:t>
                      </a:r>
                      <a:r>
                        <a:rPr kumimoji="1" lang="ja-JP" altLang="en-US" sz="1050" dirty="0">
                          <a:solidFill>
                            <a:srgbClr val="C00000"/>
                          </a:solidFill>
                        </a:rPr>
                        <a:t>集領域</a:t>
                      </a:r>
                      <a:endParaRPr lang="ja-JP" sz="105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塗料，計装材料（ケーブル絶縁体，検出機器など）</a:t>
                      </a:r>
                      <a:endParaRPr lang="ja-JP" altLang="en-US" sz="12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ja-JP" sz="105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4933664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altLang="ja-JP" sz="105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Cd</a:t>
                      </a:r>
                      <a:endParaRPr lang="ja-JP" sz="105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ＭＳ Ｐゴシック" panose="020B0600070205080204" pitchFamily="50" charset="-128"/>
                          <a:ea typeface="+mn-ea"/>
                          <a:cs typeface="Times New Roman" panose="02020603050405020304" pitchFamily="18" charset="0"/>
                        </a:rPr>
                        <a:t>半導体、電池等の電子材料等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【</a:t>
                      </a:r>
                      <a:r>
                        <a:rPr lang="en-US" altLang="ja-JP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ED</a:t>
                      </a:r>
                      <a:r>
                        <a:rPr lang="en-US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ja-JP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】</a:t>
                      </a:r>
                      <a:r>
                        <a:rPr kumimoji="1" lang="en-US" altLang="ja-JP" sz="1050" dirty="0" err="1">
                          <a:solidFill>
                            <a:srgbClr val="C00000"/>
                          </a:solidFill>
                        </a:rPr>
                        <a:t>Cd-Cr-Cl</a:t>
                      </a:r>
                      <a:r>
                        <a:rPr kumimoji="1" lang="ja-JP" altLang="en-US" sz="1050" dirty="0" err="1">
                          <a:solidFill>
                            <a:srgbClr val="C00000"/>
                          </a:solidFill>
                        </a:rPr>
                        <a:t>の濃</a:t>
                      </a:r>
                      <a:r>
                        <a:rPr kumimoji="1" lang="ja-JP" altLang="en-US" sz="1050" dirty="0">
                          <a:solidFill>
                            <a:srgbClr val="C00000"/>
                          </a:solidFill>
                        </a:rPr>
                        <a:t>集領域</a:t>
                      </a:r>
                      <a:endParaRPr lang="ja-JP" sz="105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ＭＳ Ｐゴシック" panose="020B0600070205080204" pitchFamily="50" charset="-128"/>
                          <a:ea typeface="+mn-ea"/>
                          <a:cs typeface="Times New Roman" panose="02020603050405020304" pitchFamily="18" charset="0"/>
                        </a:rPr>
                        <a:t>半導体、電池等の電子材料等</a:t>
                      </a:r>
                      <a:endParaRPr lang="en-GB" altLang="ja-JP" sz="1050" kern="100" dirty="0">
                        <a:solidFill>
                          <a:srgbClr val="C00000"/>
                        </a:solidFill>
                        <a:effectLst/>
                        <a:latin typeface="ＭＳ Ｐゴシック" panose="020B0600070205080204" pitchFamily="50" charset="-128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900" kern="100" dirty="0">
                          <a:solidFill>
                            <a:srgbClr val="C00000"/>
                          </a:solidFill>
                          <a:effectLst/>
                          <a:latin typeface="ＭＳ Ｐゴシック" panose="020B0600070205080204" pitchFamily="50" charset="-128"/>
                          <a:ea typeface="+mn-ea"/>
                          <a:cs typeface="Times New Roman" panose="02020603050405020304" pitchFamily="18" charset="0"/>
                        </a:rPr>
                        <a:t>*ICP-MS</a:t>
                      </a:r>
                      <a:r>
                        <a:rPr lang="ja-JP" altLang="en-US" sz="900" kern="100" dirty="0">
                          <a:solidFill>
                            <a:srgbClr val="C00000"/>
                          </a:solidFill>
                          <a:effectLst/>
                          <a:latin typeface="ＭＳ Ｐゴシック" panose="020B0600070205080204" pitchFamily="50" charset="-128"/>
                          <a:ea typeface="+mn-ea"/>
                          <a:cs typeface="Times New Roman" panose="02020603050405020304" pitchFamily="18" charset="0"/>
                        </a:rPr>
                        <a:t>の定性分析では天然</a:t>
                      </a:r>
                      <a:r>
                        <a:rPr lang="en-GB" altLang="ja-JP" sz="900" kern="100" dirty="0">
                          <a:solidFill>
                            <a:srgbClr val="C00000"/>
                          </a:solidFill>
                          <a:effectLst/>
                          <a:latin typeface="ＭＳ Ｐゴシック" panose="020B0600070205080204" pitchFamily="50" charset="-128"/>
                          <a:ea typeface="+mn-ea"/>
                          <a:cs typeface="Times New Roman" panose="02020603050405020304" pitchFamily="18" charset="0"/>
                        </a:rPr>
                        <a:t>or</a:t>
                      </a:r>
                      <a:r>
                        <a:rPr lang="ja-JP" altLang="en-US" sz="900" kern="100" dirty="0">
                          <a:solidFill>
                            <a:srgbClr val="C00000"/>
                          </a:solidFill>
                          <a:effectLst/>
                          <a:latin typeface="ＭＳ Ｐゴシック" panose="020B0600070205080204" pitchFamily="50" charset="-128"/>
                          <a:ea typeface="+mn-ea"/>
                          <a:cs typeface="Times New Roman" panose="02020603050405020304" pitchFamily="18" charset="0"/>
                        </a:rPr>
                        <a:t>燃料由来か判別不能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2369476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altLang="ja-JP" sz="105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Ca</a:t>
                      </a:r>
                      <a:endParaRPr lang="ja-JP" sz="105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海水</a:t>
                      </a:r>
                      <a:r>
                        <a:rPr lang="en-US" sz="1050" kern="100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[1]</a:t>
                      </a:r>
                      <a:r>
                        <a:rPr lang="ja-JP" altLang="en-US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コンクリート</a:t>
                      </a:r>
                      <a:r>
                        <a:rPr lang="en-US" sz="1050" kern="100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[2]</a:t>
                      </a:r>
                      <a:r>
                        <a:rPr lang="ja-JP" altLang="en-US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ケーブルシース</a:t>
                      </a:r>
                      <a:r>
                        <a:rPr lang="en-US" sz="1050" kern="100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[3]</a:t>
                      </a:r>
                      <a:r>
                        <a:rPr lang="ja-JP" altLang="en-US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US" sz="100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etc.</a:t>
                      </a:r>
                      <a:endParaRPr lang="ja-JP" altLang="en-US" sz="12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【</a:t>
                      </a:r>
                      <a:r>
                        <a:rPr lang="en-US" altLang="ja-JP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ED</a:t>
                      </a:r>
                      <a:r>
                        <a:rPr lang="en-US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ja-JP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】</a:t>
                      </a:r>
                      <a:r>
                        <a:rPr kumimoji="1" lang="en-US" altLang="ja-JP" sz="1050" baseline="0" dirty="0" err="1">
                          <a:solidFill>
                            <a:srgbClr val="C00000"/>
                          </a:solidFill>
                        </a:rPr>
                        <a:t>Ca-S</a:t>
                      </a:r>
                      <a:r>
                        <a:rPr kumimoji="1" lang="en-GB" altLang="ja-JP" sz="1050" baseline="0" dirty="0">
                          <a:solidFill>
                            <a:srgbClr val="C00000"/>
                          </a:solidFill>
                        </a:rPr>
                        <a:t>-</a:t>
                      </a:r>
                      <a:r>
                        <a:rPr kumimoji="1" lang="en-US" altLang="ja-JP" sz="1050" baseline="0" dirty="0">
                          <a:solidFill>
                            <a:srgbClr val="C00000"/>
                          </a:solidFill>
                        </a:rPr>
                        <a:t>O</a:t>
                      </a:r>
                      <a:r>
                        <a:rPr kumimoji="1" lang="ja-JP" altLang="en-US" sz="1050" baseline="0" dirty="0">
                          <a:solidFill>
                            <a:srgbClr val="C00000"/>
                          </a:solidFill>
                        </a:rPr>
                        <a:t>の濃縮領域</a:t>
                      </a:r>
                      <a:endParaRPr lang="ja-JP" sz="105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海水等（</a:t>
                      </a:r>
                      <a:r>
                        <a:rPr lang="en-US" altLang="ja-JP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との共存より）</a:t>
                      </a:r>
                      <a:endParaRPr lang="ja-JP" altLang="en-US" sz="12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379893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altLang="ja-JP" sz="105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Mn</a:t>
                      </a:r>
                      <a:endParaRPr lang="ja-JP" sz="105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ＭＳ Ｐゴシック" panose="020B0600070205080204" pitchFamily="50" charset="-128"/>
                          <a:ea typeface="+mn-ea"/>
                          <a:cs typeface="Times New Roman" panose="02020603050405020304" pitchFamily="18" charset="0"/>
                        </a:rPr>
                        <a:t>半導体、電池等の電子材料等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【</a:t>
                      </a:r>
                      <a:r>
                        <a:rPr lang="en-US" altLang="ja-JP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ED</a:t>
                      </a:r>
                      <a:r>
                        <a:rPr 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ja-JP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】</a:t>
                      </a:r>
                      <a:r>
                        <a:rPr kumimoji="1" lang="en-GB" altLang="ja-JP" sz="1050" dirty="0">
                          <a:solidFill>
                            <a:srgbClr val="C00000"/>
                          </a:solidFill>
                        </a:rPr>
                        <a:t>Mn-Al-Si-Cl-O</a:t>
                      </a:r>
                      <a:endParaRPr lang="ja-JP" sz="105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ＭＳ Ｐゴシック" panose="020B0600070205080204" pitchFamily="50" charset="-128"/>
                          <a:ea typeface="+mn-ea"/>
                          <a:cs typeface="Times New Roman" panose="02020603050405020304" pitchFamily="18" charset="0"/>
                        </a:rPr>
                        <a:t>半導体、電池等の電子材料等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547794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altLang="ja-JP" sz="1050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17" charset="-128"/>
                          <a:cs typeface="Times New Roman" panose="02020603050405020304" pitchFamily="18" charset="0"/>
                        </a:rPr>
                        <a:t>Cl</a:t>
                      </a:r>
                      <a:endParaRPr lang="ja-JP" sz="105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海水</a:t>
                      </a:r>
                      <a:r>
                        <a:rPr lang="en-US" sz="1050" kern="100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[1]</a:t>
                      </a:r>
                      <a:r>
                        <a:rPr lang="ja-JP" altLang="en-US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ケーブルシース</a:t>
                      </a:r>
                      <a:r>
                        <a:rPr lang="en-US" sz="1050" kern="100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[3]</a:t>
                      </a:r>
                      <a:r>
                        <a:rPr 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ja-JP" altLang="en-US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US" sz="100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etc.</a:t>
                      </a:r>
                      <a:endParaRPr lang="ja-JP" altLang="en-US" sz="1200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【</a:t>
                      </a:r>
                      <a:r>
                        <a:rPr lang="en-US" altLang="ja-JP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ED</a:t>
                      </a:r>
                      <a:r>
                        <a:rPr lang="en-US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ja-JP" sz="1050" kern="10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】</a:t>
                      </a:r>
                      <a:r>
                        <a:rPr kumimoji="1" lang="en-US" altLang="ja-JP" sz="1050" baseline="0" dirty="0" err="1">
                          <a:solidFill>
                            <a:srgbClr val="C00000"/>
                          </a:solidFill>
                        </a:rPr>
                        <a:t>Cl-K</a:t>
                      </a:r>
                      <a:r>
                        <a:rPr kumimoji="1" lang="ja-JP" altLang="en-US" sz="1050" baseline="0" dirty="0">
                          <a:solidFill>
                            <a:srgbClr val="C00000"/>
                          </a:solidFill>
                        </a:rPr>
                        <a:t>濃縮領域</a:t>
                      </a:r>
                      <a:endParaRPr kumimoji="1" lang="en-GB" altLang="ja-JP" sz="1050" baseline="0" dirty="0">
                        <a:solidFill>
                          <a:srgbClr val="C00000"/>
                        </a:solidFill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1" lang="ja-JP" altLang="en-US" sz="1050" baseline="0" dirty="0">
                          <a:solidFill>
                            <a:srgbClr val="C00000"/>
                          </a:solidFill>
                        </a:rPr>
                        <a:t>　　　　 その他、</a:t>
                      </a:r>
                      <a:r>
                        <a:rPr kumimoji="1" lang="ja-JP" altLang="en-US" sz="1050" dirty="0">
                          <a:solidFill>
                            <a:srgbClr val="C00000"/>
                          </a:solidFill>
                        </a:rPr>
                        <a:t>他元素と共存</a:t>
                      </a:r>
                      <a:endParaRPr kumimoji="1" lang="en-GB" altLang="ja-JP" sz="1050" baseline="0" dirty="0">
                        <a:solidFill>
                          <a:srgbClr val="C00000"/>
                        </a:solidFill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海水等</a:t>
                      </a:r>
                      <a:r>
                        <a:rPr lang="en-GB" altLang="ja-JP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(K</a:t>
                      </a: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との共存より</a:t>
                      </a:r>
                      <a:r>
                        <a:rPr lang="en-GB" altLang="ja-JP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kern="1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ケーブルシース</a:t>
                      </a:r>
                      <a:r>
                        <a:rPr lang="ja-JP" altLang="en-US" sz="1050" kern="100" baseline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等</a:t>
                      </a:r>
                      <a:endParaRPr lang="ja-JP" altLang="en-US" sz="1050" kern="100" baseline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433751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160867" y="103033"/>
            <a:ext cx="74496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1600" dirty="0">
                <a:latin typeface="+mn-ea"/>
                <a:cs typeface="Times New Roman" panose="02020603050405020304" pitchFamily="18" charset="0"/>
              </a:rPr>
              <a:t>サンプル中含有元素の由来・起源の評価結果（ウェル調整ライン堆積物）</a:t>
            </a:r>
            <a:r>
              <a:rPr lang="ja-JP" altLang="en-US" sz="1600" dirty="0">
                <a:latin typeface="+mn-ea"/>
                <a:cs typeface="Times New Roman" panose="02020603050405020304" pitchFamily="18" charset="0"/>
              </a:rPr>
              <a:t>　</a:t>
            </a:r>
            <a:r>
              <a:rPr lang="en-US" altLang="ja-JP" sz="1600" dirty="0">
                <a:latin typeface="+mn-ea"/>
                <a:cs typeface="Times New Roman" panose="02020603050405020304" pitchFamily="18" charset="0"/>
              </a:rPr>
              <a:t>(1/3)</a:t>
            </a:r>
            <a:endParaRPr lang="ja-JP" altLang="en-US" sz="1600" dirty="0">
              <a:latin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162925" y="83152"/>
            <a:ext cx="862542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rgbClr val="FF0000"/>
                </a:solidFill>
              </a:rPr>
              <a:t>暫定版</a:t>
            </a:r>
          </a:p>
        </p:txBody>
      </p:sp>
    </p:spTree>
    <p:extLst>
      <p:ext uri="{BB962C8B-B14F-4D97-AF65-F5344CB8AC3E}">
        <p14:creationId xmlns:p14="http://schemas.microsoft.com/office/powerpoint/2010/main" val="1645710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2405</TotalTime>
  <Words>1131</Words>
  <Application>Microsoft Office PowerPoint</Application>
  <PresentationFormat>画面に合わせる (4:3)</PresentationFormat>
  <Paragraphs>125</Paragraphs>
  <Slides>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2" baseType="lpstr">
      <vt:lpstr>HGSｺﾞｼｯｸE</vt:lpstr>
      <vt:lpstr>ＭＳ Ｐゴシック</vt:lpstr>
      <vt:lpstr>ＭＳ 明朝</vt:lpstr>
      <vt:lpstr>Arial</vt:lpstr>
      <vt:lpstr>Times New Roman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Hirotomo Ikeuchi</dc:creator>
  <cp:lastModifiedBy>Akr.NKYS</cp:lastModifiedBy>
  <cp:revision>163</cp:revision>
  <dcterms:created xsi:type="dcterms:W3CDTF">2022-05-24T12:05:13Z</dcterms:created>
  <dcterms:modified xsi:type="dcterms:W3CDTF">2022-07-28T02:51:55Z</dcterms:modified>
</cp:coreProperties>
</file>