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3" r:id="rId3"/>
    <p:sldId id="274" r:id="rId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5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D:\&#12487;&#12473;&#12463;&#12488;&#12483;&#12503;\1F&#22534;&#31309;&#29289;_ICP_&#12487;&#12540;&#12479;&#25972;&#29702;_&#23450;&#37327;_v2_&#12487;&#12540;&#12479;&#31934;&#2661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pPr>
            <a:r>
              <a:rPr lang="en-US" altLang="ja-JP" dirty="0"/>
              <a:t>Pt</a:t>
            </a:r>
            <a:r>
              <a:rPr lang="ja-JP" altLang="en-US" dirty="0"/>
              <a:t>の</a:t>
            </a:r>
            <a:r>
              <a:rPr lang="ja-JP" dirty="0"/>
              <a:t>検量線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defRPr>
          </a:pPr>
          <a:endParaRPr lang="ja-JP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Pt!$BD$2</c:f>
              <c:strCache>
                <c:ptCount val="1"/>
                <c:pt idx="0">
                  <c:v>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9.6087245696400619E-2"/>
                  <c:y val="0.30594757433489828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defRPr>
                  </a:pPr>
                  <a:endParaRPr lang="ja-JP"/>
                </a:p>
              </c:txPr>
            </c:trendlineLbl>
          </c:trendline>
          <c:xVal>
            <c:numRef>
              <c:f>Pt!$AX$3:$AX$23</c:f>
              <c:numCache>
                <c:formatCode>General</c:formatCode>
                <c:ptCount val="2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0.5</c:v>
                </c:pt>
                <c:pt idx="7">
                  <c:v>0</c:v>
                </c:pt>
                <c:pt idx="8">
                  <c:v>0.05</c:v>
                </c:pt>
                <c:pt idx="9">
                  <c:v>0.1</c:v>
                </c:pt>
                <c:pt idx="10">
                  <c:v>0.5</c:v>
                </c:pt>
                <c:pt idx="14">
                  <c:v>0</c:v>
                </c:pt>
                <c:pt idx="15">
                  <c:v>0.05</c:v>
                </c:pt>
                <c:pt idx="16">
                  <c:v>0.1</c:v>
                </c:pt>
                <c:pt idx="17">
                  <c:v>0.5</c:v>
                </c:pt>
              </c:numCache>
            </c:numRef>
          </c:xVal>
          <c:yVal>
            <c:numRef>
              <c:f>Pt!$BD$3:$BD$23</c:f>
              <c:numCache>
                <c:formatCode>General</c:formatCode>
                <c:ptCount val="21"/>
                <c:pt idx="0">
                  <c:v>6.8385000000000001E-2</c:v>
                </c:pt>
                <c:pt idx="1">
                  <c:v>6.2477999999999999E-2</c:v>
                </c:pt>
                <c:pt idx="2">
                  <c:v>6.2691999999999998E-2</c:v>
                </c:pt>
                <c:pt idx="3">
                  <c:v>9.5637E-2</c:v>
                </c:pt>
                <c:pt idx="7">
                  <c:v>6.8402000000000004E-2</c:v>
                </c:pt>
                <c:pt idx="8">
                  <c:v>6.3184000000000004E-2</c:v>
                </c:pt>
                <c:pt idx="9">
                  <c:v>6.0648000000000001E-2</c:v>
                </c:pt>
                <c:pt idx="10">
                  <c:v>9.6020999999999995E-2</c:v>
                </c:pt>
                <c:pt idx="14">
                  <c:v>6.7974999999999994E-2</c:v>
                </c:pt>
                <c:pt idx="15">
                  <c:v>6.2484999999999999E-2</c:v>
                </c:pt>
                <c:pt idx="16">
                  <c:v>6.2075999999999999E-2</c:v>
                </c:pt>
                <c:pt idx="17">
                  <c:v>9.5732999999999999E-2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F6E-431A-837E-04FDEC8F00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1851808"/>
        <c:axId val="2026071328"/>
      </c:scatterChart>
      <c:valAx>
        <c:axId val="1891851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defRPr>
                </a:pPr>
                <a:r>
                  <a:rPr lang="ja-JP"/>
                  <a:t>濃度</a:t>
                </a:r>
                <a:r>
                  <a:rPr lang="en-US"/>
                  <a:t>/ppm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pPr>
            <a:endParaRPr lang="ja-JP"/>
          </a:p>
        </c:txPr>
        <c:crossAx val="2026071328"/>
        <c:crosses val="autoZero"/>
        <c:crossBetween val="midCat"/>
      </c:valAx>
      <c:valAx>
        <c:axId val="2026071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defRPr>
                </a:pPr>
                <a:r>
                  <a:rPr lang="ja-JP"/>
                  <a:t>発光強度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pPr>
            <a:endParaRPr lang="ja-JP"/>
          </a:p>
        </c:txPr>
        <c:crossAx val="18918518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pPr>
            <a:r>
              <a:rPr lang="en-US" altLang="ja-JP" dirty="0"/>
              <a:t>Er</a:t>
            </a:r>
            <a:r>
              <a:rPr lang="ja-JP" altLang="en-US" dirty="0"/>
              <a:t>の</a:t>
            </a:r>
            <a:r>
              <a:rPr lang="ja-JP" dirty="0"/>
              <a:t>検量線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defRPr>
          </a:pPr>
          <a:endParaRPr lang="ja-JP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33466431924882628"/>
                  <c:y val="0.35563458528951486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defRPr>
                  </a:pPr>
                  <a:endParaRPr lang="ja-JP"/>
                </a:p>
              </c:txPr>
            </c:trendlineLbl>
          </c:trendline>
          <c:xVal>
            <c:numRef>
              <c:f>Er!$AX$3:$AX$23</c:f>
              <c:numCache>
                <c:formatCode>General</c:formatCode>
                <c:ptCount val="2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0.1</c:v>
                </c:pt>
                <c:pt idx="7">
                  <c:v>0</c:v>
                </c:pt>
                <c:pt idx="8">
                  <c:v>0.01</c:v>
                </c:pt>
                <c:pt idx="9">
                  <c:v>0.02</c:v>
                </c:pt>
                <c:pt idx="10">
                  <c:v>0.1</c:v>
                </c:pt>
                <c:pt idx="14">
                  <c:v>0</c:v>
                </c:pt>
                <c:pt idx="15">
                  <c:v>0.01</c:v>
                </c:pt>
                <c:pt idx="16">
                  <c:v>0.02</c:v>
                </c:pt>
                <c:pt idx="17">
                  <c:v>0.1</c:v>
                </c:pt>
              </c:numCache>
            </c:numRef>
          </c:xVal>
          <c:yVal>
            <c:numRef>
              <c:f>Er!$BD$3:$BD$23</c:f>
              <c:numCache>
                <c:formatCode>General</c:formatCode>
                <c:ptCount val="21"/>
                <c:pt idx="0">
                  <c:v>0.10134</c:v>
                </c:pt>
                <c:pt idx="1">
                  <c:v>0.128335</c:v>
                </c:pt>
                <c:pt idx="2">
                  <c:v>0.15474299999999999</c:v>
                </c:pt>
                <c:pt idx="3">
                  <c:v>0.40852500000000003</c:v>
                </c:pt>
                <c:pt idx="7">
                  <c:v>0.102505</c:v>
                </c:pt>
                <c:pt idx="8">
                  <c:v>0.12942500000000001</c:v>
                </c:pt>
                <c:pt idx="9">
                  <c:v>0.154085</c:v>
                </c:pt>
                <c:pt idx="10">
                  <c:v>0.406474</c:v>
                </c:pt>
                <c:pt idx="14">
                  <c:v>0.1011</c:v>
                </c:pt>
                <c:pt idx="15">
                  <c:v>0.127835</c:v>
                </c:pt>
                <c:pt idx="16">
                  <c:v>0.153862</c:v>
                </c:pt>
                <c:pt idx="17">
                  <c:v>0.40160400000000002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7A6-479B-AB5B-D4797682AA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3290640"/>
        <c:axId val="1003308688"/>
      </c:scatterChart>
      <c:valAx>
        <c:axId val="11532906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defRPr>
                </a:pPr>
                <a:r>
                  <a:rPr lang="ja-JP"/>
                  <a:t>濃度</a:t>
                </a:r>
                <a:r>
                  <a:rPr lang="en-US"/>
                  <a:t>/ppm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pPr>
            <a:endParaRPr lang="ja-JP"/>
          </a:p>
        </c:txPr>
        <c:crossAx val="1003308688"/>
        <c:crosses val="autoZero"/>
        <c:crossBetween val="midCat"/>
      </c:valAx>
      <c:valAx>
        <c:axId val="100330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defRPr>
                </a:pPr>
                <a:r>
                  <a:rPr lang="ja-JP"/>
                  <a:t>発光強度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pPr>
            <a:endParaRPr lang="ja-JP"/>
          </a:p>
        </c:txPr>
        <c:crossAx val="11532906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579B97-BDEE-A098-D492-FCD2E1D889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9B7A902-29AA-4C33-CA87-6B1E94E30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9D605A-99B3-DC1F-FA7C-38C33A36B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BCE9-8415-4BB0-BB30-E7740CB36095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6C1744-9F3E-AAF5-2B25-2FA25989C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5B7A54-C816-3A5C-B693-CC48FA4B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C76B-E4D2-4C95-9FA0-6D785B0C9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30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51AD32-5C8A-EEA5-20B5-177EF8F3C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A9497AB-872E-5A0B-50A5-47F0865D3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E68323-6A82-D9A5-FF54-68CE502A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BCE9-8415-4BB0-BB30-E7740CB36095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08BC12-FD32-C2CB-3B13-6FDE5DCF9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D21660-EB9F-9598-9006-8D617ADE9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C76B-E4D2-4C95-9FA0-6D785B0C9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03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4C890F1-5132-BEB1-5503-05B755EBBE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4D8AA29-5368-1460-44EA-DB9ACE6DEA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2739C-7945-C7F4-054E-FD1D471D5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BCE9-8415-4BB0-BB30-E7740CB36095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B151B1-7EB0-8F9F-7124-6DB04FEA2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6BDDAC-9C4A-70D0-EE60-D15179E90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C76B-E4D2-4C95-9FA0-6D785B0C9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24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F9EC1D-56DD-7B62-86CD-4BFD8928E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F89376-2EC9-9A23-C741-F8A82AE1F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E54E0A-8A42-7E2E-E7AA-56F7C391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fld id="{7AC8BCE9-8415-4BB0-BB30-E7740CB36095}" type="datetimeFigureOut">
              <a:rPr lang="ja-JP" altLang="en-US" smtClean="0"/>
              <a:pPr/>
              <a:t>2024/2/21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2D4318-2192-A6C0-0723-BC4F44EDB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45E5A2-0663-E4D1-ECAE-4C287203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fld id="{5365C76B-E4D2-4C95-9FA0-6D785B0C9BDE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897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8E393A-1EB4-1472-9632-4D6133619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7C4676-207C-1BE5-A0F0-4787A7AD4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145F12-8015-C114-42AF-F6A440C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BCE9-8415-4BB0-BB30-E7740CB36095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EE48A3-2F55-8AA4-62B1-B1C07E7BB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4E2E82-6890-FEC0-71C3-ABFE0B9A8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C76B-E4D2-4C95-9FA0-6D785B0C9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84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9756E5-7331-494E-C8BF-A013E365A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2196F3-4A37-0312-490F-0A521FF4F2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B9F9B4-94C7-6758-90D8-65C3347EA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1D1C48-C842-11FF-5D14-4638F8E6D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BCE9-8415-4BB0-BB30-E7740CB36095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04FF76-F87E-B5C5-4BF6-7C245C64E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A0AD1A-70C1-5022-DA9C-402398006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C76B-E4D2-4C95-9FA0-6D785B0C9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628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E2CE84-4409-4153-EBD2-6F494AD6C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D475CA4-CC7E-C538-470E-3364EE5CD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1C8871E-2873-D764-B476-7B6D764092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F86CE92-BED4-297E-0008-F56B842CA2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6342D92-756A-63C3-E7A3-B5B6B01644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35AD00D-C93B-6917-D5BE-320C001A2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BCE9-8415-4BB0-BB30-E7740CB36095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2638678-0734-0776-90A8-BE8D1E5FD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0C2FCAF-A837-1E57-6724-163BFB507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C76B-E4D2-4C95-9FA0-6D785B0C9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1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841A9B-BD81-62A5-FFAD-3BAE92EBD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8F8041C-0481-293D-C5DB-EFFFA6E2B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BCE9-8415-4BB0-BB30-E7740CB36095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3FB66F7-7C30-B5A6-9592-3D51DB0C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E30D8EF-8875-61E9-622C-B5DCD405B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C76B-E4D2-4C95-9FA0-6D785B0C9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430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14BAC7E-9D36-07BC-563C-C26DDC53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BCE9-8415-4BB0-BB30-E7740CB36095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75FFB23-4655-F1B6-3E4C-C6E9BD48A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9B30025-1238-EF48-9749-4EADABF8E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C76B-E4D2-4C95-9FA0-6D785B0C9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76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7D4EE-CDF1-8D75-CE13-AAC37775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D94A6-AB8D-D7E2-BBBD-E69C429C2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75FD507-7281-E549-901A-D505A16DB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74F17C-1F41-806B-94AC-765647397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BCE9-8415-4BB0-BB30-E7740CB36095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9617CC-F821-8203-7086-142E4327F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74E4D1-446B-DCFC-E4ED-C64A4D4BD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C76B-E4D2-4C95-9FA0-6D785B0C9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61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DEDA6D-2D58-F3D6-F9E5-CD61E8C34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A213EA8-98FA-674F-2697-0CF37302ED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EA68C9-6F2A-404E-7C08-33563B70C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0DD031-3DFE-BA0A-9529-8945AF45C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BCE9-8415-4BB0-BB30-E7740CB36095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997FD2-EAB6-DC26-2341-EACF9A69A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9DCE359-F980-1DB0-C405-0390446A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C76B-E4D2-4C95-9FA0-6D785B0C9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21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F7CAA16-3CB5-9EFB-8082-BCC72DC62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3ED10F-FDA1-6721-FA06-CBEE15319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82BCA8-3EA6-6DD2-F541-A0AE6AA38A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8BCE9-8415-4BB0-BB30-E7740CB36095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C8B0BB-34A0-DF90-1BD0-060DCCEB55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B23140-7FFD-94C5-5494-4AE86566F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5C76B-E4D2-4C95-9FA0-6D785B0C9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96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C6C0AC-7E40-48DE-16E5-CF4D3700D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678613"/>
            <a:ext cx="10801350" cy="45434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kumimoji="1" lang="ja-JP" altLang="en-US" dirty="0"/>
              <a:t>溶解液（</a:t>
            </a:r>
            <a:r>
              <a:rPr kumimoji="1" lang="en-US" altLang="ja-JP" dirty="0"/>
              <a:t>250ml</a:t>
            </a:r>
            <a:r>
              <a:rPr kumimoji="1" lang="ja-JP" altLang="en-US" dirty="0"/>
              <a:t>）中の元素量（</a:t>
            </a:r>
            <a:r>
              <a:rPr kumimoji="1" lang="en-US" altLang="ja-JP" dirty="0"/>
              <a:t>mg</a:t>
            </a:r>
            <a:r>
              <a:rPr kumimoji="1" lang="ja-JP" altLang="en-US" dirty="0"/>
              <a:t>）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8BE93FD6-D350-11C4-E8AD-67E7C961E2D6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0515600" cy="723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元素組成補足資料（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1/3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</a:p>
        </p:txBody>
      </p:sp>
      <p:graphicFrame>
        <p:nvGraphicFramePr>
          <p:cNvPr id="2" name="コンテンツ プレースホルダー 3">
            <a:extLst>
              <a:ext uri="{FF2B5EF4-FFF2-40B4-BE49-F238E27FC236}">
                <a16:creationId xmlns:a16="http://schemas.microsoft.com/office/drawing/2014/main" id="{C5F8EA3B-FAD5-C40B-4F35-5351144091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715766"/>
              </p:ext>
            </p:extLst>
          </p:nvPr>
        </p:nvGraphicFramePr>
        <p:xfrm>
          <a:off x="276224" y="1132955"/>
          <a:ext cx="10801351" cy="4536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62292">
                  <a:extLst>
                    <a:ext uri="{9D8B030D-6E8A-4147-A177-3AD203B41FA5}">
                      <a16:colId xmlns:a16="http://schemas.microsoft.com/office/drawing/2014/main" val="3260686573"/>
                    </a:ext>
                  </a:extLst>
                </a:gridCol>
                <a:gridCol w="1348437">
                  <a:extLst>
                    <a:ext uri="{9D8B030D-6E8A-4147-A177-3AD203B41FA5}">
                      <a16:colId xmlns:a16="http://schemas.microsoft.com/office/drawing/2014/main" val="1178078282"/>
                    </a:ext>
                  </a:extLst>
                </a:gridCol>
                <a:gridCol w="1348437">
                  <a:extLst>
                    <a:ext uri="{9D8B030D-6E8A-4147-A177-3AD203B41FA5}">
                      <a16:colId xmlns:a16="http://schemas.microsoft.com/office/drawing/2014/main" val="2323419546"/>
                    </a:ext>
                  </a:extLst>
                </a:gridCol>
                <a:gridCol w="1348437">
                  <a:extLst>
                    <a:ext uri="{9D8B030D-6E8A-4147-A177-3AD203B41FA5}">
                      <a16:colId xmlns:a16="http://schemas.microsoft.com/office/drawing/2014/main" val="1441096631"/>
                    </a:ext>
                  </a:extLst>
                </a:gridCol>
                <a:gridCol w="1348437">
                  <a:extLst>
                    <a:ext uri="{9D8B030D-6E8A-4147-A177-3AD203B41FA5}">
                      <a16:colId xmlns:a16="http://schemas.microsoft.com/office/drawing/2014/main" val="3561055708"/>
                    </a:ext>
                  </a:extLst>
                </a:gridCol>
                <a:gridCol w="1348437">
                  <a:extLst>
                    <a:ext uri="{9D8B030D-6E8A-4147-A177-3AD203B41FA5}">
                      <a16:colId xmlns:a16="http://schemas.microsoft.com/office/drawing/2014/main" val="3672816671"/>
                    </a:ext>
                  </a:extLst>
                </a:gridCol>
                <a:gridCol w="1348437">
                  <a:extLst>
                    <a:ext uri="{9D8B030D-6E8A-4147-A177-3AD203B41FA5}">
                      <a16:colId xmlns:a16="http://schemas.microsoft.com/office/drawing/2014/main" val="2914865032"/>
                    </a:ext>
                  </a:extLst>
                </a:gridCol>
                <a:gridCol w="1348437">
                  <a:extLst>
                    <a:ext uri="{9D8B030D-6E8A-4147-A177-3AD203B41FA5}">
                      <a16:colId xmlns:a16="http://schemas.microsoft.com/office/drawing/2014/main" val="1101299179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試料重量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/mg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51.5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42.2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178.7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参考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399458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Ni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濃度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/ppm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1481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1214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1375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1073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33219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endParaRPr lang="ja-JP" alt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1PCV2301A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1PCV2302A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1PCV2304A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1PCV2303A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操作ブランク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LOD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LOQ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50073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2.75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1.74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12.44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0.0013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0.0061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43607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3.27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2.05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17.09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1.19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&lt;LOQ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0.007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0.032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44951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Fe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12.54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8.56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42.13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7.35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0.0015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0.0069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03674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Zn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3.82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2.12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3.35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1.63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0.004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0.018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55277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Pb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2.62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9.30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2.44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&lt;LOQ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0.03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0.13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338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Mg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1.27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6.60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&lt;LOD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0.00003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0.00012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77934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2.77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0.0003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0.0014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66331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Mn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1.37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0.00012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0.00059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08634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&lt;LOQ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&lt;LOD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&lt;LOD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0.020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0.094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44695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0.0017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0.0080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81948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1.14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&lt;LOQ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0.04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0.16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159759"/>
                  </a:ext>
                </a:extLst>
              </a:tr>
            </a:tbl>
          </a:graphicData>
        </a:graphic>
      </p:graphicFrame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A127621B-3692-974A-9042-27C1E13EB75B}"/>
              </a:ext>
            </a:extLst>
          </p:cNvPr>
          <p:cNvSpPr txBox="1">
            <a:spLocks/>
          </p:cNvSpPr>
          <p:nvPr/>
        </p:nvSpPr>
        <p:spPr>
          <a:xfrm>
            <a:off x="276224" y="5811031"/>
            <a:ext cx="10801351" cy="10469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dirty="0"/>
              <a:t>Na, Ni</a:t>
            </a:r>
            <a:r>
              <a:rPr lang="ja-JP" altLang="en-US" sz="1800" dirty="0"/>
              <a:t>は著しくコンタミしているため、上記には未記載</a:t>
            </a:r>
            <a:endParaRPr lang="en-US" altLang="ja-JP" sz="1800" dirty="0"/>
          </a:p>
          <a:p>
            <a:r>
              <a:rPr lang="en-US" altLang="ja-JP" sz="1800" dirty="0"/>
              <a:t>Zn</a:t>
            </a:r>
            <a:r>
              <a:rPr lang="ja-JP" altLang="en-US" sz="1800" dirty="0"/>
              <a:t>、</a:t>
            </a:r>
            <a:r>
              <a:rPr lang="en-US" altLang="ja-JP" sz="1800" dirty="0"/>
              <a:t>Mn</a:t>
            </a:r>
            <a:r>
              <a:rPr lang="ja-JP" altLang="en-US" sz="1800" dirty="0"/>
              <a:t>は</a:t>
            </a:r>
            <a:r>
              <a:rPr lang="en-US" altLang="ja-JP" sz="1800" dirty="0"/>
              <a:t>Ni</a:t>
            </a:r>
            <a:r>
              <a:rPr lang="ja-JP" altLang="en-US" sz="1800" dirty="0"/>
              <a:t>るつぼ由来の不純物←操作によって溶出量が違うので、補正は難しい</a:t>
            </a:r>
            <a:endParaRPr lang="en-US" altLang="ja-JP" sz="1800" dirty="0"/>
          </a:p>
          <a:p>
            <a:r>
              <a:rPr lang="en-US" altLang="ja-JP" sz="1800" dirty="0"/>
              <a:t>Ca</a:t>
            </a:r>
            <a:r>
              <a:rPr lang="ja-JP" altLang="en-US" sz="1800" dirty="0"/>
              <a:t>は融剤（過酸化ナトリウム）由来の不純物←用いた融剤から予測できるため、補正可能</a:t>
            </a: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227455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24F286FC-4FEC-FADA-EA02-91714A8C7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30" y="2913794"/>
            <a:ext cx="2954649" cy="2121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BE4AA97C-3A39-D94B-0755-B074F3A82D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30" y="723901"/>
            <a:ext cx="2954648" cy="2121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128DCFC1-369C-AD05-9606-9BA1A4369AC8}"/>
              </a:ext>
            </a:extLst>
          </p:cNvPr>
          <p:cNvSpPr txBox="1">
            <a:spLocks/>
          </p:cNvSpPr>
          <p:nvPr/>
        </p:nvSpPr>
        <p:spPr>
          <a:xfrm>
            <a:off x="544819" y="767112"/>
            <a:ext cx="2560330" cy="28512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操作ブランク溶解液の定性分析結果</a:t>
            </a: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8291080E-6473-432C-FB80-F6763ACBC661}"/>
              </a:ext>
            </a:extLst>
          </p:cNvPr>
          <p:cNvSpPr txBox="1">
            <a:spLocks/>
          </p:cNvSpPr>
          <p:nvPr/>
        </p:nvSpPr>
        <p:spPr>
          <a:xfrm>
            <a:off x="600089" y="2954749"/>
            <a:ext cx="2560330" cy="28512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1PCV2304A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溶解液の定性分析結果</a:t>
            </a:r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C5AF9E1F-50A1-E893-AE76-AA6DADE22F07}"/>
              </a:ext>
            </a:extLst>
          </p:cNvPr>
          <p:cNvSpPr txBox="1">
            <a:spLocks/>
          </p:cNvSpPr>
          <p:nvPr/>
        </p:nvSpPr>
        <p:spPr>
          <a:xfrm>
            <a:off x="127036" y="5603035"/>
            <a:ext cx="10868753" cy="12178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ja-JP" altLang="en-US" sz="1400" dirty="0"/>
              <a:t>定性分析を行い、</a:t>
            </a:r>
            <a:r>
              <a:rPr lang="en-US" altLang="ja-JP" sz="1400" dirty="0"/>
              <a:t>0.1ppm</a:t>
            </a:r>
            <a:r>
              <a:rPr lang="ja-JP" altLang="en-US" sz="1400" dirty="0"/>
              <a:t>以上検出した元素（図</a:t>
            </a:r>
            <a:r>
              <a:rPr lang="en-US" altLang="ja-JP" sz="1400" dirty="0"/>
              <a:t>1</a:t>
            </a:r>
            <a:r>
              <a:rPr lang="ja-JP" altLang="en-US" sz="1400" dirty="0"/>
              <a:t> 点線枠内参照）を測定対象とした。</a:t>
            </a:r>
            <a:endParaRPr lang="en-US" altLang="ja-JP" sz="1400" dirty="0"/>
          </a:p>
          <a:p>
            <a:pPr marL="342900" indent="-342900">
              <a:buFont typeface="+mj-lt"/>
              <a:buAutoNum type="arabicPeriod"/>
            </a:pPr>
            <a:r>
              <a:rPr lang="ja-JP" altLang="en-US" sz="1400" dirty="0"/>
              <a:t>有意量の確認が見込まれる元素または重要元素は波長固定、波長干渉により誤検出された可能性がある元素はピークサーチで測定した（表</a:t>
            </a:r>
            <a:r>
              <a:rPr lang="en-US" altLang="ja-JP" sz="1400" dirty="0"/>
              <a:t>1</a:t>
            </a:r>
            <a:r>
              <a:rPr lang="ja-JP" altLang="en-US" sz="1400" dirty="0"/>
              <a:t>参照）。</a:t>
            </a:r>
            <a:endParaRPr lang="en-US" altLang="ja-JP" sz="1400" dirty="0"/>
          </a:p>
          <a:p>
            <a:pPr marL="342900" indent="-342900">
              <a:buFont typeface="+mj-lt"/>
              <a:buAutoNum type="arabicPeriod"/>
            </a:pPr>
            <a:r>
              <a:rPr lang="ja-JP" altLang="en-US" sz="1400" dirty="0"/>
              <a:t>ピークが鮮明ではなく、検量線の線形性が悪い元素（図</a:t>
            </a:r>
            <a:r>
              <a:rPr lang="en-US" altLang="ja-JP" sz="1400" dirty="0"/>
              <a:t>2 Pt</a:t>
            </a:r>
            <a:r>
              <a:rPr lang="ja-JP" altLang="en-US" sz="1400" dirty="0"/>
              <a:t>の例参照）は定量評価の対象外とした。</a:t>
            </a:r>
            <a:br>
              <a:rPr lang="en-US" altLang="ja-JP" sz="1400" dirty="0"/>
            </a:br>
            <a:r>
              <a:rPr lang="ja-JP" altLang="en-US" sz="1400" dirty="0"/>
              <a:t>一方、</a:t>
            </a:r>
            <a:r>
              <a:rPr lang="en-US" altLang="ja-JP" sz="1400" dirty="0"/>
              <a:t>Er</a:t>
            </a:r>
            <a:r>
              <a:rPr lang="ja-JP" altLang="en-US" sz="1400" dirty="0"/>
              <a:t>のようにピークが鮮明で、干渉元素も少なく、検量線に線形性があるが、由来が不明な元素（図</a:t>
            </a:r>
            <a:r>
              <a:rPr lang="en-US" altLang="ja-JP" sz="1400" dirty="0"/>
              <a:t>2</a:t>
            </a:r>
            <a:r>
              <a:rPr lang="ja-JP" altLang="en-US" sz="1400" dirty="0"/>
              <a:t> </a:t>
            </a:r>
            <a:r>
              <a:rPr lang="en-US" altLang="ja-JP" sz="1400" dirty="0"/>
              <a:t>Er</a:t>
            </a:r>
            <a:r>
              <a:rPr lang="ja-JP" altLang="en-US" sz="1400" dirty="0"/>
              <a:t>の例参照）については、定量対象評価とするか保留中。</a:t>
            </a:r>
            <a:endParaRPr lang="en-US" altLang="ja-JP" sz="1400" dirty="0"/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E1D23F2F-768B-D262-DBDB-35C9D28EBB17}"/>
              </a:ext>
            </a:extLst>
          </p:cNvPr>
          <p:cNvGraphicFramePr>
            <a:graphicFrameLocks noGrp="1"/>
          </p:cNvGraphicFramePr>
          <p:nvPr/>
        </p:nvGraphicFramePr>
        <p:xfrm>
          <a:off x="3760508" y="987843"/>
          <a:ext cx="2667000" cy="4263758"/>
        </p:xfrm>
        <a:graphic>
          <a:graphicData uri="http://schemas.openxmlformats.org/drawingml/2006/table">
            <a:tbl>
              <a:tblPr/>
              <a:tblGrid>
                <a:gridCol w="1224631">
                  <a:extLst>
                    <a:ext uri="{9D8B030D-6E8A-4147-A177-3AD203B41FA5}">
                      <a16:colId xmlns:a16="http://schemas.microsoft.com/office/drawing/2014/main" val="2106507009"/>
                    </a:ext>
                  </a:extLst>
                </a:gridCol>
                <a:gridCol w="1442369">
                  <a:extLst>
                    <a:ext uri="{9D8B030D-6E8A-4147-A177-3AD203B41FA5}">
                      <a16:colId xmlns:a16="http://schemas.microsoft.com/office/drawing/2014/main" val="1363413863"/>
                    </a:ext>
                  </a:extLst>
                </a:gridCol>
              </a:tblGrid>
              <a:tr h="239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波長固定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172264"/>
                  </a:ext>
                </a:extLst>
              </a:tr>
              <a:tr h="239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Si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波長固定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848750"/>
                  </a:ext>
                </a:extLst>
              </a:tr>
              <a:tr h="239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Ti, Ge,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, W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ピークサーチ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574013"/>
                  </a:ext>
                </a:extLst>
              </a:tr>
              <a:tr h="1966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Ir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, Pt, Ru, Au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ピークサーチ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62046"/>
                  </a:ext>
                </a:extLst>
              </a:tr>
              <a:tr h="239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Ni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波長固定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446090"/>
                  </a:ext>
                </a:extLst>
              </a:tr>
              <a:tr h="239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Al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波長固定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7425864"/>
                  </a:ext>
                </a:extLst>
              </a:tr>
              <a:tr h="239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波長固定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129839"/>
                  </a:ext>
                </a:extLst>
              </a:tr>
              <a:tr h="239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Fe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波長固定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0874657"/>
                  </a:ext>
                </a:extLst>
              </a:tr>
              <a:tr h="239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Zn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波長固定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3220115"/>
                  </a:ext>
                </a:extLst>
              </a:tr>
              <a:tr h="239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Pb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波長固定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8077446"/>
                  </a:ext>
                </a:extLst>
              </a:tr>
              <a:tr h="239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Mg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波長固定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9386253"/>
                  </a:ext>
                </a:extLst>
              </a:tr>
              <a:tr h="239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Ca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波長固定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3210425"/>
                  </a:ext>
                </a:extLst>
              </a:tr>
              <a:tr h="239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Mn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波長固定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267151"/>
                  </a:ext>
                </a:extLst>
              </a:tr>
              <a:tr h="239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In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波長固定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9178782"/>
                  </a:ext>
                </a:extLst>
              </a:tr>
              <a:tr h="239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U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波長固定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6198139"/>
                  </a:ext>
                </a:extLst>
              </a:tr>
              <a:tr h="239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Ga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波長固定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821401"/>
                  </a:ext>
                </a:extLst>
              </a:tr>
              <a:tr h="2392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S, As, Se, Sb, Ce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ピークサーチ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566236"/>
                  </a:ext>
                </a:extLst>
              </a:tr>
              <a:tr h="239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Ta, Tl, Bi, P, Er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ピークサーチ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001874"/>
                  </a:ext>
                </a:extLst>
              </a:tr>
            </a:tbl>
          </a:graphicData>
        </a:graphic>
      </p:graphicFrame>
      <p:sp>
        <p:nvSpPr>
          <p:cNvPr id="14" name="コンテンツ プレースホルダー 2">
            <a:extLst>
              <a:ext uri="{FF2B5EF4-FFF2-40B4-BE49-F238E27FC236}">
                <a16:creationId xmlns:a16="http://schemas.microsoft.com/office/drawing/2014/main" id="{E32ACCBA-0A83-748D-169A-6042E96BD712}"/>
              </a:ext>
            </a:extLst>
          </p:cNvPr>
          <p:cNvSpPr txBox="1">
            <a:spLocks/>
          </p:cNvSpPr>
          <p:nvPr/>
        </p:nvSpPr>
        <p:spPr>
          <a:xfrm>
            <a:off x="3749012" y="679318"/>
            <a:ext cx="2667000" cy="28512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表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 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測定した元素と測定法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2896FBBB-7501-65C8-D27C-E4AD64A7E1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5558" y="1129234"/>
            <a:ext cx="2667000" cy="1813560"/>
          </a:xfrm>
          <a:prstGeom prst="rect">
            <a:avLst/>
          </a:prstGeom>
        </p:spPr>
      </p:pic>
      <p:graphicFrame>
        <p:nvGraphicFramePr>
          <p:cNvPr id="18" name="グラフ 17">
            <a:extLst>
              <a:ext uri="{FF2B5EF4-FFF2-40B4-BE49-F238E27FC236}">
                <a16:creationId xmlns:a16="http://schemas.microsoft.com/office/drawing/2014/main" id="{3F2ED494-D30A-4D61-8FA2-A4082200A4D6}"/>
              </a:ext>
            </a:extLst>
          </p:cNvPr>
          <p:cNvGraphicFramePr>
            <a:graphicFrameLocks/>
          </p:cNvGraphicFramePr>
          <p:nvPr/>
        </p:nvGraphicFramePr>
        <p:xfrm>
          <a:off x="6665510" y="2949053"/>
          <a:ext cx="2556000" cy="25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9" name="Picture 2">
            <a:extLst>
              <a:ext uri="{FF2B5EF4-FFF2-40B4-BE49-F238E27FC236}">
                <a16:creationId xmlns:a16="http://schemas.microsoft.com/office/drawing/2014/main" id="{0EDECDD0-BA09-AA8A-D25D-5E2C5AFE5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51" y="1119301"/>
            <a:ext cx="2667046" cy="1819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21" name="グラフ 20">
            <a:extLst>
              <a:ext uri="{FF2B5EF4-FFF2-40B4-BE49-F238E27FC236}">
                <a16:creationId xmlns:a16="http://schemas.microsoft.com/office/drawing/2014/main" id="{B66590E7-6981-45D1-908A-6D060B4D7F35}"/>
              </a:ext>
            </a:extLst>
          </p:cNvPr>
          <p:cNvGraphicFramePr>
            <a:graphicFrameLocks/>
          </p:cNvGraphicFramePr>
          <p:nvPr/>
        </p:nvGraphicFramePr>
        <p:xfrm>
          <a:off x="9477349" y="2949053"/>
          <a:ext cx="2556000" cy="25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E5BBE997-5206-D164-3F9C-8D2CA2F4B801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0515600" cy="723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元素組成補足資料（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2/3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FA6C56-FD2E-280F-CED0-B6C3FC017CD6}"/>
              </a:ext>
            </a:extLst>
          </p:cNvPr>
          <p:cNvSpPr txBox="1">
            <a:spLocks/>
          </p:cNvSpPr>
          <p:nvPr/>
        </p:nvSpPr>
        <p:spPr>
          <a:xfrm>
            <a:off x="3088326" y="188205"/>
            <a:ext cx="6015347" cy="454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2400" dirty="0"/>
              <a:t>定量対象元素の選定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18ECA4E5-0FB4-0ACC-5E2C-2375BED4D149}"/>
              </a:ext>
            </a:extLst>
          </p:cNvPr>
          <p:cNvSpPr txBox="1">
            <a:spLocks/>
          </p:cNvSpPr>
          <p:nvPr/>
        </p:nvSpPr>
        <p:spPr>
          <a:xfrm>
            <a:off x="438149" y="5053964"/>
            <a:ext cx="2667000" cy="28512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図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定性分析結果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06AA13A-EAE8-7FB6-8FAE-9229DC8E65B8}"/>
              </a:ext>
            </a:extLst>
          </p:cNvPr>
          <p:cNvSpPr/>
          <p:nvPr/>
        </p:nvSpPr>
        <p:spPr>
          <a:xfrm>
            <a:off x="402930" y="3365938"/>
            <a:ext cx="2757489" cy="80404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ACAE14C3-86A1-1B22-4612-939A4D832ADD}"/>
              </a:ext>
            </a:extLst>
          </p:cNvPr>
          <p:cNvSpPr txBox="1">
            <a:spLocks/>
          </p:cNvSpPr>
          <p:nvPr/>
        </p:nvSpPr>
        <p:spPr>
          <a:xfrm>
            <a:off x="8328790" y="5405700"/>
            <a:ext cx="2667000" cy="28512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図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測定元素の検量線の例</a:t>
            </a:r>
          </a:p>
        </p:txBody>
      </p:sp>
    </p:spTree>
    <p:extLst>
      <p:ext uri="{BB962C8B-B14F-4D97-AF65-F5344CB8AC3E}">
        <p14:creationId xmlns:p14="http://schemas.microsoft.com/office/powerpoint/2010/main" val="3598705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F08DDC-CC06-A387-7A3F-38E0CD278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038" y="1492250"/>
            <a:ext cx="11591925" cy="4351338"/>
          </a:xfrm>
        </p:spPr>
        <p:txBody>
          <a:bodyPr/>
          <a:lstStyle/>
          <a:p>
            <a:r>
              <a:rPr kumimoji="1" lang="ja-JP" altLang="en-US" dirty="0"/>
              <a:t>有意に検出</a:t>
            </a:r>
            <a:r>
              <a:rPr lang="ja-JP" altLang="en-US" dirty="0"/>
              <a:t>された</a:t>
            </a:r>
            <a:r>
              <a:rPr kumimoji="1" lang="ja-JP" altLang="en-US" dirty="0"/>
              <a:t>元素</a:t>
            </a:r>
            <a:br>
              <a:rPr lang="en-US" altLang="ja-JP" dirty="0"/>
            </a:br>
            <a:r>
              <a:rPr lang="en-US" altLang="ja-JP" dirty="0"/>
              <a:t>Na</a:t>
            </a:r>
            <a:r>
              <a:rPr lang="en-US" altLang="ja-JP" baseline="30000" dirty="0"/>
              <a:t>※</a:t>
            </a:r>
            <a:r>
              <a:rPr lang="en-US" altLang="ja-JP" dirty="0"/>
              <a:t>, Si, Ti, Ni</a:t>
            </a:r>
            <a:r>
              <a:rPr lang="en-US" altLang="ja-JP" baseline="30000" dirty="0"/>
              <a:t>※</a:t>
            </a:r>
            <a:r>
              <a:rPr lang="en-US" altLang="ja-JP" dirty="0"/>
              <a:t>, Al, Fe, Zn, Pb, Mg, Ca, Mn, U, S</a:t>
            </a:r>
          </a:p>
          <a:p>
            <a:pPr lvl="1">
              <a:buFont typeface="Yu Gothic" panose="020B0400000000000000" pitchFamily="50" charset="-128"/>
              <a:buChar char="※"/>
            </a:pPr>
            <a:r>
              <a:rPr kumimoji="1" lang="ja-JP" altLang="en-US" sz="1800" dirty="0"/>
              <a:t>このうち</a:t>
            </a:r>
            <a:r>
              <a:rPr kumimoji="1" lang="en-US" altLang="ja-JP" sz="1800" dirty="0"/>
              <a:t>Na</a:t>
            </a:r>
            <a:r>
              <a:rPr kumimoji="1" lang="ja-JP" altLang="en-US" sz="1800" dirty="0"/>
              <a:t>，</a:t>
            </a:r>
            <a:r>
              <a:rPr kumimoji="1" lang="en-US" altLang="ja-JP" sz="1800" dirty="0"/>
              <a:t>Ni</a:t>
            </a:r>
            <a:r>
              <a:rPr kumimoji="1" lang="ja-JP" altLang="en-US" sz="1800" dirty="0"/>
              <a:t>は融剤や坩堝からのコンタミが著しいため、定量対象からは除外した。</a:t>
            </a:r>
            <a:endParaRPr kumimoji="1" lang="en-US" altLang="ja-JP" sz="1800" dirty="0"/>
          </a:p>
          <a:p>
            <a:pPr lvl="1">
              <a:buFont typeface="Yu Gothic" panose="020B0400000000000000" pitchFamily="50" charset="-128"/>
              <a:buChar char="※"/>
            </a:pPr>
            <a:endParaRPr kumimoji="1" lang="en-US" altLang="ja-JP" sz="1800" dirty="0"/>
          </a:p>
          <a:p>
            <a:r>
              <a:rPr kumimoji="1" lang="ja-JP" altLang="en-US" dirty="0"/>
              <a:t>定量対象とするか保留中の元素（定量可能だが由来が不明）</a:t>
            </a:r>
            <a:br>
              <a:rPr kumimoji="1" lang="en-US" altLang="ja-JP" dirty="0"/>
            </a:br>
            <a:r>
              <a:rPr lang="en-US" altLang="ja-JP" dirty="0"/>
              <a:t>Er, Ru, W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有意に検出していない、検量線に線形性がない元素（定量評価の対象外とした元素）</a:t>
            </a:r>
            <a:br>
              <a:rPr lang="en-US" altLang="ja-JP" dirty="0"/>
            </a:br>
            <a:r>
              <a:rPr lang="en-US" altLang="ja-JP" dirty="0"/>
              <a:t>Bi, Tl, Ta, P, Ce, Sb, Se, As, Ga, In, K, </a:t>
            </a:r>
            <a:r>
              <a:rPr lang="en-US" altLang="ja-JP" dirty="0" err="1"/>
              <a:t>Ir</a:t>
            </a:r>
            <a:r>
              <a:rPr lang="en-US" altLang="ja-JP" dirty="0"/>
              <a:t>, Pt, Au, Ge, </a:t>
            </a:r>
            <a:r>
              <a:rPr lang="en-US" altLang="ja-JP" dirty="0" err="1"/>
              <a:t>Te</a:t>
            </a:r>
            <a:r>
              <a:rPr lang="en-US" altLang="ja-JP" dirty="0"/>
              <a:t>, </a:t>
            </a:r>
          </a:p>
          <a:p>
            <a:endParaRPr kumimoji="1" lang="en-US" altLang="ja-JP" dirty="0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75C0631F-4F67-899F-78F9-C03DE15E6E8F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0515600" cy="723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元素組成補足資料（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3/3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BA453BDD-16BF-0CF6-8BF0-DC4EF9D7A65D}"/>
              </a:ext>
            </a:extLst>
          </p:cNvPr>
          <p:cNvSpPr txBox="1">
            <a:spLocks/>
          </p:cNvSpPr>
          <p:nvPr/>
        </p:nvSpPr>
        <p:spPr>
          <a:xfrm>
            <a:off x="3088326" y="188205"/>
            <a:ext cx="6015347" cy="454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2400" dirty="0"/>
              <a:t>定量対象元素の選定</a:t>
            </a:r>
          </a:p>
        </p:txBody>
      </p:sp>
    </p:spTree>
    <p:extLst>
      <p:ext uri="{BB962C8B-B14F-4D97-AF65-F5344CB8AC3E}">
        <p14:creationId xmlns:p14="http://schemas.microsoft.com/office/powerpoint/2010/main" val="2198827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623</Words>
  <Application>Microsoft Office PowerPoint</Application>
  <PresentationFormat>ワイド画面</PresentationFormat>
  <Paragraphs>172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Yu Gothic</vt:lpstr>
      <vt:lpstr>Yu Gothic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　聡志</dc:creator>
  <cp:lastModifiedBy>中村　聡志</cp:lastModifiedBy>
  <cp:revision>24</cp:revision>
  <cp:lastPrinted>2024-02-20T00:38:29Z</cp:lastPrinted>
  <dcterms:created xsi:type="dcterms:W3CDTF">2023-11-22T09:35:01Z</dcterms:created>
  <dcterms:modified xsi:type="dcterms:W3CDTF">2024-02-21T02:03:36Z</dcterms:modified>
</cp:coreProperties>
</file>